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9" r:id="rId4"/>
    <p:sldMasterId id="2147485443" r:id="rId5"/>
    <p:sldMasterId id="2147485482" r:id="rId6"/>
    <p:sldMasterId id="2147485869" r:id="rId7"/>
    <p:sldMasterId id="2147485906" r:id="rId8"/>
    <p:sldMasterId id="2147485992" r:id="rId9"/>
    <p:sldMasterId id="2147486019" r:id="rId10"/>
    <p:sldMasterId id="2147486174" r:id="rId11"/>
  </p:sldMasterIdLst>
  <p:notesMasterIdLst>
    <p:notesMasterId r:id="rId34"/>
  </p:notesMasterIdLst>
  <p:sldIdLst>
    <p:sldId id="490" r:id="rId12"/>
    <p:sldId id="404" r:id="rId13"/>
    <p:sldId id="407" r:id="rId14"/>
    <p:sldId id="446" r:id="rId15"/>
    <p:sldId id="452" r:id="rId16"/>
    <p:sldId id="486" r:id="rId17"/>
    <p:sldId id="464" r:id="rId18"/>
    <p:sldId id="492" r:id="rId19"/>
    <p:sldId id="505" r:id="rId20"/>
    <p:sldId id="461" r:id="rId21"/>
    <p:sldId id="493" r:id="rId22"/>
    <p:sldId id="494" r:id="rId23"/>
    <p:sldId id="498" r:id="rId24"/>
    <p:sldId id="499" r:id="rId25"/>
    <p:sldId id="500" r:id="rId26"/>
    <p:sldId id="501" r:id="rId27"/>
    <p:sldId id="502" r:id="rId28"/>
    <p:sldId id="507" r:id="rId29"/>
    <p:sldId id="503" r:id="rId30"/>
    <p:sldId id="487" r:id="rId31"/>
    <p:sldId id="485" r:id="rId32"/>
    <p:sldId id="506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660"/>
  </p:normalViewPr>
  <p:slideViewPr>
    <p:cSldViewPr>
      <p:cViewPr varScale="1">
        <p:scale>
          <a:sx n="73" d="100"/>
          <a:sy n="73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gs" Target="tags/tag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3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r">
              <a:defRPr sz="1200"/>
            </a:lvl1pPr>
          </a:lstStyle>
          <a:p>
            <a:fld id="{A078498E-8753-4707-A0C4-32480AC5ADC4}" type="datetimeFigureOut">
              <a:rPr lang="en-CA" smtClean="0"/>
              <a:t>2018-09-24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7" y="4416100"/>
            <a:ext cx="5607711" cy="4182457"/>
          </a:xfrm>
          <a:prstGeom prst="rect">
            <a:avLst/>
          </a:prstGeom>
        </p:spPr>
        <p:txBody>
          <a:bodyPr vert="horz" lIns="88126" tIns="44064" rIns="88126" bIns="440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1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1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r">
              <a:defRPr sz="1200"/>
            </a:lvl1pPr>
          </a:lstStyle>
          <a:p>
            <a:fld id="{D0154920-5991-46A2-B1D4-C6E3BD18685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618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4920-5991-46A2-B1D4-C6E3BD186859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6127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4920-5991-46A2-B1D4-C6E3BD186859}" type="slidenum">
              <a:rPr lang="en-CA" smtClean="0">
                <a:solidFill>
                  <a:prstClr val="black"/>
                </a:solidFill>
              </a:rPr>
              <a:pPr/>
              <a:t>14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1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4920-5991-46A2-B1D4-C6E3BD186859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079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4920-5991-46A2-B1D4-C6E3BD186859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69875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61C5B-7AE4-44D5-BCDF-9C9D254C02DF}" type="slidenum">
              <a:rPr lang="en-CA" smtClean="0">
                <a:solidFill>
                  <a:prstClr val="black"/>
                </a:solidFill>
              </a:rPr>
              <a:pPr/>
              <a:t>20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2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4057" indent="-354057">
              <a:lnSpc>
                <a:spcPct val="107000"/>
              </a:lnSpc>
            </a:pPr>
            <a:r>
              <a:rPr lang="en-US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Talking</a:t>
            </a:r>
            <a:r>
              <a:rPr lang="en-US" b="1" u="sng" baseline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Points for Speaker</a:t>
            </a:r>
            <a:r>
              <a:rPr lang="en-US" b="1" u="sng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54057" indent="-35405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 Ryder started this company with a $35 down payment on one truck. </a:t>
            </a:r>
          </a:p>
          <a:p>
            <a:pPr marL="354057" indent="-35405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Today, we have more than $6 Billion in annual</a:t>
            </a:r>
            <a:r>
              <a:rPr lang="en-US" baseline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revenue</a:t>
            </a:r>
          </a:p>
          <a:p>
            <a:pPr marL="354057" indent="-354057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baseline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</a:t>
            </a:r>
            <a:r>
              <a:rPr lang="en-US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one truck has become a huge fleet: Ryder now has</a:t>
            </a:r>
            <a:r>
              <a:rPr lang="en-US" baseline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largest fleet of commercial vehicles in North America with more than 200,000 vehicles on the road.</a:t>
            </a:r>
          </a:p>
          <a:p>
            <a:pPr marL="354057" indent="-354057">
              <a:lnSpc>
                <a:spcPct val="107000"/>
              </a:lnSpc>
              <a:spcAft>
                <a:spcPts val="826"/>
              </a:spcAft>
              <a:buFont typeface="Symbol" panose="05050102010706020507" pitchFamily="18" charset="2"/>
              <a:buChar char=""/>
            </a:pPr>
            <a:r>
              <a:rPr 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our footprint has extended well beyond trucks – we have 29,000 employees and operate nearly 35 million square feet of warehouse space and over 800 service and maintenance locations across North America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4920-5991-46A2-B1D4-C6E3BD186859}" type="slidenum">
              <a:rPr lang="en-CA" smtClean="0">
                <a:solidFill>
                  <a:prstClr val="black"/>
                </a:solidFill>
              </a:rPr>
              <a:t>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1D286-DB1F-429B-BE6F-4F3FF12A8E9D}" type="slidenum">
              <a:rPr 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37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2300"/>
            <a:fld id="{C5520BD2-D21C-4E17-BE2E-E0FE0089A304}" type="slidenum">
              <a:rPr lang="en-US" smtClean="0">
                <a:solidFill>
                  <a:prstClr val="black"/>
                </a:solidFill>
              </a:rPr>
              <a:pPr defTabSz="902300"/>
              <a:t>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15938" y="0"/>
            <a:ext cx="2011362" cy="1509713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57" y="1688932"/>
            <a:ext cx="5876923" cy="6808045"/>
          </a:xfrm>
          <a:noFill/>
          <a:ln/>
        </p:spPr>
        <p:txBody>
          <a:bodyPr lIns="89439" tIns="44724" rIns="89439" bIns="44724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828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B25D6B-6AD6-4212-88C5-484CD6A1A235}" type="slidenum">
              <a:rPr lang="en-CA" smtClean="0">
                <a:solidFill>
                  <a:prstClr val="black"/>
                </a:solidFill>
                <a:ea typeface="ＭＳ Ｐゴシック" charset="-128"/>
                <a:cs typeface="ＭＳ Ｐゴシック"/>
              </a:rPr>
              <a:t>7</a:t>
            </a:fld>
            <a:endParaRPr lang="en-CA" smtClean="0">
              <a:solidFill>
                <a:prstClr val="black"/>
              </a:solidFill>
              <a:ea typeface="ＭＳ Ｐゴシック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7357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4920-5991-46A2-B1D4-C6E3BD186859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552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4920-5991-46A2-B1D4-C6E3BD186859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698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4920-5991-46A2-B1D4-C6E3BD186859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0229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54920-5991-46A2-B1D4-C6E3BD186859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709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89647" y="2621800"/>
            <a:ext cx="2091270" cy="1810504"/>
          </a:xfrm>
        </p:spPr>
        <p:txBody>
          <a:bodyPr anchor="b" anchorCtr="0"/>
          <a:lstStyle>
            <a:lvl1pPr>
              <a:defRPr sz="2000" b="1">
                <a:solidFill>
                  <a:srgbClr val="3737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 flipH="1" flipV="1">
            <a:off x="5863772" y="2329541"/>
            <a:ext cx="0" cy="2029814"/>
          </a:xfrm>
          <a:prstGeom prst="line">
            <a:avLst/>
          </a:prstGeom>
          <a:noFill/>
          <a:ln w="6350">
            <a:solidFill>
              <a:schemeClr val="accent1"/>
            </a:solidFill>
            <a:round/>
          </a:ln>
        </p:spPr>
        <p:txBody>
          <a:bodyPr/>
          <a:lstStyle>
            <a:defPPr>
              <a:defRPr lang="en-CA"/>
            </a:def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3" y="407166"/>
            <a:ext cx="1392237" cy="343111"/>
          </a:xfrm>
          <a:prstGeom prst="rect">
            <a:avLst/>
          </a:prstGeom>
        </p:spPr>
      </p:pic>
      <p:sp>
        <p:nvSpPr>
          <p:cNvPr id="17" name="Rectangle 2"/>
          <p:cNvSpPr/>
          <p:nvPr userDrawn="1"/>
        </p:nvSpPr>
        <p:spPr bwMode="auto">
          <a:xfrm>
            <a:off x="714376" y="6534369"/>
            <a:ext cx="2044700" cy="19685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28566" bIns="0" anchor="ctr"/>
          <a:lstStyle>
            <a:defPPr>
              <a:defRPr lang="en-CA"/>
            </a:defPPr>
          </a:lstStyle>
          <a:p>
            <a:pPr marL="26988" defTabSz="642938">
              <a:defRPr/>
            </a:pPr>
            <a:r>
              <a:rPr lang="en-US" sz="800">
                <a:solidFill>
                  <a:srgbClr val="808080"/>
                </a:solidFill>
                <a:ea typeface="ＭＳ Ｐゴシック" charset="-128"/>
                <a:sym typeface="Arial"/>
              </a:rPr>
              <a:t> Proprietary and Confidential  </a:t>
            </a:r>
            <a:r>
              <a:rPr lang="en-US" sz="800" smtClean="0">
                <a:solidFill>
                  <a:srgbClr val="808080"/>
                </a:solidFill>
                <a:ea typeface="ＭＳ Ｐゴシック" charset="-128"/>
                <a:sym typeface="Arial"/>
              </a:rPr>
              <a:t>    </a:t>
            </a:r>
            <a:endParaRPr lang="en-US" sz="800">
              <a:solidFill>
                <a:srgbClr val="808080"/>
              </a:solidFill>
              <a:ea typeface="ＭＳ Ｐゴシック" charset="-128"/>
              <a:sym typeface="Arial"/>
            </a:endParaRP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2" y="6395504"/>
            <a:ext cx="376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CC1DC219-AE9B-F846-B293-5029C850F5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9" y="489462"/>
            <a:ext cx="4396448" cy="1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+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513" y="298450"/>
            <a:ext cx="8008408" cy="6588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20725" y="1244600"/>
            <a:ext cx="8008408" cy="4800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000000"/>
                </a:solidFill>
              </a:defRPr>
            </a:lvl1pPr>
            <a:lvl2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 b="0">
                <a:solidFill>
                  <a:schemeClr val="tx1"/>
                </a:solidFill>
              </a:defRPr>
            </a:lvl2pPr>
            <a:lvl3pPr marL="576263" indent="-2349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3pPr>
            <a:lvl4pPr marL="854075" indent="-2222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4pPr>
            <a:lvl5pPr marL="1143000" indent="-2349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-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DE19F0-C11B-A745-A37D-122B28A49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1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S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20436" y="523875"/>
            <a:ext cx="8058439" cy="543284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+mj-l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6" name="Text Box 1"/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72945-1BF4-4467-AB5E-D1EAF977BB4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DE19F0-C11B-A745-A37D-122B28A49E8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/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9144000" cy="20574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86968" y="1513333"/>
            <a:ext cx="4702506" cy="933284"/>
          </a:xfrm>
        </p:spPr>
        <p:txBody>
          <a:bodyPr anchor="t" anchorCtr="0"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81787" y="2519395"/>
            <a:ext cx="4426950" cy="12700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 marL="0" indent="0">
              <a:spcBef>
                <a:spcPts val="0"/>
              </a:spcBef>
              <a:buFontTx/>
              <a:buNone/>
              <a:defRPr sz="1300"/>
            </a:lvl2pPr>
            <a:lvl3pPr marL="0" indent="0">
              <a:spcBef>
                <a:spcPts val="0"/>
              </a:spcBef>
              <a:buFontTx/>
              <a:buNone/>
              <a:defRPr sz="1300"/>
            </a:lvl3pPr>
            <a:lvl4pPr marL="0" indent="0">
              <a:spcBef>
                <a:spcPts val="0"/>
              </a:spcBef>
              <a:buFontTx/>
              <a:buNone/>
              <a:defRPr sz="1300"/>
            </a:lvl4pPr>
            <a:lvl5pPr marL="0" indent="0">
              <a:spcBef>
                <a:spcPts val="0"/>
              </a:spcBef>
              <a:buFontTx/>
              <a:buNone/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49064" y="958338"/>
            <a:ext cx="0" cy="2036188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89" y="1010835"/>
            <a:ext cx="2495434" cy="614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9" y="489462"/>
            <a:ext cx="4396448" cy="1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E5890-47F4-41B9-85A7-39CC869A8A5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0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EDE19F0-C11B-A745-A37D-122B28A49E8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5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/>
                </a:solidFill>
              </a:rPr>
              <a:t>‹#›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spcAft>
                <a:spcPts val="600"/>
              </a:spcAft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32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301752"/>
            <a:ext cx="8010144" cy="6583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E464-B8E2-45A6-858D-81704BB8F0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938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798513" y="302861"/>
            <a:ext cx="8093364" cy="654402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solidFill>
                  <a:schemeClr val="tx1"/>
                </a:solidFill>
                <a:latin typeface="+mj-l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711200" y="1253219"/>
            <a:ext cx="8067675" cy="4915806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 marL="514350" indent="-285750">
              <a:lnSpc>
                <a:spcPct val="100000"/>
              </a:lnSpc>
              <a:buFont typeface="Lucida Grande"/>
              <a:buChar char="–"/>
              <a:defRPr>
                <a:latin typeface="+mj-lt"/>
              </a:defRPr>
            </a:lvl2pPr>
            <a:lvl3pPr marL="744538" indent="-228600">
              <a:lnSpc>
                <a:spcPct val="100000"/>
              </a:lnSpc>
              <a:buFont typeface="Arial" panose="020B0604020202020204" pitchFamily="34" charset="0"/>
              <a:buChar char="-"/>
              <a:defRPr>
                <a:latin typeface="+mj-lt"/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DE19F0-C11B-A745-A37D-122B28A49E8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0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EDE19F0-C11B-A745-A37D-122B28A49E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005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863" y="298450"/>
            <a:ext cx="8008408" cy="658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title </a:t>
            </a:r>
            <a:endParaRPr lang="en-CA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360831"/>
            <a:ext cx="8058150" cy="4833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409354" y="6471138"/>
            <a:ext cx="0" cy="2344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59" y="6452670"/>
            <a:ext cx="1114851" cy="2747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10800000">
            <a:off x="714376" y="1103745"/>
            <a:ext cx="80486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434666"/>
            <a:ext cx="5850467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799" y="6381750"/>
            <a:ext cx="467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marL="0" algn="ctr" defTabSz="914400" rtl="0" eaLnBrk="1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fld id="{EEDE19F0-C11B-A745-A37D-122B28A49E84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3" name="Rectangle 2"/>
          <p:cNvSpPr/>
          <p:nvPr userDrawn="1"/>
        </p:nvSpPr>
        <p:spPr bwMode="auto">
          <a:xfrm>
            <a:off x="104776" y="6547069"/>
            <a:ext cx="1533524" cy="19028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28566" bIns="0" anchor="ctr"/>
          <a:lstStyle>
            <a:defPPr>
              <a:defRPr lang="en-CA"/>
            </a:defPPr>
          </a:lstStyle>
          <a:p>
            <a:pPr marL="26988" defTabSz="642938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Proprietary and Confidential  </a:t>
            </a:r>
            <a:r>
              <a:rPr lang="en-US" sz="800" smtClean="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   </a:t>
            </a:r>
            <a:endParaRPr lang="en-US" sz="800">
              <a:solidFill>
                <a:srgbClr val="808080"/>
              </a:solidFill>
              <a:latin typeface="Arial"/>
              <a:ea typeface="ＭＳ Ｐゴシック" charset="-128"/>
              <a:sym typeface="Arial"/>
            </a:endParaRPr>
          </a:p>
        </p:txBody>
      </p:sp>
      <p:pic>
        <p:nvPicPr>
          <p:cNvPr id="16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6596254"/>
            <a:ext cx="4087813" cy="1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7" r:id="rId1"/>
    <p:sldLayoutId id="21474861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baseline="0">
          <a:solidFill>
            <a:schemeClr val="tx1"/>
          </a:solidFill>
          <a:latin typeface="+mj-lt"/>
          <a:ea typeface="Gill Sans MT" pitchFamily="34" charset="0"/>
          <a:cs typeface="Gill Sans M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−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DBF"/>
        </a:buClr>
        <a:buSzPct val="60000"/>
        <a:buFont typeface="Arial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863" y="298450"/>
            <a:ext cx="8008408" cy="658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title </a:t>
            </a:r>
            <a:endParaRPr lang="en-CA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360831"/>
            <a:ext cx="8058150" cy="4833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409354" y="6471138"/>
            <a:ext cx="0" cy="2344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59" y="6452670"/>
            <a:ext cx="1114851" cy="2747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10800000">
            <a:off x="714376" y="1103745"/>
            <a:ext cx="80486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434666"/>
            <a:ext cx="5850467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marL="0" algn="r" defTabSz="914400" rtl="0" eaLnBrk="1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fld id="{EEDE19F0-C11B-A745-A37D-122B28A49E84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" name="Rectangle 2"/>
          <p:cNvSpPr/>
          <p:nvPr userDrawn="1"/>
        </p:nvSpPr>
        <p:spPr bwMode="auto">
          <a:xfrm>
            <a:off x="104776" y="6547069"/>
            <a:ext cx="1533524" cy="19028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28566" bIns="0" anchor="ctr"/>
          <a:lstStyle>
            <a:defPPr>
              <a:defRPr lang="en-CA"/>
            </a:defPPr>
          </a:lstStyle>
          <a:p>
            <a:pPr marL="26988" defTabSz="642938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Proprietary and Confidential  </a:t>
            </a:r>
            <a:r>
              <a:rPr lang="en-US" sz="800" smtClean="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   </a:t>
            </a:r>
            <a:endParaRPr lang="en-US" sz="800">
              <a:solidFill>
                <a:srgbClr val="808080"/>
              </a:solidFill>
              <a:latin typeface="Arial"/>
              <a:ea typeface="ＭＳ Ｐゴシック" charset="-128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6596254"/>
            <a:ext cx="4087813" cy="1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07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baseline="0">
          <a:solidFill>
            <a:schemeClr val="tx1"/>
          </a:solidFill>
          <a:latin typeface="+mj-lt"/>
          <a:ea typeface="Gill Sans MT" pitchFamily="34" charset="0"/>
          <a:cs typeface="Gill Sans M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−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DBF"/>
        </a:buClr>
        <a:buSzPct val="60000"/>
        <a:buFont typeface="Arial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863" y="298450"/>
            <a:ext cx="8008408" cy="658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title </a:t>
            </a:r>
            <a:endParaRPr lang="en-CA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360831"/>
            <a:ext cx="8058150" cy="4833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409354" y="6471138"/>
            <a:ext cx="0" cy="2344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59" y="6452670"/>
            <a:ext cx="1114851" cy="2747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10800000">
            <a:off x="714376" y="1103745"/>
            <a:ext cx="80486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434666"/>
            <a:ext cx="5850467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marL="0" algn="r" defTabSz="914400" rtl="0" eaLnBrk="1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fld id="{EEDE19F0-C11B-A745-A37D-122B28A49E84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3" name="Rectangle 2"/>
          <p:cNvSpPr/>
          <p:nvPr userDrawn="1"/>
        </p:nvSpPr>
        <p:spPr bwMode="auto">
          <a:xfrm>
            <a:off x="104776" y="6547069"/>
            <a:ext cx="1533524" cy="19028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28566" bIns="0" anchor="ctr"/>
          <a:lstStyle>
            <a:defPPr>
              <a:defRPr lang="en-CA"/>
            </a:defPPr>
          </a:lstStyle>
          <a:p>
            <a:pPr marL="26988" defTabSz="642938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Proprietary and Confidential  </a:t>
            </a:r>
            <a:r>
              <a:rPr lang="en-US" sz="800" smtClean="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   </a:t>
            </a:r>
            <a:endParaRPr lang="en-US" sz="800">
              <a:solidFill>
                <a:srgbClr val="808080"/>
              </a:solidFill>
              <a:latin typeface="Arial"/>
              <a:ea typeface="ＭＳ Ｐゴシック" charset="-128"/>
              <a:sym typeface="Arial"/>
            </a:endParaRPr>
          </a:p>
        </p:txBody>
      </p:sp>
      <p:pic>
        <p:nvPicPr>
          <p:cNvPr id="16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6596254"/>
            <a:ext cx="4087813" cy="1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01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baseline="0">
          <a:solidFill>
            <a:schemeClr val="tx1"/>
          </a:solidFill>
          <a:latin typeface="+mj-lt"/>
          <a:ea typeface="Gill Sans MT" pitchFamily="34" charset="0"/>
          <a:cs typeface="Gill Sans M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−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DBF"/>
        </a:buClr>
        <a:buSzPct val="60000"/>
        <a:buFont typeface="Arial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863" y="298450"/>
            <a:ext cx="8008408" cy="658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title </a:t>
            </a:r>
            <a:endParaRPr lang="en-CA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360831"/>
            <a:ext cx="8058150" cy="4833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409354" y="6471138"/>
            <a:ext cx="0" cy="2344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59" y="6452670"/>
            <a:ext cx="1114851" cy="2747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10800000">
            <a:off x="714376" y="1103745"/>
            <a:ext cx="80486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434666"/>
            <a:ext cx="5850467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marL="0" algn="r" defTabSz="914400" rtl="0" eaLnBrk="1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fld id="{EEDE19F0-C11B-A745-A37D-122B28A49E84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2"/>
          <p:cNvSpPr/>
          <p:nvPr/>
        </p:nvSpPr>
        <p:spPr bwMode="auto">
          <a:xfrm>
            <a:off x="104776" y="6547069"/>
            <a:ext cx="1533524" cy="19028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28566" bIns="0" anchor="ctr"/>
          <a:lstStyle>
            <a:defPPr>
              <a:defRPr lang="en-CA"/>
            </a:defPPr>
          </a:lstStyle>
          <a:p>
            <a:pPr marL="26988" defTabSz="642938">
              <a:defRPr/>
            </a:pPr>
            <a:r>
              <a:rPr lang="en-US" sz="800">
                <a:solidFill>
                  <a:srgbClr val="808080"/>
                </a:solidFill>
                <a:sym typeface="Arial"/>
              </a:rPr>
              <a:t> Proprietary and Confidential  </a:t>
            </a:r>
            <a:r>
              <a:rPr lang="en-US" sz="800" smtClean="0">
                <a:solidFill>
                  <a:srgbClr val="808080"/>
                </a:solidFill>
                <a:sym typeface="Arial"/>
              </a:rPr>
              <a:t>    </a:t>
            </a:r>
            <a:endParaRPr lang="en-US" sz="800">
              <a:solidFill>
                <a:srgbClr val="808080"/>
              </a:solidFill>
              <a:sym typeface="Arial"/>
            </a:endParaRPr>
          </a:p>
        </p:txBody>
      </p:sp>
      <p:pic>
        <p:nvPicPr>
          <p:cNvPr id="1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6596254"/>
            <a:ext cx="4087813" cy="1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baseline="0">
          <a:solidFill>
            <a:schemeClr val="tx1"/>
          </a:solidFill>
          <a:latin typeface="+mj-lt"/>
          <a:ea typeface="Gill Sans MT" pitchFamily="34" charset="0"/>
          <a:cs typeface="Gill Sans M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−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DBF"/>
        </a:buClr>
        <a:buSzPct val="60000"/>
        <a:buFont typeface="Arial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795528" y="301752"/>
            <a:ext cx="8010144" cy="6583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136245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4"/>
          </p:nvPr>
        </p:nvSpPr>
        <p:spPr>
          <a:xfrm>
            <a:off x="8460486" y="6373726"/>
            <a:ext cx="356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marL="0" algn="r" defTabSz="914400" rtl="0" eaLnBrk="1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216B8126-20F8-4F7C-A852-747B0EA6508F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713232" y="1106424"/>
            <a:ext cx="80486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408210" y="6471138"/>
            <a:ext cx="0" cy="2344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15" y="6452670"/>
            <a:ext cx="1114851" cy="2747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-1144" y="6434666"/>
            <a:ext cx="58504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/>
          <p:nvPr/>
        </p:nvSpPr>
        <p:spPr bwMode="auto">
          <a:xfrm>
            <a:off x="104776" y="6547069"/>
            <a:ext cx="1533524" cy="19028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28566" bIns="0" anchor="ctr"/>
          <a:lstStyle>
            <a:defPPr>
              <a:defRPr lang="en-CA"/>
            </a:defPPr>
          </a:lstStyle>
          <a:p>
            <a:pPr marL="26988" defTabSz="642938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Proprietary and Confidential  </a:t>
            </a:r>
            <a:r>
              <a:rPr lang="en-US" sz="800" smtClean="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   </a:t>
            </a:r>
            <a:endParaRPr lang="en-US" sz="800">
              <a:solidFill>
                <a:srgbClr val="808080"/>
              </a:solidFill>
              <a:latin typeface="Arial"/>
              <a:ea typeface="ＭＳ Ｐゴシック" charset="-128"/>
              <a:sym typeface="Arial"/>
            </a:endParaRP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6596254"/>
            <a:ext cx="4087813" cy="1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76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863" y="298450"/>
            <a:ext cx="8008408" cy="658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title </a:t>
            </a:r>
            <a:endParaRPr lang="en-CA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360831"/>
            <a:ext cx="8058150" cy="4833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409354" y="6471138"/>
            <a:ext cx="0" cy="2344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59" y="6452670"/>
            <a:ext cx="1114851" cy="2747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10800000">
            <a:off x="714376" y="1103745"/>
            <a:ext cx="80486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434666"/>
            <a:ext cx="5850467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marL="0" algn="r" defTabSz="914400" rtl="0" eaLnBrk="1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fld id="{EEDE19F0-C11B-A745-A37D-122B28A49E84}" type="slidenum">
              <a:rPr lang="en-US" smtClean="0">
                <a:solidFill>
                  <a:prstClr val="black"/>
                </a:solidFill>
                <a:latin typeface="Arial"/>
              </a:r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Rectangle 2"/>
          <p:cNvSpPr/>
          <p:nvPr userDrawn="1"/>
        </p:nvSpPr>
        <p:spPr bwMode="auto">
          <a:xfrm>
            <a:off x="104776" y="6547069"/>
            <a:ext cx="1533524" cy="19028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28566" bIns="0" anchor="ctr"/>
          <a:lstStyle>
            <a:defPPr>
              <a:defRPr lang="en-CA"/>
            </a:defPPr>
          </a:lstStyle>
          <a:p>
            <a:pPr marL="26988" defTabSz="642938">
              <a:defRPr/>
            </a:pPr>
            <a:r>
              <a:rPr lang="en-US" sz="800">
                <a:solidFill>
                  <a:srgbClr val="808080"/>
                </a:solidFill>
                <a:latin typeface="Arial"/>
                <a:sym typeface="Arial"/>
              </a:rPr>
              <a:t> Proprietary and Confidential  </a:t>
            </a:r>
            <a:r>
              <a:rPr lang="en-US" sz="800" smtClean="0">
                <a:solidFill>
                  <a:srgbClr val="808080"/>
                </a:solidFill>
                <a:latin typeface="Arial"/>
                <a:sym typeface="Arial"/>
              </a:rPr>
              <a:t>    </a:t>
            </a:r>
            <a:endParaRPr lang="en-US" sz="800">
              <a:solidFill>
                <a:srgbClr val="808080"/>
              </a:solidFill>
              <a:latin typeface="Arial"/>
              <a:sym typeface="Arial"/>
            </a:endParaRPr>
          </a:p>
        </p:txBody>
      </p:sp>
      <p:pic>
        <p:nvPicPr>
          <p:cNvPr id="13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6596254"/>
            <a:ext cx="4087813" cy="1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49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5" r:id="rId1"/>
    <p:sldLayoutId id="2147486176" r:id="rId2"/>
    <p:sldLayoutId id="2147486179" r:id="rId3"/>
    <p:sldLayoutId id="2147486180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baseline="0">
          <a:solidFill>
            <a:schemeClr val="tx1"/>
          </a:solidFill>
          <a:latin typeface="+mj-lt"/>
          <a:ea typeface="Gill Sans MT" pitchFamily="34" charset="0"/>
          <a:cs typeface="Gill Sans M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−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DBF"/>
        </a:buClr>
        <a:buSzPct val="60000"/>
        <a:buFont typeface="Arial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795528" y="301752"/>
            <a:ext cx="8010144" cy="6583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76" y="136245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 noChangeAspect="1"/>
          </p:cNvSpPr>
          <p:nvPr>
            <p:ph type="sldNum" sz="quarter" idx="4"/>
          </p:nvPr>
        </p:nvSpPr>
        <p:spPr>
          <a:xfrm>
            <a:off x="8460486" y="6373726"/>
            <a:ext cx="356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marL="0" algn="r" defTabSz="914400" rtl="0" eaLnBrk="1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216B8126-20F8-4F7C-A852-747B0EA6508F}" type="slidenum">
              <a:rPr lang="en-US" smtClean="0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713232" y="1106424"/>
            <a:ext cx="80486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8408210" y="6471138"/>
            <a:ext cx="0" cy="2344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715" y="6452670"/>
            <a:ext cx="1114851" cy="27475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-1144" y="6434666"/>
            <a:ext cx="5850467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/>
          <p:nvPr userDrawn="1"/>
        </p:nvSpPr>
        <p:spPr bwMode="auto">
          <a:xfrm>
            <a:off x="104776" y="6547069"/>
            <a:ext cx="1533524" cy="19028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28566" bIns="0" anchor="ctr"/>
          <a:lstStyle>
            <a:defPPr>
              <a:defRPr lang="en-CA"/>
            </a:defPPr>
          </a:lstStyle>
          <a:p>
            <a:pPr marL="26988" defTabSz="642938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Proprietary and Confidential  </a:t>
            </a:r>
            <a:r>
              <a:rPr lang="en-US" sz="800" smtClean="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   </a:t>
            </a:r>
            <a:endParaRPr lang="en-US" sz="800">
              <a:solidFill>
                <a:srgbClr val="808080"/>
              </a:solidFill>
              <a:latin typeface="Arial"/>
              <a:ea typeface="ＭＳ Ｐゴシック" charset="-128"/>
              <a:sym typeface="Arial"/>
            </a:endParaRPr>
          </a:p>
        </p:txBody>
      </p:sp>
      <p:pic>
        <p:nvPicPr>
          <p:cNvPr id="13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6596254"/>
            <a:ext cx="4087813" cy="1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2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</p:sldLayoutIdLst>
  <p:transition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─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863" y="298450"/>
            <a:ext cx="8008408" cy="658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title </a:t>
            </a:r>
            <a:endParaRPr lang="en-CA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0725" y="1360831"/>
            <a:ext cx="8058150" cy="48335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8409354" y="6471138"/>
            <a:ext cx="0" cy="234462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59" y="6452670"/>
            <a:ext cx="1114851" cy="27475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rot="10800000">
            <a:off x="714376" y="1103745"/>
            <a:ext cx="804862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434666"/>
            <a:ext cx="5850467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32800" y="6381750"/>
            <a:ext cx="35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CA"/>
            </a:defPPr>
            <a:lvl1pPr marL="0" algn="r" defTabSz="914400" rtl="0" eaLnBrk="1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fld id="{EEDE19F0-C11B-A745-A37D-122B28A49E84}" type="slidenum">
              <a:rPr lang="en-US" smtClean="0">
                <a:solidFill>
                  <a:prstClr val="black"/>
                </a:solidFill>
                <a:ea typeface="ＭＳ Ｐゴシック" charset="-128"/>
              </a:r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5" name="Rectangle 2"/>
          <p:cNvSpPr/>
          <p:nvPr userDrawn="1"/>
        </p:nvSpPr>
        <p:spPr bwMode="auto">
          <a:xfrm>
            <a:off x="104776" y="6547069"/>
            <a:ext cx="1533524" cy="190281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lIns="0" tIns="0" rIns="28566" bIns="0" anchor="ctr"/>
          <a:lstStyle>
            <a:defPPr>
              <a:defRPr lang="en-CA"/>
            </a:defPPr>
          </a:lstStyle>
          <a:p>
            <a:pPr marL="26988" defTabSz="642938" fontAlgn="auto">
              <a:defRPr/>
            </a:pPr>
            <a:r>
              <a:rPr lang="en-US" sz="80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Proprietary and Confidential  </a:t>
            </a:r>
            <a:r>
              <a:rPr lang="en-US" sz="800" smtClean="0">
                <a:solidFill>
                  <a:srgbClr val="808080"/>
                </a:solidFill>
                <a:latin typeface="Arial"/>
                <a:ea typeface="ＭＳ Ｐゴシック" charset="-128"/>
                <a:sym typeface="Arial"/>
              </a:rPr>
              <a:t>    </a:t>
            </a:r>
            <a:endParaRPr lang="en-US" sz="800">
              <a:solidFill>
                <a:srgbClr val="808080"/>
              </a:solidFill>
              <a:latin typeface="Arial"/>
              <a:ea typeface="ＭＳ Ｐゴシック" charset="-128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000" y="6596254"/>
            <a:ext cx="4087813" cy="10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45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 cap="none" baseline="0">
          <a:solidFill>
            <a:schemeClr val="tx1"/>
          </a:solidFill>
          <a:latin typeface="+mj-lt"/>
          <a:ea typeface="Gill Sans MT" pitchFamily="34" charset="0"/>
          <a:cs typeface="Gill Sans M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  <a:ea typeface="Gill Sans MT" pitchFamily="34" charset="0"/>
          <a:cs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Gill Sans MT" pitchFamily="34" charset="0"/>
        </a:defRPr>
      </a:lvl9pPr>
    </p:titleStyle>
    <p:bodyStyle>
      <a:lvl1pPr marL="2286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/>
        <a:buChar char="•"/>
        <a:defRPr sz="20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−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fontAlgn="base" hangingPunct="1">
        <a:spcBef>
          <a:spcPts val="400"/>
        </a:spcBef>
        <a:spcAft>
          <a:spcPts val="400"/>
        </a:spcAft>
        <a:buClr>
          <a:schemeClr val="tx1"/>
        </a:buClr>
        <a:buSzTx/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SzPct val="80000"/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4DBF"/>
        </a:buClr>
        <a:buSzPct val="60000"/>
        <a:buFont typeface="Arial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jpg"/><Relationship Id="rId18" Type="http://schemas.openxmlformats.org/officeDocument/2006/relationships/image" Target="../media/image5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17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jpe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5" Type="http://schemas.openxmlformats.org/officeDocument/2006/relationships/image" Target="../media/image54.jpg"/><Relationship Id="rId10" Type="http://schemas.openxmlformats.org/officeDocument/2006/relationships/image" Target="../media/image49.jpeg"/><Relationship Id="rId19" Type="http://schemas.openxmlformats.org/officeDocument/2006/relationships/image" Target="../media/image58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hyperlink" Target="mailto:Julie_C_Johnson@ryder.co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hyperlink" Target="https://www.google.com/url?sa=i&amp;rct=j&amp;q=&amp;esrc=s&amp;source=images&amp;cd=&amp;cad=rja&amp;uact=8&amp;ved=0ahUKEwiD99-Sw8XMAhXCbD4KHaI7DkQQjRwIBw&amp;url=https://www.truthinadvertising.org/busch-beer/&amp;psig=AFQjCNFdqQxf3jSwUBb0cRmJ4gR2COv1LQ&amp;ust=146262638976879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hyperlink" Target="https://www.google.com/url?sa=i&amp;rct=j&amp;q=&amp;esrc=s&amp;frm=1&amp;source=images&amp;cd=&amp;cad=rja&amp;uact=8&amp;ved=0CAcQjRxqFQoTCOTegOrhzsgCFYEWPgodoVAMXQ&amp;url=https://en.wikipedia.org/wiki/Saia&amp;psig=AFQjCNHcuaVtGBCxaiA0OxZaPXXm_a0zjw&amp;ust=1445351969276117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4.png"/><Relationship Id="rId9" Type="http://schemas.openxmlformats.org/officeDocument/2006/relationships/hyperlink" Target="http://www.google.com/url?sa=i&amp;rct=j&amp;q=&amp;esrc=s&amp;source=images&amp;cd=&amp;cad=rja&amp;uact=8&amp;ved=0ahUKEwjqy7Law8XMAhULej4KHeYzCVUQjRwIBw&amp;url=http://www.freightcaptain.com/Home/Resource/The-Horizon-Family-of-Services.aspx&amp;psig=AFQjCNErc0qY0cFurlkREg_R1jsoRvjm9g&amp;ust=146262683106471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7993" y="2464000"/>
            <a:ext cx="4702506" cy="933284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Mastering Technology to Keep Our Customers </a:t>
            </a:r>
            <a:b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“Best In Class” </a:t>
            </a:r>
            <a:b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87993" y="1148337"/>
            <a:ext cx="4702506" cy="933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 cap="none" baseline="0">
                <a:solidFill>
                  <a:schemeClr val="tx1"/>
                </a:solidFill>
                <a:latin typeface="+mj-lt"/>
                <a:ea typeface="Gill Sans MT" pitchFamily="34" charset="0"/>
                <a:cs typeface="Gill Sans M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ADVANCED VEHICLE </a:t>
            </a:r>
          </a:p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0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398"/>
            <a:ext cx="8093364" cy="654402"/>
          </a:xfrm>
        </p:spPr>
        <p:txBody>
          <a:bodyPr/>
          <a:lstStyle/>
          <a:p>
            <a:pPr marL="0" marR="0" lvl="0" indent="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Gill Sans MT" pitchFamily="34" charset="0"/>
                <a:cs typeface="Gill Sans MT"/>
                <a:sym typeface="Wingdings"/>
              </a:defRPr>
            </a:pPr>
            <a:r>
              <a:rPr kumimoji="0" lang="en-US" sz="2800" b="1" i="0" u="none" strike="noStrike" kern="1200" cap="none" spc="0" normalizeH="0" baseline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Exclusive Non-Traditional Electric Truck OEM Partners</a:t>
            </a:r>
            <a:endParaRPr kumimoji="0" lang="en-US" sz="2800" b="1" i="0" u="none" strike="noStrike" kern="1200" cap="none" spc="0" normalizeH="0" baseline="0" noProof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Placeholder 5"/>
          <p:cNvSpPr txBox="1"/>
          <p:nvPr/>
        </p:nvSpPr>
        <p:spPr>
          <a:xfrm>
            <a:off x="703385" y="1201994"/>
            <a:ext cx="7904284" cy="5163637"/>
          </a:xfrm>
          <a:prstGeom prst="rect">
            <a:avLst/>
          </a:prstGeom>
        </p:spPr>
        <p:txBody>
          <a:bodyPr/>
          <a:lstStyle>
            <a:defPPr>
              <a:defRPr lang="en-CA"/>
            </a:defPPr>
            <a:lvl1pPr marL="228600" indent="-228600" algn="l" defTabSz="914400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Arial"/>
              <a:buChar char="•"/>
              <a:defRPr sz="20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−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fontAlgn="base" hangingPunct="1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SzTx/>
              <a:buFont typeface="Arial" panose="020B0604020202020204" pitchFamily="34" charset="0"/>
              <a:buChar char="-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DBF"/>
              </a:buClr>
              <a:buSzPct val="60000"/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l" fontAlgn="base">
              <a:spcBef>
                <a:spcPts val="400"/>
              </a:spcBef>
              <a:spcAft>
                <a:spcPts val="4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defRPr kumimoji="0" sz="18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sz="1600" b="0" i="0" kern="1200" normalizeH="0" noProof="0">
              <a:solidFill>
                <a:prstClr val="black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 fontAlgn="base">
              <a:spcBef>
                <a:spcPts val="400"/>
              </a:spcBef>
              <a:spcAft>
                <a:spcPts val="4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 kumimoji="0" sz="18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sz="1600" b="0" i="0" kern="1200" normalizeH="0" noProof="0" smtClean="0">
              <a:solidFill>
                <a:prstClr val="black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 fontAlgn="base">
              <a:spcBef>
                <a:spcPts val="400"/>
              </a:spcBef>
              <a:spcAft>
                <a:spcPts val="4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 kumimoji="0" sz="18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sz="1600" b="0" i="0" kern="1200" normalizeH="0" noProof="0">
              <a:solidFill>
                <a:prstClr val="black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457200" lvl="1" indent="0" algn="l" fontAlgn="base">
              <a:spcBef>
                <a:spcPts val="400"/>
              </a:spcBef>
              <a:spcAft>
                <a:spcPts val="4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defRPr kumimoji="0" sz="18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sz="1600" b="0" i="0" kern="1200" normalizeH="0" noProof="0">
              <a:solidFill>
                <a:prstClr val="black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algn="l" fontAlgn="base">
              <a:spcBef>
                <a:spcPts val="400"/>
              </a:spcBef>
              <a:spcAft>
                <a:spcPts val="40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defRPr kumimoji="0" sz="18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sz="1600" b="0" i="0" kern="1200" normalizeH="0" noProof="0" smtClean="0">
              <a:solidFill>
                <a:prstClr val="black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457200" lvl="1" indent="0" algn="l" fontAlgn="base">
              <a:spcBef>
                <a:spcPts val="400"/>
              </a:spcBef>
              <a:spcAft>
                <a:spcPts val="40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defRPr kumimoji="0" sz="1800" b="0" i="0" kern="1200" normalizeH="0" noProof="0">
                <a:solidFill>
                  <a:srgbClr val="000000"/>
                </a:solidFill>
                <a:uLnTx/>
                <a:uFillTx/>
                <a:latin typeface="+mn-lt"/>
                <a:ea typeface="+mn-ea"/>
                <a:cs typeface="+mn-cs"/>
              </a:defRPr>
            </a:pPr>
            <a:endParaRPr kumimoji="0" lang="en-US" sz="1600" b="0" i="0" kern="1200" normalizeH="0" noProof="0" smtClean="0">
              <a:solidFill>
                <a:prstClr val="black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4749" y="1189566"/>
            <a:ext cx="3114502" cy="162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7400" y="3355069"/>
            <a:ext cx="2520603" cy="152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8091" r="8665" b="9243"/>
          <a:stretch>
            <a:fillRect/>
          </a:stretch>
        </p:blipFill>
        <p:spPr>
          <a:xfrm>
            <a:off x="185330" y="3400920"/>
            <a:ext cx="1131206" cy="10033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 l="11733" t="12049" r="12261" b="15901"/>
          <a:stretch>
            <a:fillRect/>
          </a:stretch>
        </p:blipFill>
        <p:spPr>
          <a:xfrm>
            <a:off x="120768" y="1407003"/>
            <a:ext cx="1260331" cy="119475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906780" y="3008150"/>
            <a:ext cx="737713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gray">
          <a:xfrm>
            <a:off x="998961" y="1201994"/>
            <a:ext cx="7066252" cy="3699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defPPr>
              <a:defRPr lang="en-CA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endParaRPr kumimoji="0" lang="en-US" b="0" i="0" normalizeH="0" noProof="0" smtClean="0">
              <a:solidFill>
                <a:prstClr val="black"/>
              </a:solidFill>
              <a:uLnTx/>
              <a:uFillTx/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 bwMode="gray">
          <a:xfrm>
            <a:off x="7010400" y="1699579"/>
            <a:ext cx="1963590" cy="51022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9" tIns="45714" rIns="91429" bIns="45714" rtlCol="0" anchor="ctr">
            <a:normAutofit/>
          </a:bodyPr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defTabSz="914293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r>
              <a:rPr kumimoji="0" lang="en-US" b="0" i="0" normalizeH="0" noProof="0" dirty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</a:rPr>
              <a:t>Available </a:t>
            </a:r>
            <a:r>
              <a:rPr kumimoji="0" lang="en-US" b="1" i="0" normalizeH="0" noProof="0" dirty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</a:rPr>
              <a:t>NOW</a:t>
            </a:r>
            <a:r>
              <a:rPr kumimoji="0" lang="en-US" b="0" i="0" normalizeH="0" noProof="0" dirty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19" name="TextBox 18"/>
          <p:cNvSpPr txBox="1"/>
          <p:nvPr/>
        </p:nvSpPr>
        <p:spPr bwMode="gray">
          <a:xfrm>
            <a:off x="7239000" y="3124200"/>
            <a:ext cx="1334938" cy="3192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9" tIns="45714" rIns="91429" bIns="45714" rtlCol="0" anchor="ctr">
            <a:normAutofit fontScale="70000" lnSpcReduction="20000"/>
          </a:bodyPr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defTabSz="914293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r>
              <a:rPr kumimoji="0" lang="en-US" b="0" i="0" normalizeH="0" noProof="0" dirty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</a:rPr>
              <a:t>Available </a:t>
            </a:r>
            <a:r>
              <a:rPr kumimoji="0" lang="en-US" b="1" i="0" normalizeH="0" noProof="0" dirty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</a:rPr>
              <a:t>NOW</a:t>
            </a:r>
            <a:r>
              <a:rPr kumimoji="0" lang="en-US" b="0" i="0" normalizeH="0" noProof="0" dirty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12672" y="4926243"/>
            <a:ext cx="5718657" cy="1395670"/>
            <a:chOff x="1363848" y="4926243"/>
            <a:chExt cx="5718657" cy="1395670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63848" y="4926243"/>
              <a:ext cx="2970082" cy="1351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97876" y="4926243"/>
              <a:ext cx="2784629" cy="1395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192" y="5081740"/>
            <a:ext cx="1017483" cy="10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 bwMode="gray">
          <a:xfrm>
            <a:off x="7010400" y="5257800"/>
            <a:ext cx="1887390" cy="43309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9" tIns="45714" rIns="91429" bIns="45714" rtlCol="0" anchor="ctr">
            <a:normAutofit/>
          </a:bodyPr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defTabSz="914293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r>
              <a:rPr kumimoji="0" lang="en-US" b="0" i="0" normalizeH="0" noProof="0" dirty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</a:rPr>
              <a:t>Available in </a:t>
            </a:r>
            <a:r>
              <a:rPr lang="en-US" b="1" dirty="0">
                <a:solidFill>
                  <a:srgbClr val="CE1126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60486" y="6373726"/>
            <a:ext cx="531114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algn="l" defTabSz="914400" fontAlgn="base"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SzTx/>
              <a:buFont typeface="Arial"/>
              <a:buNone/>
              <a:defRPr kumimoji="0" sz="1000" b="0" i="0" kern="1200" normalizeH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defRPr>
            </a:pPr>
            <a:fld id="{B615E464-B8E2-45A6-858D-81704BB8F089}" type="slidenum">
              <a:rPr kumimoji="0" lang="en-US" sz="1200" b="0" i="0" kern="120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</a:rPr>
              <a:pPr marL="0" algn="l" defTabSz="914400" fontAlgn="base">
                <a:spcBef>
                  <a:spcPct val="0"/>
                </a:spcBef>
                <a:spcAft>
                  <a:spcPct val="0"/>
                </a:spcAft>
                <a:buClr>
                  <a:prstClr val="black"/>
                </a:buClr>
                <a:buSzTx/>
                <a:buFont typeface="Arial"/>
                <a:buNone/>
                <a:defRPr kumimoji="0" sz="1000" b="0" i="0" kern="1200" normalizeH="0" noProof="0">
                  <a:solidFill>
                    <a:srgbClr val="000000"/>
                  </a:solidFill>
                  <a:uLnTx/>
                  <a:uFillTx/>
                  <a:latin typeface="Arial"/>
                  <a:ea typeface="+mn-ea"/>
                  <a:cs typeface="+mn-cs"/>
                </a:defRPr>
              </a:pPr>
              <a:t>10</a:t>
            </a:fld>
            <a:endParaRPr kumimoji="0" lang="en-US" sz="1200" b="0" i="0" kern="1200" normalizeH="0" noProof="0">
              <a:solidFill>
                <a:prstClr val="black"/>
              </a:solidFill>
              <a:uLnTx/>
              <a:uFillTx/>
              <a:latin typeface="Calibri" panose="020F050202020403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998961" y="4808195"/>
            <a:ext cx="7377138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72" y="3626782"/>
            <a:ext cx="1620373" cy="94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14" y="3509698"/>
            <a:ext cx="1544545" cy="113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 bwMode="gray">
          <a:xfrm>
            <a:off x="1855389" y="3185908"/>
            <a:ext cx="1334938" cy="3192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9" tIns="45714" rIns="91429" bIns="45714" rtlCol="0" anchor="ctr">
            <a:normAutofit fontScale="77500" lnSpcReduction="20000"/>
          </a:bodyPr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defTabSz="914293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r>
              <a:rPr kumimoji="0" lang="en-US" b="0" i="0" normalizeH="0" noProof="0" dirty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</a:rPr>
              <a:t>Available </a:t>
            </a:r>
            <a:r>
              <a:rPr kumimoji="0" lang="en-US" b="1" i="0" normalizeH="0" noProof="0" dirty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</a:rPr>
              <a:t>2019</a:t>
            </a:r>
            <a:endParaRPr kumimoji="0" lang="en-US" b="0" i="0" normalizeH="0" noProof="0" dirty="0" smtClean="0">
              <a:solidFill>
                <a:prstClr val="black"/>
              </a:solidFill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 bwMode="gray">
          <a:xfrm>
            <a:off x="3712217" y="3124200"/>
            <a:ext cx="1545583" cy="31929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9" tIns="45714" rIns="91429" bIns="45714" rtlCol="0" anchor="ctr">
            <a:normAutofit fontScale="77500" lnSpcReduction="20000"/>
          </a:bodyPr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dk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defTabSz="914293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r>
              <a:rPr kumimoji="0" lang="en-US" b="0" i="0" normalizeH="0" noProof="0" dirty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</a:rPr>
              <a:t>Available </a:t>
            </a:r>
            <a:r>
              <a:rPr kumimoji="0" lang="en-US" b="1" i="0" normalizeH="0" noProof="0" dirty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</a:rPr>
              <a:t>Q4 2018</a:t>
            </a:r>
            <a:endParaRPr kumimoji="0" lang="en-US" b="0" i="0" normalizeH="0" noProof="0" dirty="0" smtClean="0">
              <a:solidFill>
                <a:prstClr val="black"/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Other Electric Truck OEMs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DE19F0-C11B-A745-A37D-122B28A49E8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67" y="2944935"/>
            <a:ext cx="818092" cy="5435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906" y="3496678"/>
            <a:ext cx="1741257" cy="1162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r="13943"/>
          <a:stretch/>
        </p:blipFill>
        <p:spPr>
          <a:xfrm>
            <a:off x="3186777" y="3436688"/>
            <a:ext cx="1838651" cy="10891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20273"/>
          <a:stretch/>
        </p:blipFill>
        <p:spPr>
          <a:xfrm>
            <a:off x="589782" y="3477578"/>
            <a:ext cx="1797964" cy="1280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13115" r="7920" b="14750"/>
          <a:stretch/>
        </p:blipFill>
        <p:spPr>
          <a:xfrm>
            <a:off x="1025956" y="2913279"/>
            <a:ext cx="870344" cy="518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23" y="3154609"/>
            <a:ext cx="1374357" cy="1786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25293" r="14514" b="1980"/>
          <a:stretch/>
        </p:blipFill>
        <p:spPr>
          <a:xfrm>
            <a:off x="452580" y="5450533"/>
            <a:ext cx="1904188" cy="9232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66" y="4747948"/>
            <a:ext cx="618805" cy="5904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10773" r="12385" b="7897"/>
          <a:stretch/>
        </p:blipFill>
        <p:spPr>
          <a:xfrm>
            <a:off x="6251419" y="1783934"/>
            <a:ext cx="1629682" cy="1072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86" y="1143198"/>
            <a:ext cx="446068" cy="4019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6540920" y="1546134"/>
            <a:ext cx="914400" cy="2978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9"/>
          <a:stretch/>
        </p:blipFill>
        <p:spPr>
          <a:xfrm>
            <a:off x="3462675" y="5390803"/>
            <a:ext cx="1847385" cy="10333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323" y="4730377"/>
            <a:ext cx="557415" cy="549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/>
          <a:stretch/>
        </p:blipFill>
        <p:spPr>
          <a:xfrm>
            <a:off x="6298745" y="5185188"/>
            <a:ext cx="1632669" cy="10312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t="39867" r="10856" b="37097"/>
          <a:stretch/>
        </p:blipFill>
        <p:spPr>
          <a:xfrm>
            <a:off x="6426275" y="4853588"/>
            <a:ext cx="1377610" cy="264925"/>
          </a:xfrm>
          <a:prstGeom prst="rect">
            <a:avLst/>
          </a:prstGeom>
        </p:spPr>
      </p:pic>
      <p:sp>
        <p:nvSpPr>
          <p:cNvPr id="14" name="AutoShape 4" descr="https://www.kalmarglobal.com/globalassets/equipment/terminal-tractors/all-terminal-tractors/ottawa-t2/t2-red-side-view-driver.jpg?width=704&amp;height=529&amp;mode=crop&amp;quality=8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 descr="C:\Users\jcjohnson\Documents\Advanced Vehicle Technologies\EV pics\Kalmar_Terminalt2-red-side-view-driver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2" y="1715633"/>
            <a:ext cx="1608635" cy="12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jcjohnson\Documents\Advanced Vehicle Technologies\EV pics\kalmar-logo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8" y="1319245"/>
            <a:ext cx="121158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98" y="1803177"/>
            <a:ext cx="1685953" cy="110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C:\Users\jcjohnson\Documents\Advanced Vehicle Technologies\EV pics\freightline_logo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672" y="1314997"/>
            <a:ext cx="1770601" cy="34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47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19" y="298450"/>
            <a:ext cx="7967451" cy="658813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Motor Advantages 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35471" y="6357037"/>
            <a:ext cx="355600" cy="365125"/>
          </a:xfrm>
        </p:spPr>
        <p:txBody>
          <a:bodyPr/>
          <a:lstStyle/>
          <a:p>
            <a:fld id="{EEDE19F0-C11B-A745-A37D-122B28A49E8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496" y="2228498"/>
            <a:ext cx="4949227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Zero Emissions and Reduced Emissions</a:t>
            </a:r>
          </a:p>
          <a:p>
            <a:pPr marL="5715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Great Power/Performance</a:t>
            </a:r>
          </a:p>
          <a:p>
            <a:pPr marL="5715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Battery Technology Advancements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Maintenance Costs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 Costs</a:t>
            </a:r>
          </a:p>
          <a:p>
            <a:pPr marL="5715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Financial Incentives for Early Adopters</a:t>
            </a:r>
          </a:p>
          <a:p>
            <a:pPr marL="571500" lvl="1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Range Extenders – No “Range Anxiety”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8410" y="1217695"/>
            <a:ext cx="7875239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Motor has 4 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6 moving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552" y="5795319"/>
            <a:ext cx="790708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(Internal Combustion Engine) has over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moving parts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24" y="2332539"/>
            <a:ext cx="4233047" cy="3001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07983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9552" y="403225"/>
            <a:ext cx="8008408" cy="658813"/>
          </a:xfrm>
        </p:spPr>
        <p:txBody>
          <a:bodyPr lIns="91436" tIns="45718" rIns="91436" bIns="45718"/>
          <a:lstStyle/>
          <a:p>
            <a:pPr>
              <a:defRPr kumimoji="0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Gill Sans MT" pitchFamily="34" charset="0"/>
                <a:cs typeface="Gill Sans MT"/>
                <a:sym typeface="Wingdings"/>
              </a:defRPr>
            </a:pPr>
            <a:r>
              <a:rPr lang="en-US" sz="320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Level Capabilities</a:t>
            </a:r>
            <a:endParaRPr lang="en-US" sz="3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DE19F0-C11B-A745-A37D-122B28A49E84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39602" y="3058221"/>
            <a:ext cx="8781032" cy="34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qual 9"/>
          <p:cNvSpPr/>
          <p:nvPr/>
        </p:nvSpPr>
        <p:spPr>
          <a:xfrm>
            <a:off x="4212263" y="4542258"/>
            <a:ext cx="1193607" cy="893459"/>
          </a:xfrm>
          <a:prstGeom prst="mathEqual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7108" t="36587" r="17643" b="48094"/>
          <a:stretch/>
        </p:blipFill>
        <p:spPr>
          <a:xfrm>
            <a:off x="393119" y="1404224"/>
            <a:ext cx="3599917" cy="11301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7108" t="57193" r="17643" b="26425"/>
          <a:stretch/>
        </p:blipFill>
        <p:spPr>
          <a:xfrm>
            <a:off x="4440445" y="1365011"/>
            <a:ext cx="3599917" cy="12085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 bwMode="gray">
          <a:xfrm>
            <a:off x="2490181" y="3265289"/>
            <a:ext cx="4427151" cy="481631"/>
          </a:xfrm>
          <a:prstGeom prst="rect">
            <a:avLst/>
          </a:prstGeom>
        </p:spPr>
        <p:txBody>
          <a:bodyPr vert="horz" wrap="square" lIns="91436" tIns="45718" rIns="91436" bIns="45718" rtlCol="0" anchor="ctr">
            <a:noAutofit/>
          </a:bodyPr>
          <a:lstStyle/>
          <a:p>
            <a:r>
              <a:rPr lang="en-US" sz="2000" b="1" dirty="0"/>
              <a:t>Same Carbon Emissions Footprint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42" y="4123643"/>
            <a:ext cx="1741480" cy="1741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gray">
          <a:xfrm>
            <a:off x="6633968" y="2863023"/>
            <a:ext cx="1798833" cy="139603"/>
          </a:xfrm>
          <a:prstGeom prst="rect">
            <a:avLst/>
          </a:prstGeom>
        </p:spPr>
        <p:txBody>
          <a:bodyPr vert="horz" wrap="square" lIns="91436" tIns="45718" rIns="91436" bIns="45718" rtlCol="0" anchor="ctr">
            <a:normAutofit fontScale="25000" lnSpcReduction="20000"/>
          </a:bodyPr>
          <a:lstStyle/>
          <a:p>
            <a:r>
              <a:rPr lang="en-US" dirty="0" smtClean="0"/>
              <a:t>2018 Models will be available with 140 Mile Range</a:t>
            </a:r>
          </a:p>
        </p:txBody>
      </p:sp>
      <p:sp>
        <p:nvSpPr>
          <p:cNvPr id="16" name="TextBox 15"/>
          <p:cNvSpPr txBox="1"/>
          <p:nvPr/>
        </p:nvSpPr>
        <p:spPr bwMode="gray">
          <a:xfrm>
            <a:off x="5175197" y="2318442"/>
            <a:ext cx="207469" cy="171886"/>
          </a:xfrm>
          <a:prstGeom prst="rect">
            <a:avLst/>
          </a:prstGeom>
        </p:spPr>
        <p:txBody>
          <a:bodyPr vert="horz" wrap="square" lIns="91436" tIns="45718" rIns="91436" bIns="45718" rtlCol="0" anchor="ctr">
            <a:no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6508325" y="2871106"/>
            <a:ext cx="251285" cy="170855"/>
          </a:xfrm>
          <a:prstGeom prst="rect">
            <a:avLst/>
          </a:prstGeom>
        </p:spPr>
        <p:txBody>
          <a:bodyPr vert="horz" wrap="square" lIns="91436" tIns="45718" rIns="91436" bIns="45718" rtlCol="0" anchor="ctr">
            <a:no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*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 bwMode="auto">
          <a:xfrm>
            <a:off x="293713" y="4215082"/>
            <a:ext cx="3699322" cy="154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96" y="298450"/>
            <a:ext cx="8008408" cy="658813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 Distribution Sweet Spot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20245"/>
          <a:stretch/>
        </p:blipFill>
        <p:spPr>
          <a:xfrm>
            <a:off x="324208" y="4421449"/>
            <a:ext cx="3310312" cy="1355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8" b="13420"/>
          <a:stretch/>
        </p:blipFill>
        <p:spPr>
          <a:xfrm>
            <a:off x="4290606" y="3935310"/>
            <a:ext cx="3773548" cy="1894200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2"/>
          <a:stretch/>
        </p:blipFill>
        <p:spPr bwMode="auto">
          <a:xfrm>
            <a:off x="2252892" y="1285863"/>
            <a:ext cx="4638215" cy="19406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32800" y="6381751"/>
            <a:ext cx="482600" cy="365125"/>
          </a:xfrm>
          <a:prstGeom prst="rect">
            <a:avLst/>
          </a:prstGeom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algn="l" fontAlgn="base" hangingPunct="0">
              <a:spcBef>
                <a:spcPct val="0"/>
              </a:spcBef>
              <a:spcAft>
                <a:spcPct val="0"/>
              </a:spcAft>
            </a:pPr>
            <a:fld id="{EEDE19F0-C11B-A745-A37D-122B28A49E84}" type="slidenum">
              <a:rPr 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l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67640" y="3317182"/>
            <a:ext cx="18839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0248" y="3307994"/>
            <a:ext cx="20885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0248" y="3214908"/>
            <a:ext cx="0" cy="20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851620" y="3231251"/>
            <a:ext cx="0" cy="1861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gray">
          <a:xfrm>
            <a:off x="4341432" y="3209765"/>
            <a:ext cx="642445" cy="23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200" b="1" dirty="0" smtClean="0"/>
              <a:t>26 Ft.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546131" y="5883496"/>
            <a:ext cx="1011535" cy="4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2867" y="5879777"/>
            <a:ext cx="1089103" cy="371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2867" y="5786689"/>
            <a:ext cx="0" cy="20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57666" y="5802269"/>
            <a:ext cx="0" cy="1861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gray">
          <a:xfrm>
            <a:off x="1556809" y="5777344"/>
            <a:ext cx="1037631" cy="23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200" b="1" dirty="0" smtClean="0"/>
              <a:t>19</a:t>
            </a:r>
            <a:r>
              <a:rPr lang="en-US" sz="1200" b="1" dirty="0"/>
              <a:t> </a:t>
            </a:r>
            <a:r>
              <a:rPr lang="en-US" sz="1200" b="1" dirty="0" smtClean="0"/>
              <a:t>– 24 Ft.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6800219" y="5876341"/>
            <a:ext cx="1204732" cy="1185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4926" y="5879631"/>
            <a:ext cx="1434662" cy="386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504926" y="5786544"/>
            <a:ext cx="0" cy="20454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004951" y="5786544"/>
            <a:ext cx="0" cy="1900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 bwMode="gray">
          <a:xfrm>
            <a:off x="5909630" y="5768456"/>
            <a:ext cx="941990" cy="23008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1200" b="1" dirty="0" smtClean="0"/>
              <a:t>18 – 24 Ft.</a:t>
            </a:r>
          </a:p>
        </p:txBody>
      </p:sp>
    </p:spTree>
    <p:extLst>
      <p:ext uri="{BB962C8B-B14F-4D97-AF65-F5344CB8AC3E}">
        <p14:creationId xmlns:p14="http://schemas.microsoft.com/office/powerpoint/2010/main" val="23003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V8100 Advanced Technology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DE19F0-C11B-A745-A37D-122B28A49E8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40" y="3338750"/>
            <a:ext cx="4231739" cy="2362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173" y="4030627"/>
            <a:ext cx="1884820" cy="17245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5102" y="20270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kkurat Pro"/>
              </a:rPr>
              <a:t>Features a </a:t>
            </a:r>
            <a:r>
              <a:rPr lang="en-US" dirty="0">
                <a:solidFill>
                  <a:srgbClr val="000000"/>
                </a:solidFill>
                <a:latin typeface="Akkurat Pro"/>
              </a:rPr>
              <a:t>10.4", Android-based touchscreen display with LTE connectivity to control most of the van’s features.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0018" y="1315219"/>
            <a:ext cx="342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kkurat Pro"/>
              </a:rPr>
              <a:t>Touch Screen UI &amp; Connectivity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102" y="2110466"/>
            <a:ext cx="1884819" cy="172188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41459" y="1561563"/>
            <a:ext cx="1606352" cy="4647159"/>
            <a:chOff x="679648" y="1905000"/>
            <a:chExt cx="1291319" cy="4189959"/>
          </a:xfrm>
        </p:grpSpPr>
        <p:pic>
          <p:nvPicPr>
            <p:cNvPr id="10" name="Content Placeholder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>
              <a:off x="685800" y="1905000"/>
              <a:ext cx="1268831" cy="153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Content Placeholder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 bwMode="auto">
            <a:xfrm>
              <a:off x="679648" y="3507343"/>
              <a:ext cx="1282610" cy="1429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2D8D1D68-1E2E-46D1-AC93-9034709AFA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62" y="4992133"/>
              <a:ext cx="1290105" cy="1102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86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71"/>
          <p:cNvSpPr/>
          <p:nvPr/>
        </p:nvSpPr>
        <p:spPr>
          <a:xfrm>
            <a:off x="558048" y="6553200"/>
            <a:ext cx="7932811" cy="0"/>
          </a:xfrm>
          <a:custGeom>
            <a:avLst/>
            <a:gdLst/>
            <a:ahLst/>
            <a:cxnLst/>
            <a:rect l="l" t="t" r="r" b="b"/>
            <a:pathLst>
              <a:path w="6941210">
                <a:moveTo>
                  <a:pt x="0" y="0"/>
                </a:moveTo>
                <a:lnTo>
                  <a:pt x="6941210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2515" y="6553200"/>
            <a:ext cx="7932811" cy="0"/>
          </a:xfrm>
          <a:custGeom>
            <a:avLst/>
            <a:gdLst/>
            <a:ahLst/>
            <a:cxnLst/>
            <a:rect l="l" t="t" r="r" b="b"/>
            <a:pathLst>
              <a:path w="6941210">
                <a:moveTo>
                  <a:pt x="0" y="0"/>
                </a:moveTo>
                <a:lnTo>
                  <a:pt x="6941210" y="0"/>
                </a:lnTo>
              </a:path>
            </a:pathLst>
          </a:custGeom>
          <a:ln w="6350">
            <a:solidFill>
              <a:srgbClr val="221F1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7829" y="5074369"/>
            <a:ext cx="7968343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E77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7829" y="3708912"/>
            <a:ext cx="7968343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E77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87829" y="2159173"/>
            <a:ext cx="7968343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E77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87829" y="665650"/>
            <a:ext cx="7968343" cy="0"/>
          </a:xfrm>
          <a:custGeom>
            <a:avLst/>
            <a:gdLst/>
            <a:ahLst/>
            <a:cxnLst/>
            <a:rect l="l" t="t" r="r" b="b"/>
            <a:pathLst>
              <a:path w="6972300">
                <a:moveTo>
                  <a:pt x="0" y="0"/>
                </a:moveTo>
                <a:lnTo>
                  <a:pt x="6972300" y="0"/>
                </a:lnTo>
              </a:path>
            </a:pathLst>
          </a:custGeom>
          <a:ln w="12700">
            <a:solidFill>
              <a:srgbClr val="E77E2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731410" y="285750"/>
            <a:ext cx="7069384" cy="362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  <a:spcBef>
                <a:spcPts val="107"/>
              </a:spcBef>
            </a:pPr>
            <a:r>
              <a:rPr sz="3200" b="1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Calibri" panose="020F0502020204030204" pitchFamily="34" charset="0"/>
                <a:ea typeface="Gill Sans MT" pitchFamily="34" charset="0"/>
                <a:cs typeface="Calibri" panose="020F0502020204030204" pitchFamily="34" charset="0"/>
              </a:rPr>
              <a:t>V8100 </a:t>
            </a:r>
            <a:r>
              <a:rPr sz="3200" b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Calibri" panose="020F0502020204030204" pitchFamily="34" charset="0"/>
                <a:ea typeface="Gill Sans MT" pitchFamily="34" charset="0"/>
                <a:cs typeface="Calibri" panose="020F0502020204030204" pitchFamily="34" charset="0"/>
              </a:rPr>
              <a:t>— Specifications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73315" y="781626"/>
            <a:ext cx="736267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Dimensions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591587" y="781552"/>
            <a:ext cx="1176833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Wheelbase</a:t>
            </a:r>
            <a:r>
              <a:rPr sz="850" spc="-5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(in</a:t>
            </a:r>
            <a:r>
              <a:rPr sz="850" spc="-19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mm)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618932" y="781477"/>
            <a:ext cx="800366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194.3</a:t>
            </a:r>
            <a:r>
              <a:rPr sz="850" spc="-4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-22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4,935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591586" y="950883"/>
            <a:ext cx="1374585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v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r>
              <a:rPr sz="850" spc="-18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L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ength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(in</a:t>
            </a:r>
            <a:r>
              <a:rPr sz="850" spc="-19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mm)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618933" y="950809"/>
            <a:ext cx="784627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318</a:t>
            </a:r>
            <a:r>
              <a:rPr sz="850" spc="-131" dirty="0" smtClean="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</a:t>
            </a:r>
            <a:r>
              <a:rPr sz="850" spc="-11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13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8,080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91586" y="1120215"/>
            <a:ext cx="2371093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v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r>
              <a:rPr sz="850" spc="-18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Width </a:t>
            </a:r>
            <a:r>
              <a:rPr sz="850" spc="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x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cluding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Mi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-16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</a:t>
            </a:r>
            <a:r>
              <a:rPr sz="850" spc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(in</a:t>
            </a:r>
            <a:r>
              <a:rPr sz="850" spc="-19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mm)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618933" y="1120141"/>
            <a:ext cx="713421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86.4 </a:t>
            </a:r>
            <a:r>
              <a:rPr sz="850" spc="1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-1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2</a:t>
            </a:r>
            <a:r>
              <a:rPr sz="850" spc="-109" dirty="0" smtClean="0">
                <a:solidFill>
                  <a:srgbClr val="221F1F"/>
                </a:solidFill>
                <a:latin typeface="Times New Roman"/>
                <a:cs typeface="Times New Roman"/>
              </a:rPr>
              <a:t>,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195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591587" y="1289546"/>
            <a:ext cx="215836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v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all</a:t>
            </a:r>
            <a:r>
              <a:rPr sz="850" spc="-18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Heig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h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-38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(no</a:t>
            </a:r>
            <a:r>
              <a:rPr sz="850" spc="11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4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f</a:t>
            </a:r>
            <a:r>
              <a:rPr sz="850" spc="196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ails)</a:t>
            </a:r>
            <a:r>
              <a:rPr sz="850" spc="-36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(in</a:t>
            </a:r>
            <a:r>
              <a:rPr sz="850" spc="-19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mm)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18933" y="1289472"/>
            <a:ext cx="764319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10</a:t>
            </a:r>
            <a:r>
              <a:rPr sz="850" spc="-163" dirty="0" smtClean="0">
                <a:solidFill>
                  <a:srgbClr val="221F1F"/>
                </a:solidFill>
                <a:latin typeface="Times New Roman"/>
                <a:cs typeface="Times New Roman"/>
              </a:rPr>
              <a:t>7</a:t>
            </a:r>
            <a:r>
              <a:rPr sz="850" spc="-54" dirty="0" smtClean="0">
                <a:solidFill>
                  <a:srgbClr val="221F1F"/>
                </a:solidFill>
                <a:latin typeface="Times New Roman"/>
                <a:cs typeface="Times New Roman"/>
              </a:rPr>
              <a:t>.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7</a:t>
            </a:r>
            <a:r>
              <a:rPr sz="850" spc="-12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8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2</a:t>
            </a:r>
            <a:r>
              <a:rPr sz="850" spc="-64" dirty="0" smtClean="0">
                <a:solidFill>
                  <a:srgbClr val="221F1F"/>
                </a:solidFill>
                <a:latin typeface="Times New Roman"/>
                <a:cs typeface="Times New Roman"/>
              </a:rPr>
              <a:t>,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735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591586" y="1458878"/>
            <a:ext cx="1166425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Curb</a:t>
            </a:r>
            <a:r>
              <a:rPr sz="850" spc="193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W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eig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h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(lb/kg)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18933" y="1458804"/>
            <a:ext cx="900639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10,535</a:t>
            </a:r>
            <a:r>
              <a:rPr sz="850" spc="-12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-13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4,778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591587" y="1628210"/>
            <a:ext cx="1674515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dirty="0" smtClean="0">
                <a:solidFill>
                  <a:srgbClr val="221F1F"/>
                </a:solidFill>
                <a:latin typeface="Times New Roman"/>
                <a:cs typeface="Times New Roman"/>
              </a:rPr>
              <a:t>G</a:t>
            </a:r>
            <a:r>
              <a:rPr sz="850" spc="-14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oss</a:t>
            </a:r>
            <a:r>
              <a:rPr sz="850" spc="-2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9" dirty="0" smtClean="0">
                <a:solidFill>
                  <a:srgbClr val="221F1F"/>
                </a:solidFill>
                <a:latin typeface="Times New Roman"/>
                <a:cs typeface="Times New Roman"/>
              </a:rPr>
              <a:t>V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ehic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l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W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eig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h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(lb/kg)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18933" y="1628136"/>
            <a:ext cx="851771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16,535</a:t>
            </a:r>
            <a:r>
              <a:rPr sz="850" spc="-4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-1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34" dirty="0" smtClean="0">
                <a:solidFill>
                  <a:srgbClr val="221F1F"/>
                </a:solidFill>
                <a:latin typeface="Times New Roman"/>
                <a:cs typeface="Times New Roman"/>
              </a:rPr>
              <a:t>7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,500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591587" y="1797542"/>
            <a:ext cx="123306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7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tal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Pa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y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l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oad</a:t>
            </a:r>
            <a:r>
              <a:rPr sz="850" spc="6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(lb/kg)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18932" y="1797468"/>
            <a:ext cx="1219989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Up</a:t>
            </a:r>
            <a:r>
              <a:rPr sz="850" spc="62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6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6,000</a:t>
            </a:r>
            <a:r>
              <a:rPr sz="850" spc="-10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-17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~2,870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591587" y="1966874"/>
            <a:ext cx="1211357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Ca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 </a:t>
            </a:r>
            <a:r>
              <a:rPr sz="850" spc="28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v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olume</a:t>
            </a:r>
            <a:r>
              <a:rPr sz="850" spc="-3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(cu</a:t>
            </a:r>
            <a:r>
              <a:rPr sz="850" spc="14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ft)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18933" y="1966800"/>
            <a:ext cx="261305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675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3314" y="2305611"/>
            <a:ext cx="726240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Me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hanical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591587" y="2305537"/>
            <a:ext cx="117188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Dri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v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-2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Confi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u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tion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18933" y="2305463"/>
            <a:ext cx="326673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WD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591586" y="2474869"/>
            <a:ext cx="705170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Motor</a:t>
            </a:r>
            <a:r>
              <a:rPr sz="850" spc="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Type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618933" y="2474795"/>
            <a:ext cx="1958451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Syn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h</a:t>
            </a:r>
            <a:r>
              <a:rPr sz="850" spc="-17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onous</a:t>
            </a:r>
            <a:r>
              <a:rPr sz="850" spc="-8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7" dirty="0" smtClean="0">
                <a:solidFill>
                  <a:srgbClr val="221F1F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5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manent</a:t>
            </a:r>
            <a:r>
              <a:rPr sz="850" spc="6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Magn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91587" y="2644201"/>
            <a:ext cx="110994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Number</a:t>
            </a:r>
            <a:r>
              <a:rPr sz="850" spc="-43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f</a:t>
            </a:r>
            <a:r>
              <a:rPr sz="850" spc="86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18933" y="2644127"/>
            <a:ext cx="1160713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Dual</a:t>
            </a:r>
            <a:r>
              <a:rPr sz="850" spc="17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y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s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em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91586" y="2813532"/>
            <a:ext cx="1342981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or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Cooling </a:t>
            </a:r>
            <a:r>
              <a:rPr sz="850" spc="23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thod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18933" y="2813458"/>
            <a:ext cx="87652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L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iquid </a:t>
            </a:r>
            <a:r>
              <a:rPr sz="850" spc="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Cooling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591587" y="2982864"/>
            <a:ext cx="1023123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B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ery</a:t>
            </a:r>
            <a:r>
              <a:rPr sz="850" spc="18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Capacity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18933" y="2982790"/>
            <a:ext cx="54359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100</a:t>
            </a:r>
            <a:r>
              <a:rPr sz="850" spc="18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kWh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591586" y="3152196"/>
            <a:ext cx="1108418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B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a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ery</a:t>
            </a:r>
            <a:r>
              <a:rPr sz="850" spc="-3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Chemi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try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18932" y="3152122"/>
            <a:ext cx="529630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L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F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ePO4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591587" y="3321528"/>
            <a:ext cx="1100803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On-Boa</a:t>
            </a:r>
            <a:r>
              <a:rPr sz="850" spc="-16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</a:t>
            </a:r>
            <a:r>
              <a:rPr sz="850" spc="-1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Cha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er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18933" y="3321454"/>
            <a:ext cx="50640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14.4 </a:t>
            </a:r>
            <a:r>
              <a:rPr sz="850" spc="1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kW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91587" y="3490860"/>
            <a:ext cx="736141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Cha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g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-30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9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18933" y="3490786"/>
            <a:ext cx="1694824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AE</a:t>
            </a:r>
            <a:r>
              <a:rPr sz="850" spc="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J1772</a:t>
            </a:r>
            <a:r>
              <a:rPr sz="850" spc="-4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L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ev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el</a:t>
            </a:r>
            <a:r>
              <a:rPr sz="850" spc="16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2</a:t>
            </a:r>
            <a:r>
              <a:rPr sz="850" spc="53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+</a:t>
            </a:r>
            <a:r>
              <a:rPr sz="850" spc="10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DC</a:t>
            </a:r>
            <a:r>
              <a:rPr sz="850" spc="-4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Fast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73315" y="3829597"/>
            <a:ext cx="803286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14" dirty="0" smtClean="0">
                <a:solidFill>
                  <a:srgbClr val="221F1F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er</a:t>
            </a:r>
            <a:r>
              <a:rPr sz="850" spc="-14" dirty="0" smtClean="0">
                <a:solidFill>
                  <a:srgbClr val="221F1F"/>
                </a:solidFill>
                <a:latin typeface="Times New Roman"/>
                <a:cs typeface="Times New Roman"/>
              </a:rPr>
              <a:t>f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4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mance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91587" y="3829523"/>
            <a:ext cx="1526771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7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tal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6" dirty="0" smtClean="0">
                <a:solidFill>
                  <a:srgbClr val="221F1F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eak</a:t>
            </a:r>
            <a:r>
              <a:rPr sz="850" spc="66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6" dirty="0" smtClean="0">
                <a:solidFill>
                  <a:srgbClr val="221F1F"/>
                </a:solidFill>
                <a:latin typeface="Times New Roman"/>
                <a:cs typeface="Times New Roman"/>
              </a:rPr>
              <a:t>P</a:t>
            </a:r>
            <a:r>
              <a:rPr sz="850" spc="-5" dirty="0" smtClean="0">
                <a:solidFill>
                  <a:srgbClr val="221F1F"/>
                </a:solidFill>
                <a:latin typeface="Times New Roman"/>
                <a:cs typeface="Times New Roman"/>
              </a:rPr>
              <a:t>ow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er</a:t>
            </a:r>
            <a:r>
              <a:rPr sz="850" spc="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(hp/kW)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18933" y="3829449"/>
            <a:ext cx="583574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198</a:t>
            </a:r>
            <a:r>
              <a:rPr sz="850" spc="18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-3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148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91587" y="3998855"/>
            <a:ext cx="1694824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7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tal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7" dirty="0" smtClean="0">
                <a:solidFill>
                  <a:srgbClr val="221F1F"/>
                </a:solidFill>
                <a:latin typeface="Times New Roman"/>
                <a:cs typeface="Times New Roman"/>
              </a:rPr>
              <a:t>P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eak</a:t>
            </a:r>
            <a:r>
              <a:rPr sz="850" spc="-6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7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</a:t>
            </a:r>
            <a:r>
              <a:rPr sz="850" spc="-14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que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(lb-f</a:t>
            </a:r>
            <a:r>
              <a:rPr sz="850" spc="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/Nm)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18933" y="3998781"/>
            <a:ext cx="583574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564</a:t>
            </a:r>
            <a:r>
              <a:rPr sz="850" spc="18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-3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764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91587" y="4168187"/>
            <a:ext cx="1325338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7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op</a:t>
            </a:r>
            <a:r>
              <a:rPr sz="850" spc="9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Speed</a:t>
            </a:r>
            <a:r>
              <a:rPr sz="850" spc="32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(mph/kmh)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18933" y="4168112"/>
            <a:ext cx="512495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80</a:t>
            </a:r>
            <a:r>
              <a:rPr sz="850" spc="117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</a:t>
            </a:r>
            <a:r>
              <a:rPr sz="850" spc="-3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130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91587" y="4337518"/>
            <a:ext cx="1294113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Max.</a:t>
            </a:r>
            <a:r>
              <a:rPr sz="850" spc="112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G</a:t>
            </a:r>
            <a:r>
              <a:rPr sz="85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adeability</a:t>
            </a:r>
            <a:r>
              <a:rPr sz="850" spc="207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[%]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618933" y="4337444"/>
            <a:ext cx="30687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30%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91587" y="4506850"/>
            <a:ext cx="1080495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69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u</a:t>
            </a:r>
            <a:r>
              <a:rPr sz="850" spc="4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ning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-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adius</a:t>
            </a:r>
            <a:r>
              <a:rPr sz="850" spc="11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(ft)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18932" y="4506776"/>
            <a:ext cx="29862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26.6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91587" y="4676182"/>
            <a:ext cx="667981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Range</a:t>
            </a:r>
            <a:r>
              <a:rPr sz="850" spc="98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(mi)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18933" y="4676108"/>
            <a:ext cx="261305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150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91587" y="4853880"/>
            <a:ext cx="395594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MPGe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18933" y="4853806"/>
            <a:ext cx="190226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50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3804" y="5189804"/>
            <a:ext cx="507037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Chassis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91586" y="5189730"/>
            <a:ext cx="1128727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Body</a:t>
            </a:r>
            <a:r>
              <a:rPr sz="850" spc="17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Con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s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u</a:t>
            </a:r>
            <a:r>
              <a:rPr sz="850" spc="-4" dirty="0" smtClean="0">
                <a:solidFill>
                  <a:srgbClr val="221F1F"/>
                </a:solidFill>
                <a:latin typeface="Times New Roman"/>
                <a:cs typeface="Times New Roman"/>
              </a:rPr>
              <a:t>c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tion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18933" y="5189656"/>
            <a:ext cx="528106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Unibody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1586" y="5359062"/>
            <a:ext cx="1077321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12" dirty="0" smtClean="0">
                <a:solidFill>
                  <a:srgbClr val="221F1F"/>
                </a:solidFill>
                <a:latin typeface="Times New Roman"/>
                <a:cs typeface="Times New Roman"/>
              </a:rPr>
              <a:t>F</a:t>
            </a:r>
            <a:r>
              <a:rPr sz="850" spc="-18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ont</a:t>
            </a:r>
            <a:r>
              <a:rPr sz="850" spc="-117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Suspension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18933" y="5358988"/>
            <a:ext cx="793005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Independent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91586" y="5528394"/>
            <a:ext cx="1035943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12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ear</a:t>
            </a:r>
            <a:r>
              <a:rPr sz="850" spc="-126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Suspension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18933" y="5528320"/>
            <a:ext cx="71418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L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eaf</a:t>
            </a:r>
            <a:r>
              <a:rPr sz="850" spc="191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Spring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1587" y="5697726"/>
            <a:ext cx="545242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Ti</a:t>
            </a:r>
            <a:r>
              <a:rPr sz="850" spc="-10" dirty="0" smtClean="0">
                <a:solidFill>
                  <a:srgbClr val="221F1F"/>
                </a:solidFill>
                <a:latin typeface="Times New Roman"/>
                <a:cs typeface="Times New Roman"/>
              </a:rPr>
              <a:t>r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r>
              <a:rPr sz="850" spc="-1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Si</a:t>
            </a:r>
            <a:r>
              <a:rPr sz="850" spc="-9" dirty="0" smtClean="0">
                <a:solidFill>
                  <a:srgbClr val="221F1F"/>
                </a:solidFill>
                <a:latin typeface="Times New Roman"/>
                <a:cs typeface="Times New Roman"/>
              </a:rPr>
              <a:t>z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8933" y="5697652"/>
            <a:ext cx="773457" cy="909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950"/>
              </a:lnSpc>
              <a:spcBef>
                <a:spcPts val="47"/>
              </a:spcBef>
            </a:pPr>
            <a:r>
              <a:rPr sz="850" dirty="0" smtClean="0">
                <a:solidFill>
                  <a:srgbClr val="221F1F"/>
                </a:solidFill>
                <a:latin typeface="Times New Roman"/>
                <a:cs typeface="Times New Roman"/>
              </a:rPr>
              <a:t>21</a:t>
            </a:r>
            <a:r>
              <a:rPr sz="850" spc="29" dirty="0" smtClean="0">
                <a:solidFill>
                  <a:srgbClr val="221F1F"/>
                </a:solidFill>
                <a:latin typeface="Times New Roman"/>
                <a:cs typeface="Times New Roman"/>
              </a:rPr>
              <a:t>5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/75R1</a:t>
            </a:r>
            <a:r>
              <a:rPr sz="850" spc="-134" dirty="0" smtClean="0">
                <a:solidFill>
                  <a:srgbClr val="221F1F"/>
                </a:solidFill>
                <a:latin typeface="Times New Roman"/>
                <a:cs typeface="Times New Roman"/>
              </a:rPr>
              <a:t>7</a:t>
            </a:r>
            <a:r>
              <a:rPr sz="85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.5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314" y="6335790"/>
            <a:ext cx="7484407" cy="662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30"/>
              </a:spcBef>
            </a:pP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All</a:t>
            </a:r>
            <a:r>
              <a:rPr sz="550" spc="-7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in</a:t>
            </a:r>
            <a:r>
              <a:rPr sz="550" spc="-12" dirty="0" smtClean="0">
                <a:solidFill>
                  <a:srgbClr val="BBBDC0"/>
                </a:solidFill>
                <a:latin typeface="Times New Roman"/>
                <a:cs typeface="Times New Roman"/>
              </a:rPr>
              <a:t>f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o</a:t>
            </a:r>
            <a:r>
              <a:rPr sz="550" spc="6" dirty="0" smtClean="0">
                <a:solidFill>
                  <a:srgbClr val="BBBDC0"/>
                </a:solidFill>
                <a:latin typeface="Times New Roman"/>
                <a:cs typeface="Times New Roman"/>
              </a:rPr>
              <a:t>r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mation</a:t>
            </a:r>
            <a:r>
              <a:rPr sz="550" spc="-63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contained</a:t>
            </a:r>
            <a:r>
              <a:rPr sz="550" spc="50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in</a:t>
            </a:r>
            <a:r>
              <a:rPr sz="550" spc="67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this</a:t>
            </a:r>
            <a:r>
              <a:rPr sz="550" spc="-7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specification</a:t>
            </a:r>
            <a:r>
              <a:rPr sz="550" spc="-62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sheet</a:t>
            </a:r>
            <a:r>
              <a:rPr sz="550" spc="60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a</a:t>
            </a:r>
            <a:r>
              <a:rPr sz="550" spc="-6" dirty="0" smtClean="0">
                <a:solidFill>
                  <a:srgbClr val="BBBDC0"/>
                </a:solidFill>
                <a:latin typeface="Times New Roman"/>
                <a:cs typeface="Times New Roman"/>
              </a:rPr>
              <a:t>r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e</a:t>
            </a:r>
            <a:r>
              <a:rPr sz="550" spc="-9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based</a:t>
            </a:r>
            <a:r>
              <a:rPr sz="550" spc="35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on</a:t>
            </a:r>
            <a:r>
              <a:rPr sz="550" spc="110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the</a:t>
            </a:r>
            <a:r>
              <a:rPr sz="550" spc="-48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la</a:t>
            </a:r>
            <a:r>
              <a:rPr sz="550" spc="-4" dirty="0" smtClean="0">
                <a:solidFill>
                  <a:srgbClr val="BBBDC0"/>
                </a:solidFill>
                <a:latin typeface="Times New Roman"/>
                <a:cs typeface="Times New Roman"/>
              </a:rPr>
              <a:t>t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e</a:t>
            </a:r>
            <a:r>
              <a:rPr sz="550" spc="-4" dirty="0" smtClean="0">
                <a:solidFill>
                  <a:srgbClr val="BBBDC0"/>
                </a:solidFill>
                <a:latin typeface="Times New Roman"/>
                <a:cs typeface="Times New Roman"/>
              </a:rPr>
              <a:t>s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t</a:t>
            </a:r>
            <a:r>
              <a:rPr sz="550" spc="-4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data</a:t>
            </a:r>
            <a:r>
              <a:rPr sz="550" spc="44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-6" dirty="0" smtClean="0">
                <a:solidFill>
                  <a:srgbClr val="BBBDC0"/>
                </a:solidFill>
                <a:latin typeface="Times New Roman"/>
                <a:cs typeface="Times New Roman"/>
              </a:rPr>
              <a:t>a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vailable</a:t>
            </a:r>
            <a:r>
              <a:rPr sz="550" spc="-71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at</a:t>
            </a:r>
            <a:r>
              <a:rPr sz="550" spc="18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the</a:t>
            </a:r>
            <a:r>
              <a:rPr sz="550" spc="15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time</a:t>
            </a:r>
            <a:r>
              <a:rPr sz="550" spc="-37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-4" dirty="0" smtClean="0">
                <a:solidFill>
                  <a:srgbClr val="BBBDC0"/>
                </a:solidFill>
                <a:latin typeface="Times New Roman"/>
                <a:cs typeface="Times New Roman"/>
              </a:rPr>
              <a:t>o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f</a:t>
            </a:r>
            <a:r>
              <a:rPr sz="550" spc="73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publication.</a:t>
            </a:r>
            <a:r>
              <a:rPr sz="550" spc="-44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Final</a:t>
            </a:r>
            <a:r>
              <a:rPr sz="550" spc="-80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specifications</a:t>
            </a:r>
            <a:r>
              <a:rPr sz="550" spc="68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and</a:t>
            </a:r>
            <a:r>
              <a:rPr sz="550" spc="4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numbe</a:t>
            </a:r>
            <a:r>
              <a:rPr sz="550" spc="-6" dirty="0" smtClean="0">
                <a:solidFill>
                  <a:srgbClr val="BBBDC0"/>
                </a:solidFill>
                <a:latin typeface="Times New Roman"/>
                <a:cs typeface="Times New Roman"/>
              </a:rPr>
              <a:t>r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s</a:t>
            </a:r>
            <a:r>
              <a:rPr sz="550" spc="36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a</a:t>
            </a:r>
            <a:r>
              <a:rPr sz="550" spc="-6" dirty="0" smtClean="0">
                <a:solidFill>
                  <a:srgbClr val="BBBDC0"/>
                </a:solidFill>
                <a:latin typeface="Times New Roman"/>
                <a:cs typeface="Times New Roman"/>
              </a:rPr>
              <a:t>r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e</a:t>
            </a:r>
            <a:r>
              <a:rPr sz="550" spc="14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subject</a:t>
            </a:r>
            <a:r>
              <a:rPr sz="550" spc="72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-6" dirty="0" smtClean="0">
                <a:solidFill>
                  <a:srgbClr val="BBBDC0"/>
                </a:solidFill>
                <a:latin typeface="Times New Roman"/>
                <a:cs typeface="Times New Roman"/>
              </a:rPr>
              <a:t>t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o</a:t>
            </a:r>
            <a:r>
              <a:rPr sz="550" spc="-7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-6" dirty="0" smtClean="0">
                <a:solidFill>
                  <a:srgbClr val="BBBDC0"/>
                </a:solidFill>
                <a:latin typeface="Times New Roman"/>
                <a:cs typeface="Times New Roman"/>
              </a:rPr>
              <a:t>c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hange</a:t>
            </a:r>
            <a:r>
              <a:rPr sz="550" spc="17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at</a:t>
            </a:r>
            <a:r>
              <a:rPr sz="550" spc="29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final</a:t>
            </a:r>
            <a:r>
              <a:rPr sz="550" spc="-55" dirty="0" smtClean="0">
                <a:solidFill>
                  <a:srgbClr val="BBBDC0"/>
                </a:solidFill>
                <a:latin typeface="Times New Roman"/>
                <a:cs typeface="Times New Roman"/>
              </a:rPr>
              <a:t> 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p</a:t>
            </a:r>
            <a:r>
              <a:rPr sz="550" spc="-9" dirty="0" smtClean="0">
                <a:solidFill>
                  <a:srgbClr val="BBBDC0"/>
                </a:solidFill>
                <a:latin typeface="Times New Roman"/>
                <a:cs typeface="Times New Roman"/>
              </a:rPr>
              <a:t>r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odu</a:t>
            </a:r>
            <a:r>
              <a:rPr sz="550" spc="-4" dirty="0" smtClean="0">
                <a:solidFill>
                  <a:srgbClr val="BBBDC0"/>
                </a:solidFill>
                <a:latin typeface="Times New Roman"/>
                <a:cs typeface="Times New Roman"/>
              </a:rPr>
              <a:t>c</a:t>
            </a:r>
            <a:r>
              <a:rPr sz="550" spc="0" dirty="0" smtClean="0">
                <a:solidFill>
                  <a:srgbClr val="BBBDC0"/>
                </a:solidFill>
                <a:latin typeface="Times New Roman"/>
                <a:cs typeface="Times New Roman"/>
              </a:rPr>
              <a:t>tion.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1674" y="6680262"/>
            <a:ext cx="1359024" cy="761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85"/>
              </a:lnSpc>
              <a:spcBef>
                <a:spcPts val="39"/>
              </a:spcBef>
            </a:pPr>
            <a:r>
              <a:rPr sz="70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Chanje</a:t>
            </a:r>
            <a:r>
              <a:rPr sz="700" spc="5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Energy,</a:t>
            </a:r>
            <a:r>
              <a:rPr sz="700" spc="-56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Inc</a:t>
            </a:r>
            <a:r>
              <a:rPr sz="700" spc="74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—</a:t>
            </a:r>
            <a:r>
              <a:rPr sz="700" spc="69" dirty="0" smtClean="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sz="700" spc="0" dirty="0" smtClean="0">
                <a:solidFill>
                  <a:srgbClr val="221F1F"/>
                </a:solidFill>
                <a:latin typeface="Times New Roman"/>
                <a:cs typeface="Times New Roman"/>
              </a:rPr>
              <a:t>V8100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829" y="582042"/>
            <a:ext cx="7968343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587829" y="2066040"/>
            <a:ext cx="7968343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87829" y="3615779"/>
            <a:ext cx="7968343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87829" y="4981236"/>
            <a:ext cx="7968343" cy="101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28983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835" y="52187"/>
            <a:ext cx="8008408" cy="658813"/>
          </a:xfrm>
        </p:spPr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V8100 – Internal Dimensions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DE19F0-C11B-A745-A37D-122B28A49E8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" y="657819"/>
            <a:ext cx="7731760" cy="57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76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l"/>
            <a:fld id="{EEDE19F0-C11B-A745-A37D-122B28A49E84}" type="slidenum">
              <a:rPr 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l"/>
              <a:t>18</a:t>
            </a:fld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t="20982"/>
          <a:stretch/>
        </p:blipFill>
        <p:spPr>
          <a:xfrm>
            <a:off x="554860" y="1210814"/>
            <a:ext cx="8011904" cy="3958397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2791" y="3628774"/>
            <a:ext cx="2614209" cy="2756296"/>
            <a:chOff x="52791" y="3628774"/>
            <a:chExt cx="2614209" cy="2756296"/>
          </a:xfrm>
        </p:grpSpPr>
        <p:sp>
          <p:nvSpPr>
            <p:cNvPr id="10" name="Freeform 639"/>
            <p:cNvSpPr>
              <a:spLocks noChangeAspect="1"/>
            </p:cNvSpPr>
            <p:nvPr/>
          </p:nvSpPr>
          <p:spPr bwMode="gray">
            <a:xfrm>
              <a:off x="152400" y="3628774"/>
              <a:ext cx="2280046" cy="2756296"/>
            </a:xfrm>
            <a:custGeom>
              <a:avLst/>
              <a:gdLst/>
              <a:ahLst/>
              <a:cxnLst>
                <a:cxn ang="0">
                  <a:pos x="471" y="456"/>
                </a:cxn>
                <a:cxn ang="0">
                  <a:pos x="448" y="419"/>
                </a:cxn>
                <a:cxn ang="0">
                  <a:pos x="208" y="16"/>
                </a:cxn>
                <a:cxn ang="0">
                  <a:pos x="35" y="1"/>
                </a:cxn>
                <a:cxn ang="0">
                  <a:pos x="12" y="21"/>
                </a:cxn>
                <a:cxn ang="0">
                  <a:pos x="13" y="51"/>
                </a:cxn>
                <a:cxn ang="0">
                  <a:pos x="11" y="72"/>
                </a:cxn>
                <a:cxn ang="0">
                  <a:pos x="10" y="77"/>
                </a:cxn>
                <a:cxn ang="0">
                  <a:pos x="4" y="85"/>
                </a:cxn>
                <a:cxn ang="0">
                  <a:pos x="11" y="116"/>
                </a:cxn>
                <a:cxn ang="0">
                  <a:pos x="28" y="143"/>
                </a:cxn>
                <a:cxn ang="0">
                  <a:pos x="28" y="168"/>
                </a:cxn>
                <a:cxn ang="0">
                  <a:pos x="42" y="202"/>
                </a:cxn>
                <a:cxn ang="0">
                  <a:pos x="68" y="234"/>
                </a:cxn>
                <a:cxn ang="0">
                  <a:pos x="66" y="249"/>
                </a:cxn>
                <a:cxn ang="0">
                  <a:pos x="71" y="244"/>
                </a:cxn>
                <a:cxn ang="0">
                  <a:pos x="83" y="255"/>
                </a:cxn>
                <a:cxn ang="0">
                  <a:pos x="90" y="252"/>
                </a:cxn>
                <a:cxn ang="0">
                  <a:pos x="100" y="240"/>
                </a:cxn>
                <a:cxn ang="0">
                  <a:pos x="104" y="245"/>
                </a:cxn>
                <a:cxn ang="0">
                  <a:pos x="113" y="243"/>
                </a:cxn>
                <a:cxn ang="0">
                  <a:pos x="128" y="243"/>
                </a:cxn>
                <a:cxn ang="0">
                  <a:pos x="142" y="246"/>
                </a:cxn>
                <a:cxn ang="0">
                  <a:pos x="132" y="247"/>
                </a:cxn>
                <a:cxn ang="0">
                  <a:pos x="128" y="247"/>
                </a:cxn>
                <a:cxn ang="0">
                  <a:pos x="95" y="250"/>
                </a:cxn>
                <a:cxn ang="0">
                  <a:pos x="99" y="255"/>
                </a:cxn>
                <a:cxn ang="0">
                  <a:pos x="104" y="265"/>
                </a:cxn>
                <a:cxn ang="0">
                  <a:pos x="110" y="279"/>
                </a:cxn>
                <a:cxn ang="0">
                  <a:pos x="105" y="278"/>
                </a:cxn>
                <a:cxn ang="0">
                  <a:pos x="100" y="275"/>
                </a:cxn>
                <a:cxn ang="0">
                  <a:pos x="95" y="261"/>
                </a:cxn>
                <a:cxn ang="0">
                  <a:pos x="90" y="280"/>
                </a:cxn>
                <a:cxn ang="0">
                  <a:pos x="99" y="303"/>
                </a:cxn>
                <a:cxn ang="0">
                  <a:pos x="117" y="312"/>
                </a:cxn>
                <a:cxn ang="0">
                  <a:pos x="117" y="334"/>
                </a:cxn>
                <a:cxn ang="0">
                  <a:pos x="131" y="368"/>
                </a:cxn>
                <a:cxn ang="0">
                  <a:pos x="156" y="400"/>
                </a:cxn>
                <a:cxn ang="0">
                  <a:pos x="166" y="416"/>
                </a:cxn>
                <a:cxn ang="0">
                  <a:pos x="176" y="440"/>
                </a:cxn>
                <a:cxn ang="0">
                  <a:pos x="186" y="469"/>
                </a:cxn>
                <a:cxn ang="0">
                  <a:pos x="224" y="471"/>
                </a:cxn>
                <a:cxn ang="0">
                  <a:pos x="244" y="487"/>
                </a:cxn>
                <a:cxn ang="0">
                  <a:pos x="250" y="489"/>
                </a:cxn>
                <a:cxn ang="0">
                  <a:pos x="284" y="509"/>
                </a:cxn>
                <a:cxn ang="0">
                  <a:pos x="289" y="512"/>
                </a:cxn>
                <a:cxn ang="0">
                  <a:pos x="291" y="510"/>
                </a:cxn>
                <a:cxn ang="0">
                  <a:pos x="293" y="512"/>
                </a:cxn>
                <a:cxn ang="0">
                  <a:pos x="297" y="511"/>
                </a:cxn>
                <a:cxn ang="0">
                  <a:pos x="306" y="520"/>
                </a:cxn>
                <a:cxn ang="0">
                  <a:pos x="317" y="530"/>
                </a:cxn>
                <a:cxn ang="0">
                  <a:pos x="337" y="568"/>
                </a:cxn>
                <a:cxn ang="0">
                  <a:pos x="340" y="571"/>
                </a:cxn>
                <a:cxn ang="0">
                  <a:pos x="343" y="578"/>
                </a:cxn>
                <a:cxn ang="0">
                  <a:pos x="413" y="580"/>
                </a:cxn>
                <a:cxn ang="0">
                  <a:pos x="469" y="562"/>
                </a:cxn>
                <a:cxn ang="0">
                  <a:pos x="459" y="551"/>
                </a:cxn>
                <a:cxn ang="0">
                  <a:pos x="464" y="527"/>
                </a:cxn>
                <a:cxn ang="0">
                  <a:pos x="467" y="506"/>
                </a:cxn>
                <a:cxn ang="0">
                  <a:pos x="472" y="490"/>
                </a:cxn>
              </a:cxnLst>
              <a:rect l="0" t="0" r="r" b="b"/>
              <a:pathLst>
                <a:path w="486" h="588">
                  <a:moveTo>
                    <a:pt x="486" y="480"/>
                  </a:moveTo>
                  <a:cubicBezTo>
                    <a:pt x="485" y="478"/>
                    <a:pt x="485" y="476"/>
                    <a:pt x="484" y="474"/>
                  </a:cubicBezTo>
                  <a:cubicBezTo>
                    <a:pt x="483" y="474"/>
                    <a:pt x="482" y="474"/>
                    <a:pt x="482" y="474"/>
                  </a:cubicBezTo>
                  <a:cubicBezTo>
                    <a:pt x="481" y="473"/>
                    <a:pt x="481" y="472"/>
                    <a:pt x="480" y="471"/>
                  </a:cubicBezTo>
                  <a:cubicBezTo>
                    <a:pt x="479" y="471"/>
                    <a:pt x="477" y="470"/>
                    <a:pt x="476" y="468"/>
                  </a:cubicBezTo>
                  <a:cubicBezTo>
                    <a:pt x="476" y="467"/>
                    <a:pt x="474" y="470"/>
                    <a:pt x="474" y="466"/>
                  </a:cubicBezTo>
                  <a:cubicBezTo>
                    <a:pt x="474" y="464"/>
                    <a:pt x="474" y="462"/>
                    <a:pt x="472" y="461"/>
                  </a:cubicBezTo>
                  <a:cubicBezTo>
                    <a:pt x="471" y="459"/>
                    <a:pt x="472" y="457"/>
                    <a:pt x="471" y="456"/>
                  </a:cubicBezTo>
                  <a:cubicBezTo>
                    <a:pt x="470" y="455"/>
                    <a:pt x="470" y="453"/>
                    <a:pt x="469" y="452"/>
                  </a:cubicBezTo>
                  <a:cubicBezTo>
                    <a:pt x="468" y="450"/>
                    <a:pt x="467" y="450"/>
                    <a:pt x="465" y="448"/>
                  </a:cubicBezTo>
                  <a:cubicBezTo>
                    <a:pt x="465" y="447"/>
                    <a:pt x="465" y="445"/>
                    <a:pt x="465" y="444"/>
                  </a:cubicBezTo>
                  <a:cubicBezTo>
                    <a:pt x="464" y="444"/>
                    <a:pt x="462" y="443"/>
                    <a:pt x="462" y="442"/>
                  </a:cubicBezTo>
                  <a:cubicBezTo>
                    <a:pt x="462" y="440"/>
                    <a:pt x="462" y="438"/>
                    <a:pt x="462" y="437"/>
                  </a:cubicBezTo>
                  <a:cubicBezTo>
                    <a:pt x="462" y="435"/>
                    <a:pt x="463" y="435"/>
                    <a:pt x="461" y="433"/>
                  </a:cubicBezTo>
                  <a:cubicBezTo>
                    <a:pt x="460" y="432"/>
                    <a:pt x="458" y="430"/>
                    <a:pt x="457" y="429"/>
                  </a:cubicBezTo>
                  <a:cubicBezTo>
                    <a:pt x="454" y="426"/>
                    <a:pt x="451" y="423"/>
                    <a:pt x="448" y="419"/>
                  </a:cubicBezTo>
                  <a:cubicBezTo>
                    <a:pt x="436" y="406"/>
                    <a:pt x="423" y="394"/>
                    <a:pt x="412" y="382"/>
                  </a:cubicBezTo>
                  <a:cubicBezTo>
                    <a:pt x="385" y="354"/>
                    <a:pt x="358" y="328"/>
                    <a:pt x="331" y="301"/>
                  </a:cubicBezTo>
                  <a:cubicBezTo>
                    <a:pt x="304" y="275"/>
                    <a:pt x="277" y="250"/>
                    <a:pt x="250" y="224"/>
                  </a:cubicBezTo>
                  <a:cubicBezTo>
                    <a:pt x="242" y="217"/>
                    <a:pt x="235" y="211"/>
                    <a:pt x="227" y="204"/>
                  </a:cubicBezTo>
                  <a:cubicBezTo>
                    <a:pt x="224" y="201"/>
                    <a:pt x="221" y="198"/>
                    <a:pt x="217" y="194"/>
                  </a:cubicBezTo>
                  <a:cubicBezTo>
                    <a:pt x="214" y="192"/>
                    <a:pt x="208" y="188"/>
                    <a:pt x="208" y="185"/>
                  </a:cubicBezTo>
                  <a:cubicBezTo>
                    <a:pt x="208" y="167"/>
                    <a:pt x="208" y="149"/>
                    <a:pt x="208" y="131"/>
                  </a:cubicBezTo>
                  <a:cubicBezTo>
                    <a:pt x="209" y="93"/>
                    <a:pt x="208" y="55"/>
                    <a:pt x="208" y="16"/>
                  </a:cubicBezTo>
                  <a:cubicBezTo>
                    <a:pt x="208" y="13"/>
                    <a:pt x="208" y="9"/>
                    <a:pt x="208" y="6"/>
                  </a:cubicBezTo>
                  <a:cubicBezTo>
                    <a:pt x="208" y="5"/>
                    <a:pt x="209" y="1"/>
                    <a:pt x="208" y="1"/>
                  </a:cubicBezTo>
                  <a:cubicBezTo>
                    <a:pt x="206" y="1"/>
                    <a:pt x="204" y="1"/>
                    <a:pt x="203" y="1"/>
                  </a:cubicBezTo>
                  <a:cubicBezTo>
                    <a:pt x="191" y="1"/>
                    <a:pt x="179" y="1"/>
                    <a:pt x="167" y="1"/>
                  </a:cubicBezTo>
                  <a:cubicBezTo>
                    <a:pt x="150" y="1"/>
                    <a:pt x="132" y="1"/>
                    <a:pt x="114" y="0"/>
                  </a:cubicBezTo>
                  <a:cubicBezTo>
                    <a:pt x="97" y="0"/>
                    <a:pt x="78" y="2"/>
                    <a:pt x="60" y="0"/>
                  </a:cubicBezTo>
                  <a:cubicBezTo>
                    <a:pt x="56" y="0"/>
                    <a:pt x="52" y="1"/>
                    <a:pt x="49" y="1"/>
                  </a:cubicBezTo>
                  <a:cubicBezTo>
                    <a:pt x="45" y="1"/>
                    <a:pt x="40" y="1"/>
                    <a:pt x="35" y="1"/>
                  </a:cubicBezTo>
                  <a:cubicBezTo>
                    <a:pt x="27" y="1"/>
                    <a:pt x="17" y="1"/>
                    <a:pt x="9" y="1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4"/>
                    <a:pt x="10" y="4"/>
                    <a:pt x="10" y="6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9" y="6"/>
                    <a:pt x="9" y="7"/>
                    <a:pt x="9" y="9"/>
                  </a:cubicBezTo>
                  <a:cubicBezTo>
                    <a:pt x="9" y="10"/>
                    <a:pt x="7" y="13"/>
                    <a:pt x="7" y="14"/>
                  </a:cubicBezTo>
                  <a:cubicBezTo>
                    <a:pt x="8" y="16"/>
                    <a:pt x="11" y="16"/>
                    <a:pt x="11" y="17"/>
                  </a:cubicBezTo>
                  <a:cubicBezTo>
                    <a:pt x="13" y="18"/>
                    <a:pt x="12" y="20"/>
                    <a:pt x="12" y="21"/>
                  </a:cubicBezTo>
                  <a:cubicBezTo>
                    <a:pt x="13" y="22"/>
                    <a:pt x="14" y="23"/>
                    <a:pt x="14" y="25"/>
                  </a:cubicBezTo>
                  <a:cubicBezTo>
                    <a:pt x="14" y="26"/>
                    <a:pt x="14" y="27"/>
                    <a:pt x="14" y="27"/>
                  </a:cubicBezTo>
                  <a:cubicBezTo>
                    <a:pt x="14" y="29"/>
                    <a:pt x="16" y="29"/>
                    <a:pt x="17" y="30"/>
                  </a:cubicBezTo>
                  <a:cubicBezTo>
                    <a:pt x="16" y="30"/>
                    <a:pt x="16" y="30"/>
                    <a:pt x="15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32"/>
                    <a:pt x="16" y="34"/>
                    <a:pt x="16" y="37"/>
                  </a:cubicBezTo>
                  <a:cubicBezTo>
                    <a:pt x="15" y="41"/>
                    <a:pt x="15" y="44"/>
                    <a:pt x="14" y="46"/>
                  </a:cubicBezTo>
                  <a:cubicBezTo>
                    <a:pt x="14" y="47"/>
                    <a:pt x="14" y="49"/>
                    <a:pt x="13" y="51"/>
                  </a:cubicBezTo>
                  <a:cubicBezTo>
                    <a:pt x="13" y="51"/>
                    <a:pt x="13" y="53"/>
                    <a:pt x="12" y="54"/>
                  </a:cubicBezTo>
                  <a:cubicBezTo>
                    <a:pt x="12" y="54"/>
                    <a:pt x="11" y="54"/>
                    <a:pt x="11" y="54"/>
                  </a:cubicBezTo>
                  <a:cubicBezTo>
                    <a:pt x="11" y="55"/>
                    <a:pt x="11" y="58"/>
                    <a:pt x="12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3" y="59"/>
                    <a:pt x="14" y="61"/>
                    <a:pt x="14" y="61"/>
                  </a:cubicBezTo>
                  <a:cubicBezTo>
                    <a:pt x="14" y="62"/>
                    <a:pt x="13" y="65"/>
                    <a:pt x="13" y="66"/>
                  </a:cubicBezTo>
                  <a:cubicBezTo>
                    <a:pt x="12" y="68"/>
                    <a:pt x="12" y="71"/>
                    <a:pt x="11" y="72"/>
                  </a:cubicBezTo>
                  <a:cubicBezTo>
                    <a:pt x="11" y="73"/>
                    <a:pt x="10" y="75"/>
                    <a:pt x="9" y="75"/>
                  </a:cubicBezTo>
                  <a:cubicBezTo>
                    <a:pt x="9" y="75"/>
                    <a:pt x="8" y="78"/>
                    <a:pt x="9" y="78"/>
                  </a:cubicBezTo>
                  <a:cubicBezTo>
                    <a:pt x="10" y="77"/>
                    <a:pt x="11" y="75"/>
                    <a:pt x="11" y="74"/>
                  </a:cubicBezTo>
                  <a:cubicBezTo>
                    <a:pt x="12" y="71"/>
                    <a:pt x="11" y="71"/>
                    <a:pt x="14" y="72"/>
                  </a:cubicBezTo>
                  <a:cubicBezTo>
                    <a:pt x="14" y="72"/>
                    <a:pt x="15" y="71"/>
                    <a:pt x="15" y="72"/>
                  </a:cubicBezTo>
                  <a:cubicBezTo>
                    <a:pt x="15" y="74"/>
                    <a:pt x="14" y="75"/>
                    <a:pt x="14" y="75"/>
                  </a:cubicBezTo>
                  <a:cubicBezTo>
                    <a:pt x="11" y="75"/>
                    <a:pt x="11" y="74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8"/>
                    <a:pt x="10" y="78"/>
                    <a:pt x="9" y="79"/>
                  </a:cubicBezTo>
                  <a:cubicBezTo>
                    <a:pt x="9" y="80"/>
                    <a:pt x="9" y="82"/>
                    <a:pt x="8" y="82"/>
                  </a:cubicBezTo>
                  <a:cubicBezTo>
                    <a:pt x="7" y="82"/>
                    <a:pt x="5" y="80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81"/>
                    <a:pt x="5" y="83"/>
                    <a:pt x="4" y="85"/>
                  </a:cubicBezTo>
                  <a:cubicBezTo>
                    <a:pt x="4" y="85"/>
                    <a:pt x="5" y="84"/>
                    <a:pt x="5" y="83"/>
                  </a:cubicBezTo>
                  <a:cubicBezTo>
                    <a:pt x="5" y="84"/>
                    <a:pt x="5" y="84"/>
                    <a:pt x="6" y="84"/>
                  </a:cubicBezTo>
                  <a:cubicBezTo>
                    <a:pt x="5" y="84"/>
                    <a:pt x="5" y="85"/>
                    <a:pt x="4" y="85"/>
                  </a:cubicBezTo>
                  <a:cubicBezTo>
                    <a:pt x="5" y="85"/>
                    <a:pt x="5" y="85"/>
                    <a:pt x="6" y="85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1" y="92"/>
                    <a:pt x="1" y="94"/>
                  </a:cubicBezTo>
                  <a:cubicBezTo>
                    <a:pt x="0" y="95"/>
                    <a:pt x="0" y="97"/>
                    <a:pt x="0" y="98"/>
                  </a:cubicBezTo>
                  <a:cubicBezTo>
                    <a:pt x="0" y="99"/>
                    <a:pt x="1" y="100"/>
                    <a:pt x="2" y="102"/>
                  </a:cubicBezTo>
                  <a:cubicBezTo>
                    <a:pt x="3" y="105"/>
                    <a:pt x="1" y="107"/>
                    <a:pt x="3" y="109"/>
                  </a:cubicBezTo>
                  <a:cubicBezTo>
                    <a:pt x="4" y="111"/>
                    <a:pt x="5" y="112"/>
                    <a:pt x="7" y="113"/>
                  </a:cubicBezTo>
                  <a:cubicBezTo>
                    <a:pt x="8" y="114"/>
                    <a:pt x="9" y="116"/>
                    <a:pt x="11" y="116"/>
                  </a:cubicBezTo>
                  <a:cubicBezTo>
                    <a:pt x="11" y="117"/>
                    <a:pt x="13" y="117"/>
                    <a:pt x="14" y="119"/>
                  </a:cubicBezTo>
                  <a:cubicBezTo>
                    <a:pt x="15" y="120"/>
                    <a:pt x="14" y="121"/>
                    <a:pt x="15" y="123"/>
                  </a:cubicBezTo>
                  <a:cubicBezTo>
                    <a:pt x="16" y="123"/>
                    <a:pt x="17" y="123"/>
                    <a:pt x="18" y="125"/>
                  </a:cubicBezTo>
                  <a:cubicBezTo>
                    <a:pt x="19" y="126"/>
                    <a:pt x="20" y="127"/>
                    <a:pt x="21" y="128"/>
                  </a:cubicBezTo>
                  <a:cubicBezTo>
                    <a:pt x="21" y="130"/>
                    <a:pt x="22" y="131"/>
                    <a:pt x="23" y="133"/>
                  </a:cubicBezTo>
                  <a:cubicBezTo>
                    <a:pt x="24" y="133"/>
                    <a:pt x="25" y="133"/>
                    <a:pt x="26" y="135"/>
                  </a:cubicBezTo>
                  <a:cubicBezTo>
                    <a:pt x="27" y="136"/>
                    <a:pt x="27" y="138"/>
                    <a:pt x="27" y="140"/>
                  </a:cubicBezTo>
                  <a:cubicBezTo>
                    <a:pt x="27" y="141"/>
                    <a:pt x="28" y="141"/>
                    <a:pt x="28" y="143"/>
                  </a:cubicBezTo>
                  <a:cubicBezTo>
                    <a:pt x="29" y="144"/>
                    <a:pt x="29" y="147"/>
                    <a:pt x="29" y="148"/>
                  </a:cubicBezTo>
                  <a:cubicBezTo>
                    <a:pt x="29" y="150"/>
                    <a:pt x="31" y="155"/>
                    <a:pt x="28" y="156"/>
                  </a:cubicBezTo>
                  <a:cubicBezTo>
                    <a:pt x="28" y="158"/>
                    <a:pt x="28" y="159"/>
                    <a:pt x="28" y="160"/>
                  </a:cubicBezTo>
                  <a:cubicBezTo>
                    <a:pt x="28" y="161"/>
                    <a:pt x="28" y="164"/>
                    <a:pt x="28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5"/>
                    <a:pt x="28" y="166"/>
                    <a:pt x="28" y="166"/>
                  </a:cubicBezTo>
                  <a:cubicBezTo>
                    <a:pt x="28" y="167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68"/>
                    <a:pt x="28" y="168"/>
                    <a:pt x="28" y="168"/>
                  </a:cubicBezTo>
                  <a:cubicBezTo>
                    <a:pt x="28" y="170"/>
                    <a:pt x="29" y="171"/>
                    <a:pt x="30" y="172"/>
                  </a:cubicBezTo>
                  <a:cubicBezTo>
                    <a:pt x="29" y="174"/>
                    <a:pt x="31" y="178"/>
                    <a:pt x="32" y="179"/>
                  </a:cubicBezTo>
                  <a:cubicBezTo>
                    <a:pt x="33" y="181"/>
                    <a:pt x="35" y="189"/>
                    <a:pt x="31" y="189"/>
                  </a:cubicBezTo>
                  <a:cubicBezTo>
                    <a:pt x="32" y="190"/>
                    <a:pt x="32" y="192"/>
                    <a:pt x="32" y="192"/>
                  </a:cubicBezTo>
                  <a:cubicBezTo>
                    <a:pt x="33" y="192"/>
                    <a:pt x="34" y="193"/>
                    <a:pt x="35" y="194"/>
                  </a:cubicBezTo>
                  <a:cubicBezTo>
                    <a:pt x="35" y="195"/>
                    <a:pt x="38" y="198"/>
                    <a:pt x="38" y="199"/>
                  </a:cubicBezTo>
                  <a:cubicBezTo>
                    <a:pt x="40" y="199"/>
                    <a:pt x="41" y="201"/>
                    <a:pt x="42" y="202"/>
                  </a:cubicBezTo>
                  <a:cubicBezTo>
                    <a:pt x="42" y="203"/>
                    <a:pt x="44" y="204"/>
                    <a:pt x="45" y="205"/>
                  </a:cubicBezTo>
                  <a:cubicBezTo>
                    <a:pt x="45" y="206"/>
                    <a:pt x="46" y="206"/>
                    <a:pt x="47" y="207"/>
                  </a:cubicBezTo>
                  <a:cubicBezTo>
                    <a:pt x="49" y="211"/>
                    <a:pt x="51" y="214"/>
                    <a:pt x="54" y="216"/>
                  </a:cubicBezTo>
                  <a:cubicBezTo>
                    <a:pt x="55" y="217"/>
                    <a:pt x="58" y="219"/>
                    <a:pt x="59" y="220"/>
                  </a:cubicBezTo>
                  <a:cubicBezTo>
                    <a:pt x="61" y="222"/>
                    <a:pt x="65" y="226"/>
                    <a:pt x="62" y="229"/>
                  </a:cubicBezTo>
                  <a:cubicBezTo>
                    <a:pt x="63" y="230"/>
                    <a:pt x="63" y="230"/>
                    <a:pt x="64" y="230"/>
                  </a:cubicBezTo>
                  <a:cubicBezTo>
                    <a:pt x="64" y="230"/>
                    <a:pt x="64" y="230"/>
                    <a:pt x="63" y="230"/>
                  </a:cubicBezTo>
                  <a:cubicBezTo>
                    <a:pt x="66" y="228"/>
                    <a:pt x="69" y="233"/>
                    <a:pt x="68" y="234"/>
                  </a:cubicBezTo>
                  <a:cubicBezTo>
                    <a:pt x="69" y="234"/>
                    <a:pt x="69" y="234"/>
                    <a:pt x="69" y="235"/>
                  </a:cubicBezTo>
                  <a:cubicBezTo>
                    <a:pt x="69" y="235"/>
                    <a:pt x="69" y="235"/>
                    <a:pt x="69" y="236"/>
                  </a:cubicBezTo>
                  <a:cubicBezTo>
                    <a:pt x="69" y="235"/>
                    <a:pt x="69" y="235"/>
                    <a:pt x="70" y="235"/>
                  </a:cubicBezTo>
                  <a:cubicBezTo>
                    <a:pt x="69" y="238"/>
                    <a:pt x="74" y="241"/>
                    <a:pt x="74" y="244"/>
                  </a:cubicBezTo>
                  <a:cubicBezTo>
                    <a:pt x="71" y="242"/>
                    <a:pt x="71" y="237"/>
                    <a:pt x="69" y="237"/>
                  </a:cubicBezTo>
                  <a:cubicBezTo>
                    <a:pt x="69" y="236"/>
                    <a:pt x="67" y="234"/>
                    <a:pt x="66" y="233"/>
                  </a:cubicBezTo>
                  <a:cubicBezTo>
                    <a:pt x="67" y="235"/>
                    <a:pt x="69" y="237"/>
                    <a:pt x="69" y="240"/>
                  </a:cubicBezTo>
                  <a:cubicBezTo>
                    <a:pt x="69" y="242"/>
                    <a:pt x="67" y="247"/>
                    <a:pt x="66" y="249"/>
                  </a:cubicBezTo>
                  <a:cubicBezTo>
                    <a:pt x="66" y="249"/>
                    <a:pt x="67" y="249"/>
                    <a:pt x="68" y="249"/>
                  </a:cubicBezTo>
                  <a:cubicBezTo>
                    <a:pt x="66" y="248"/>
                    <a:pt x="68" y="247"/>
                    <a:pt x="69" y="247"/>
                  </a:cubicBezTo>
                  <a:cubicBezTo>
                    <a:pt x="69" y="246"/>
                    <a:pt x="69" y="246"/>
                    <a:pt x="68" y="245"/>
                  </a:cubicBezTo>
                  <a:cubicBezTo>
                    <a:pt x="69" y="245"/>
                    <a:pt x="69" y="245"/>
                    <a:pt x="69" y="246"/>
                  </a:cubicBezTo>
                  <a:cubicBezTo>
                    <a:pt x="69" y="245"/>
                    <a:pt x="69" y="244"/>
                    <a:pt x="69" y="244"/>
                  </a:cubicBezTo>
                  <a:cubicBezTo>
                    <a:pt x="69" y="246"/>
                    <a:pt x="69" y="244"/>
                    <a:pt x="69" y="243"/>
                  </a:cubicBezTo>
                  <a:cubicBezTo>
                    <a:pt x="69" y="244"/>
                    <a:pt x="69" y="244"/>
                    <a:pt x="69" y="244"/>
                  </a:cubicBezTo>
                  <a:cubicBezTo>
                    <a:pt x="70" y="244"/>
                    <a:pt x="70" y="244"/>
                    <a:pt x="71" y="244"/>
                  </a:cubicBezTo>
                  <a:cubicBezTo>
                    <a:pt x="69" y="246"/>
                    <a:pt x="70" y="247"/>
                    <a:pt x="70" y="246"/>
                  </a:cubicBezTo>
                  <a:cubicBezTo>
                    <a:pt x="71" y="247"/>
                    <a:pt x="71" y="247"/>
                    <a:pt x="71" y="247"/>
                  </a:cubicBezTo>
                  <a:cubicBezTo>
                    <a:pt x="71" y="247"/>
                    <a:pt x="70" y="247"/>
                    <a:pt x="69" y="247"/>
                  </a:cubicBezTo>
                  <a:cubicBezTo>
                    <a:pt x="72" y="248"/>
                    <a:pt x="75" y="247"/>
                    <a:pt x="76" y="251"/>
                  </a:cubicBezTo>
                  <a:cubicBezTo>
                    <a:pt x="77" y="252"/>
                    <a:pt x="77" y="252"/>
                    <a:pt x="78" y="253"/>
                  </a:cubicBezTo>
                  <a:cubicBezTo>
                    <a:pt x="79" y="254"/>
                    <a:pt x="80" y="255"/>
                    <a:pt x="80" y="255"/>
                  </a:cubicBezTo>
                  <a:cubicBezTo>
                    <a:pt x="80" y="255"/>
                    <a:pt x="81" y="254"/>
                    <a:pt x="82" y="254"/>
                  </a:cubicBezTo>
                  <a:cubicBezTo>
                    <a:pt x="83" y="254"/>
                    <a:pt x="83" y="255"/>
                    <a:pt x="83" y="255"/>
                  </a:cubicBezTo>
                  <a:cubicBezTo>
                    <a:pt x="84" y="256"/>
                    <a:pt x="85" y="256"/>
                    <a:pt x="85" y="257"/>
                  </a:cubicBezTo>
                  <a:cubicBezTo>
                    <a:pt x="87" y="257"/>
                    <a:pt x="88" y="258"/>
                    <a:pt x="89" y="260"/>
                  </a:cubicBezTo>
                  <a:cubicBezTo>
                    <a:pt x="89" y="259"/>
                    <a:pt x="90" y="260"/>
                    <a:pt x="91" y="259"/>
                  </a:cubicBezTo>
                  <a:cubicBezTo>
                    <a:pt x="91" y="257"/>
                    <a:pt x="90" y="257"/>
                    <a:pt x="90" y="257"/>
                  </a:cubicBezTo>
                  <a:cubicBezTo>
                    <a:pt x="89" y="254"/>
                    <a:pt x="91" y="257"/>
                    <a:pt x="92" y="257"/>
                  </a:cubicBezTo>
                  <a:cubicBezTo>
                    <a:pt x="92" y="256"/>
                    <a:pt x="93" y="257"/>
                    <a:pt x="93" y="256"/>
                  </a:cubicBezTo>
                  <a:cubicBezTo>
                    <a:pt x="93" y="255"/>
                    <a:pt x="92" y="256"/>
                    <a:pt x="92" y="255"/>
                  </a:cubicBezTo>
                  <a:cubicBezTo>
                    <a:pt x="91" y="254"/>
                    <a:pt x="90" y="254"/>
                    <a:pt x="90" y="252"/>
                  </a:cubicBezTo>
                  <a:cubicBezTo>
                    <a:pt x="92" y="254"/>
                    <a:pt x="90" y="251"/>
                    <a:pt x="90" y="250"/>
                  </a:cubicBezTo>
                  <a:cubicBezTo>
                    <a:pt x="90" y="250"/>
                    <a:pt x="93" y="250"/>
                    <a:pt x="92" y="249"/>
                  </a:cubicBezTo>
                  <a:cubicBezTo>
                    <a:pt x="91" y="247"/>
                    <a:pt x="90" y="248"/>
                    <a:pt x="90" y="246"/>
                  </a:cubicBezTo>
                  <a:cubicBezTo>
                    <a:pt x="90" y="244"/>
                    <a:pt x="91" y="243"/>
                    <a:pt x="90" y="242"/>
                  </a:cubicBezTo>
                  <a:cubicBezTo>
                    <a:pt x="91" y="242"/>
                    <a:pt x="92" y="241"/>
                    <a:pt x="92" y="241"/>
                  </a:cubicBezTo>
                  <a:cubicBezTo>
                    <a:pt x="93" y="242"/>
                    <a:pt x="94" y="240"/>
                    <a:pt x="94" y="239"/>
                  </a:cubicBezTo>
                  <a:cubicBezTo>
                    <a:pt x="97" y="240"/>
                    <a:pt x="100" y="242"/>
                    <a:pt x="101" y="244"/>
                  </a:cubicBezTo>
                  <a:cubicBezTo>
                    <a:pt x="103" y="244"/>
                    <a:pt x="100" y="242"/>
                    <a:pt x="100" y="240"/>
                  </a:cubicBezTo>
                  <a:cubicBezTo>
                    <a:pt x="100" y="240"/>
                    <a:pt x="99" y="237"/>
                    <a:pt x="98" y="237"/>
                  </a:cubicBezTo>
                  <a:cubicBezTo>
                    <a:pt x="99" y="237"/>
                    <a:pt x="99" y="236"/>
                    <a:pt x="99" y="235"/>
                  </a:cubicBezTo>
                  <a:cubicBezTo>
                    <a:pt x="99" y="234"/>
                    <a:pt x="100" y="234"/>
                    <a:pt x="100" y="233"/>
                  </a:cubicBezTo>
                  <a:cubicBezTo>
                    <a:pt x="100" y="235"/>
                    <a:pt x="98" y="235"/>
                    <a:pt x="99" y="237"/>
                  </a:cubicBezTo>
                  <a:cubicBezTo>
                    <a:pt x="99" y="237"/>
                    <a:pt x="100" y="237"/>
                    <a:pt x="100" y="238"/>
                  </a:cubicBezTo>
                  <a:cubicBezTo>
                    <a:pt x="100" y="237"/>
                    <a:pt x="100" y="240"/>
                    <a:pt x="100" y="239"/>
                  </a:cubicBezTo>
                  <a:cubicBezTo>
                    <a:pt x="100" y="240"/>
                    <a:pt x="100" y="241"/>
                    <a:pt x="101" y="243"/>
                  </a:cubicBezTo>
                  <a:cubicBezTo>
                    <a:pt x="102" y="244"/>
                    <a:pt x="103" y="244"/>
                    <a:pt x="104" y="245"/>
                  </a:cubicBezTo>
                  <a:cubicBezTo>
                    <a:pt x="105" y="244"/>
                    <a:pt x="106" y="247"/>
                    <a:pt x="107" y="246"/>
                  </a:cubicBezTo>
                  <a:cubicBezTo>
                    <a:pt x="108" y="245"/>
                    <a:pt x="110" y="242"/>
                    <a:pt x="110" y="241"/>
                  </a:cubicBezTo>
                  <a:cubicBezTo>
                    <a:pt x="110" y="240"/>
                    <a:pt x="110" y="240"/>
                    <a:pt x="111" y="239"/>
                  </a:cubicBezTo>
                  <a:cubicBezTo>
                    <a:pt x="112" y="237"/>
                    <a:pt x="113" y="238"/>
                    <a:pt x="114" y="237"/>
                  </a:cubicBezTo>
                  <a:cubicBezTo>
                    <a:pt x="114" y="238"/>
                    <a:pt x="112" y="237"/>
                    <a:pt x="112" y="238"/>
                  </a:cubicBezTo>
                  <a:cubicBezTo>
                    <a:pt x="110" y="240"/>
                    <a:pt x="110" y="240"/>
                    <a:pt x="112" y="240"/>
                  </a:cubicBezTo>
                  <a:cubicBezTo>
                    <a:pt x="113" y="240"/>
                    <a:pt x="114" y="239"/>
                    <a:pt x="114" y="241"/>
                  </a:cubicBezTo>
                  <a:cubicBezTo>
                    <a:pt x="114" y="242"/>
                    <a:pt x="114" y="243"/>
                    <a:pt x="113" y="243"/>
                  </a:cubicBezTo>
                  <a:cubicBezTo>
                    <a:pt x="114" y="244"/>
                    <a:pt x="115" y="244"/>
                    <a:pt x="117" y="244"/>
                  </a:cubicBezTo>
                  <a:cubicBezTo>
                    <a:pt x="117" y="244"/>
                    <a:pt x="117" y="244"/>
                    <a:pt x="117" y="244"/>
                  </a:cubicBezTo>
                  <a:cubicBezTo>
                    <a:pt x="118" y="244"/>
                    <a:pt x="117" y="245"/>
                    <a:pt x="117" y="245"/>
                  </a:cubicBezTo>
                  <a:cubicBezTo>
                    <a:pt x="118" y="246"/>
                    <a:pt x="119" y="245"/>
                    <a:pt x="120" y="244"/>
                  </a:cubicBezTo>
                  <a:cubicBezTo>
                    <a:pt x="121" y="244"/>
                    <a:pt x="123" y="245"/>
                    <a:pt x="124" y="244"/>
                  </a:cubicBezTo>
                  <a:cubicBezTo>
                    <a:pt x="125" y="244"/>
                    <a:pt x="127" y="243"/>
                    <a:pt x="128" y="241"/>
                  </a:cubicBezTo>
                  <a:cubicBezTo>
                    <a:pt x="128" y="240"/>
                    <a:pt x="128" y="237"/>
                    <a:pt x="130" y="237"/>
                  </a:cubicBezTo>
                  <a:cubicBezTo>
                    <a:pt x="128" y="239"/>
                    <a:pt x="128" y="241"/>
                    <a:pt x="128" y="243"/>
                  </a:cubicBezTo>
                  <a:cubicBezTo>
                    <a:pt x="128" y="244"/>
                    <a:pt x="124" y="244"/>
                    <a:pt x="124" y="245"/>
                  </a:cubicBezTo>
                  <a:cubicBezTo>
                    <a:pt x="124" y="247"/>
                    <a:pt x="127" y="247"/>
                    <a:pt x="128" y="246"/>
                  </a:cubicBezTo>
                  <a:cubicBezTo>
                    <a:pt x="128" y="244"/>
                    <a:pt x="129" y="241"/>
                    <a:pt x="131" y="243"/>
                  </a:cubicBezTo>
                  <a:cubicBezTo>
                    <a:pt x="131" y="241"/>
                    <a:pt x="133" y="242"/>
                    <a:pt x="134" y="243"/>
                  </a:cubicBezTo>
                  <a:cubicBezTo>
                    <a:pt x="134" y="244"/>
                    <a:pt x="134" y="244"/>
                    <a:pt x="134" y="245"/>
                  </a:cubicBezTo>
                  <a:cubicBezTo>
                    <a:pt x="136" y="244"/>
                    <a:pt x="137" y="246"/>
                    <a:pt x="138" y="246"/>
                  </a:cubicBezTo>
                  <a:cubicBezTo>
                    <a:pt x="138" y="246"/>
                    <a:pt x="140" y="246"/>
                    <a:pt x="140" y="246"/>
                  </a:cubicBezTo>
                  <a:cubicBezTo>
                    <a:pt x="142" y="246"/>
                    <a:pt x="142" y="246"/>
                    <a:pt x="142" y="246"/>
                  </a:cubicBezTo>
                  <a:cubicBezTo>
                    <a:pt x="141" y="247"/>
                    <a:pt x="140" y="245"/>
                    <a:pt x="139" y="246"/>
                  </a:cubicBezTo>
                  <a:cubicBezTo>
                    <a:pt x="138" y="246"/>
                    <a:pt x="138" y="247"/>
                    <a:pt x="137" y="246"/>
                  </a:cubicBezTo>
                  <a:cubicBezTo>
                    <a:pt x="137" y="246"/>
                    <a:pt x="138" y="246"/>
                    <a:pt x="138" y="247"/>
                  </a:cubicBezTo>
                  <a:cubicBezTo>
                    <a:pt x="137" y="244"/>
                    <a:pt x="136" y="246"/>
                    <a:pt x="136" y="247"/>
                  </a:cubicBezTo>
                  <a:cubicBezTo>
                    <a:pt x="137" y="247"/>
                    <a:pt x="137" y="247"/>
                    <a:pt x="137" y="247"/>
                  </a:cubicBezTo>
                  <a:cubicBezTo>
                    <a:pt x="137" y="247"/>
                    <a:pt x="137" y="247"/>
                    <a:pt x="136" y="248"/>
                  </a:cubicBezTo>
                  <a:cubicBezTo>
                    <a:pt x="136" y="247"/>
                    <a:pt x="135" y="245"/>
                    <a:pt x="134" y="244"/>
                  </a:cubicBezTo>
                  <a:cubicBezTo>
                    <a:pt x="133" y="244"/>
                    <a:pt x="134" y="247"/>
                    <a:pt x="132" y="247"/>
                  </a:cubicBezTo>
                  <a:cubicBezTo>
                    <a:pt x="131" y="246"/>
                    <a:pt x="131" y="246"/>
                    <a:pt x="132" y="245"/>
                  </a:cubicBezTo>
                  <a:cubicBezTo>
                    <a:pt x="132" y="244"/>
                    <a:pt x="134" y="245"/>
                    <a:pt x="134" y="244"/>
                  </a:cubicBezTo>
                  <a:cubicBezTo>
                    <a:pt x="134" y="244"/>
                    <a:pt x="133" y="243"/>
                    <a:pt x="132" y="243"/>
                  </a:cubicBezTo>
                  <a:cubicBezTo>
                    <a:pt x="131" y="242"/>
                    <a:pt x="131" y="244"/>
                    <a:pt x="131" y="244"/>
                  </a:cubicBezTo>
                  <a:cubicBezTo>
                    <a:pt x="129" y="243"/>
                    <a:pt x="130" y="243"/>
                    <a:pt x="129" y="244"/>
                  </a:cubicBezTo>
                  <a:cubicBezTo>
                    <a:pt x="128" y="244"/>
                    <a:pt x="129" y="245"/>
                    <a:pt x="128" y="246"/>
                  </a:cubicBezTo>
                  <a:cubicBezTo>
                    <a:pt x="128" y="246"/>
                    <a:pt x="128" y="247"/>
                    <a:pt x="127" y="247"/>
                  </a:cubicBezTo>
                  <a:cubicBezTo>
                    <a:pt x="128" y="247"/>
                    <a:pt x="128" y="247"/>
                    <a:pt x="128" y="247"/>
                  </a:cubicBezTo>
                  <a:cubicBezTo>
                    <a:pt x="128" y="248"/>
                    <a:pt x="127" y="248"/>
                    <a:pt x="125" y="247"/>
                  </a:cubicBezTo>
                  <a:cubicBezTo>
                    <a:pt x="125" y="247"/>
                    <a:pt x="124" y="247"/>
                    <a:pt x="123" y="247"/>
                  </a:cubicBezTo>
                  <a:cubicBezTo>
                    <a:pt x="122" y="247"/>
                    <a:pt x="121" y="247"/>
                    <a:pt x="121" y="247"/>
                  </a:cubicBezTo>
                  <a:cubicBezTo>
                    <a:pt x="117" y="246"/>
                    <a:pt x="114" y="245"/>
                    <a:pt x="111" y="245"/>
                  </a:cubicBezTo>
                  <a:cubicBezTo>
                    <a:pt x="110" y="245"/>
                    <a:pt x="108" y="247"/>
                    <a:pt x="107" y="247"/>
                  </a:cubicBezTo>
                  <a:cubicBezTo>
                    <a:pt x="105" y="247"/>
                    <a:pt x="105" y="245"/>
                    <a:pt x="104" y="245"/>
                  </a:cubicBezTo>
                  <a:cubicBezTo>
                    <a:pt x="100" y="244"/>
                    <a:pt x="100" y="250"/>
                    <a:pt x="97" y="248"/>
                  </a:cubicBezTo>
                  <a:cubicBezTo>
                    <a:pt x="97" y="249"/>
                    <a:pt x="97" y="250"/>
                    <a:pt x="95" y="250"/>
                  </a:cubicBezTo>
                  <a:cubicBezTo>
                    <a:pt x="94" y="251"/>
                    <a:pt x="95" y="251"/>
                    <a:pt x="93" y="250"/>
                  </a:cubicBezTo>
                  <a:cubicBezTo>
                    <a:pt x="93" y="251"/>
                    <a:pt x="96" y="254"/>
                    <a:pt x="95" y="254"/>
                  </a:cubicBezTo>
                  <a:cubicBezTo>
                    <a:pt x="96" y="254"/>
                    <a:pt x="96" y="254"/>
                    <a:pt x="97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97" y="254"/>
                    <a:pt x="97" y="254"/>
                    <a:pt x="97" y="254"/>
                  </a:cubicBezTo>
                  <a:cubicBezTo>
                    <a:pt x="98" y="254"/>
                    <a:pt x="99" y="254"/>
                    <a:pt x="99" y="255"/>
                  </a:cubicBezTo>
                  <a:cubicBezTo>
                    <a:pt x="99" y="255"/>
                    <a:pt x="99" y="255"/>
                    <a:pt x="99" y="255"/>
                  </a:cubicBezTo>
                  <a:cubicBezTo>
                    <a:pt x="99" y="256"/>
                    <a:pt x="99" y="256"/>
                    <a:pt x="99" y="257"/>
                  </a:cubicBezTo>
                  <a:cubicBezTo>
                    <a:pt x="100" y="258"/>
                    <a:pt x="99" y="259"/>
                    <a:pt x="98" y="260"/>
                  </a:cubicBezTo>
                  <a:cubicBezTo>
                    <a:pt x="99" y="260"/>
                    <a:pt x="99" y="260"/>
                    <a:pt x="99" y="260"/>
                  </a:cubicBezTo>
                  <a:cubicBezTo>
                    <a:pt x="98" y="261"/>
                    <a:pt x="98" y="261"/>
                    <a:pt x="98" y="261"/>
                  </a:cubicBezTo>
                  <a:cubicBezTo>
                    <a:pt x="99" y="261"/>
                    <a:pt x="100" y="261"/>
                    <a:pt x="101" y="262"/>
                  </a:cubicBezTo>
                  <a:cubicBezTo>
                    <a:pt x="102" y="262"/>
                    <a:pt x="104" y="264"/>
                    <a:pt x="104" y="264"/>
                  </a:cubicBezTo>
                  <a:cubicBezTo>
                    <a:pt x="104" y="264"/>
                    <a:pt x="104" y="264"/>
                    <a:pt x="104" y="264"/>
                  </a:cubicBezTo>
                  <a:cubicBezTo>
                    <a:pt x="104" y="265"/>
                    <a:pt x="104" y="265"/>
                    <a:pt x="104" y="265"/>
                  </a:cubicBezTo>
                  <a:cubicBezTo>
                    <a:pt x="103" y="264"/>
                    <a:pt x="102" y="265"/>
                    <a:pt x="102" y="264"/>
                  </a:cubicBezTo>
                  <a:cubicBezTo>
                    <a:pt x="102" y="264"/>
                    <a:pt x="102" y="265"/>
                    <a:pt x="103" y="266"/>
                  </a:cubicBezTo>
                  <a:cubicBezTo>
                    <a:pt x="102" y="266"/>
                    <a:pt x="102" y="266"/>
                    <a:pt x="102" y="266"/>
                  </a:cubicBezTo>
                  <a:cubicBezTo>
                    <a:pt x="103" y="268"/>
                    <a:pt x="104" y="268"/>
                    <a:pt x="104" y="266"/>
                  </a:cubicBezTo>
                  <a:cubicBezTo>
                    <a:pt x="104" y="268"/>
                    <a:pt x="105" y="268"/>
                    <a:pt x="106" y="269"/>
                  </a:cubicBezTo>
                  <a:cubicBezTo>
                    <a:pt x="107" y="270"/>
                    <a:pt x="107" y="271"/>
                    <a:pt x="107" y="272"/>
                  </a:cubicBezTo>
                  <a:cubicBezTo>
                    <a:pt x="107" y="274"/>
                    <a:pt x="107" y="275"/>
                    <a:pt x="107" y="276"/>
                  </a:cubicBezTo>
                  <a:cubicBezTo>
                    <a:pt x="108" y="277"/>
                    <a:pt x="108" y="280"/>
                    <a:pt x="110" y="279"/>
                  </a:cubicBezTo>
                  <a:cubicBezTo>
                    <a:pt x="110" y="279"/>
                    <a:pt x="110" y="280"/>
                    <a:pt x="111" y="280"/>
                  </a:cubicBezTo>
                  <a:cubicBezTo>
                    <a:pt x="110" y="282"/>
                    <a:pt x="113" y="281"/>
                    <a:pt x="114" y="282"/>
                  </a:cubicBezTo>
                  <a:cubicBezTo>
                    <a:pt x="114" y="282"/>
                    <a:pt x="113" y="282"/>
                    <a:pt x="113" y="282"/>
                  </a:cubicBezTo>
                  <a:cubicBezTo>
                    <a:pt x="112" y="282"/>
                    <a:pt x="112" y="282"/>
                    <a:pt x="112" y="283"/>
                  </a:cubicBezTo>
                  <a:cubicBezTo>
                    <a:pt x="111" y="283"/>
                    <a:pt x="109" y="283"/>
                    <a:pt x="108" y="282"/>
                  </a:cubicBezTo>
                  <a:cubicBezTo>
                    <a:pt x="107" y="281"/>
                    <a:pt x="108" y="280"/>
                    <a:pt x="107" y="279"/>
                  </a:cubicBezTo>
                  <a:cubicBezTo>
                    <a:pt x="107" y="278"/>
                    <a:pt x="107" y="280"/>
                    <a:pt x="107" y="280"/>
                  </a:cubicBezTo>
                  <a:cubicBezTo>
                    <a:pt x="106" y="280"/>
                    <a:pt x="105" y="279"/>
                    <a:pt x="105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04" y="278"/>
                    <a:pt x="104" y="278"/>
                    <a:pt x="104" y="277"/>
                  </a:cubicBezTo>
                  <a:cubicBezTo>
                    <a:pt x="104" y="277"/>
                    <a:pt x="103" y="277"/>
                    <a:pt x="103" y="278"/>
                  </a:cubicBezTo>
                  <a:cubicBezTo>
                    <a:pt x="103" y="276"/>
                    <a:pt x="102" y="276"/>
                    <a:pt x="102" y="277"/>
                  </a:cubicBezTo>
                  <a:cubicBezTo>
                    <a:pt x="102" y="276"/>
                    <a:pt x="102" y="275"/>
                    <a:pt x="100" y="275"/>
                  </a:cubicBezTo>
                  <a:cubicBezTo>
                    <a:pt x="100" y="275"/>
                    <a:pt x="100" y="275"/>
                    <a:pt x="100" y="275"/>
                  </a:cubicBezTo>
                  <a:cubicBezTo>
                    <a:pt x="99" y="275"/>
                    <a:pt x="99" y="275"/>
                    <a:pt x="99" y="275"/>
                  </a:cubicBezTo>
                  <a:cubicBezTo>
                    <a:pt x="98" y="274"/>
                    <a:pt x="97" y="275"/>
                    <a:pt x="97" y="274"/>
                  </a:cubicBezTo>
                  <a:cubicBezTo>
                    <a:pt x="96" y="272"/>
                    <a:pt x="97" y="271"/>
                    <a:pt x="95" y="271"/>
                  </a:cubicBezTo>
                  <a:cubicBezTo>
                    <a:pt x="96" y="271"/>
                    <a:pt x="96" y="270"/>
                    <a:pt x="96" y="269"/>
                  </a:cubicBezTo>
                  <a:cubicBezTo>
                    <a:pt x="95" y="269"/>
                    <a:pt x="96" y="270"/>
                    <a:pt x="95" y="269"/>
                  </a:cubicBezTo>
                  <a:cubicBezTo>
                    <a:pt x="96" y="268"/>
                    <a:pt x="94" y="266"/>
                    <a:pt x="96" y="266"/>
                  </a:cubicBezTo>
                  <a:cubicBezTo>
                    <a:pt x="97" y="266"/>
                    <a:pt x="97" y="266"/>
                    <a:pt x="97" y="265"/>
                  </a:cubicBezTo>
                  <a:cubicBezTo>
                    <a:pt x="95" y="264"/>
                    <a:pt x="96" y="264"/>
                    <a:pt x="95" y="261"/>
                  </a:cubicBezTo>
                  <a:cubicBezTo>
                    <a:pt x="94" y="260"/>
                    <a:pt x="93" y="261"/>
                    <a:pt x="91" y="261"/>
                  </a:cubicBezTo>
                  <a:cubicBezTo>
                    <a:pt x="91" y="261"/>
                    <a:pt x="91" y="261"/>
                    <a:pt x="91" y="261"/>
                  </a:cubicBezTo>
                  <a:cubicBezTo>
                    <a:pt x="91" y="262"/>
                    <a:pt x="90" y="261"/>
                    <a:pt x="90" y="262"/>
                  </a:cubicBezTo>
                  <a:cubicBezTo>
                    <a:pt x="89" y="263"/>
                    <a:pt x="90" y="264"/>
                    <a:pt x="90" y="265"/>
                  </a:cubicBezTo>
                  <a:cubicBezTo>
                    <a:pt x="90" y="268"/>
                    <a:pt x="90" y="270"/>
                    <a:pt x="90" y="272"/>
                  </a:cubicBezTo>
                  <a:cubicBezTo>
                    <a:pt x="90" y="273"/>
                    <a:pt x="90" y="274"/>
                    <a:pt x="89" y="274"/>
                  </a:cubicBezTo>
                  <a:cubicBezTo>
                    <a:pt x="89" y="275"/>
                    <a:pt x="90" y="275"/>
                    <a:pt x="90" y="275"/>
                  </a:cubicBezTo>
                  <a:cubicBezTo>
                    <a:pt x="90" y="278"/>
                    <a:pt x="90" y="278"/>
                    <a:pt x="90" y="280"/>
                  </a:cubicBezTo>
                  <a:cubicBezTo>
                    <a:pt x="92" y="278"/>
                    <a:pt x="93" y="285"/>
                    <a:pt x="93" y="285"/>
                  </a:cubicBezTo>
                  <a:cubicBezTo>
                    <a:pt x="94" y="288"/>
                    <a:pt x="95" y="290"/>
                    <a:pt x="94" y="292"/>
                  </a:cubicBezTo>
                  <a:cubicBezTo>
                    <a:pt x="94" y="294"/>
                    <a:pt x="94" y="295"/>
                    <a:pt x="94" y="297"/>
                  </a:cubicBezTo>
                  <a:cubicBezTo>
                    <a:pt x="94" y="297"/>
                    <a:pt x="94" y="298"/>
                    <a:pt x="94" y="299"/>
                  </a:cubicBezTo>
                  <a:cubicBezTo>
                    <a:pt x="95" y="299"/>
                    <a:pt x="96" y="299"/>
                    <a:pt x="96" y="299"/>
                  </a:cubicBezTo>
                  <a:cubicBezTo>
                    <a:pt x="96" y="300"/>
                    <a:pt x="97" y="301"/>
                    <a:pt x="97" y="302"/>
                  </a:cubicBezTo>
                  <a:cubicBezTo>
                    <a:pt x="97" y="303"/>
                    <a:pt x="97" y="303"/>
                    <a:pt x="97" y="303"/>
                  </a:cubicBezTo>
                  <a:cubicBezTo>
                    <a:pt x="98" y="304"/>
                    <a:pt x="98" y="303"/>
                    <a:pt x="99" y="303"/>
                  </a:cubicBezTo>
                  <a:cubicBezTo>
                    <a:pt x="101" y="305"/>
                    <a:pt x="102" y="307"/>
                    <a:pt x="104" y="309"/>
                  </a:cubicBezTo>
                  <a:cubicBezTo>
                    <a:pt x="104" y="310"/>
                    <a:pt x="107" y="312"/>
                    <a:pt x="108" y="312"/>
                  </a:cubicBezTo>
                  <a:cubicBezTo>
                    <a:pt x="109" y="313"/>
                    <a:pt x="110" y="313"/>
                    <a:pt x="110" y="313"/>
                  </a:cubicBezTo>
                  <a:cubicBezTo>
                    <a:pt x="111" y="313"/>
                    <a:pt x="112" y="313"/>
                    <a:pt x="112" y="313"/>
                  </a:cubicBezTo>
                  <a:cubicBezTo>
                    <a:pt x="113" y="313"/>
                    <a:pt x="112" y="313"/>
                    <a:pt x="113" y="312"/>
                  </a:cubicBezTo>
                  <a:cubicBezTo>
                    <a:pt x="114" y="312"/>
                    <a:pt x="114" y="313"/>
                    <a:pt x="114" y="313"/>
                  </a:cubicBezTo>
                  <a:cubicBezTo>
                    <a:pt x="114" y="312"/>
                    <a:pt x="114" y="313"/>
                    <a:pt x="115" y="313"/>
                  </a:cubicBezTo>
                  <a:cubicBezTo>
                    <a:pt x="116" y="313"/>
                    <a:pt x="116" y="312"/>
                    <a:pt x="117" y="312"/>
                  </a:cubicBezTo>
                  <a:cubicBezTo>
                    <a:pt x="118" y="312"/>
                    <a:pt x="120" y="315"/>
                    <a:pt x="121" y="316"/>
                  </a:cubicBezTo>
                  <a:cubicBezTo>
                    <a:pt x="121" y="316"/>
                    <a:pt x="122" y="320"/>
                    <a:pt x="123" y="320"/>
                  </a:cubicBezTo>
                  <a:cubicBezTo>
                    <a:pt x="123" y="320"/>
                    <a:pt x="123" y="321"/>
                    <a:pt x="124" y="323"/>
                  </a:cubicBezTo>
                  <a:cubicBezTo>
                    <a:pt x="124" y="322"/>
                    <a:pt x="124" y="322"/>
                    <a:pt x="124" y="322"/>
                  </a:cubicBezTo>
                  <a:cubicBezTo>
                    <a:pt x="123" y="323"/>
                    <a:pt x="123" y="325"/>
                    <a:pt x="123" y="326"/>
                  </a:cubicBezTo>
                  <a:cubicBezTo>
                    <a:pt x="123" y="326"/>
                    <a:pt x="123" y="326"/>
                    <a:pt x="123" y="326"/>
                  </a:cubicBezTo>
                  <a:cubicBezTo>
                    <a:pt x="123" y="328"/>
                    <a:pt x="123" y="333"/>
                    <a:pt x="121" y="334"/>
                  </a:cubicBezTo>
                  <a:cubicBezTo>
                    <a:pt x="118" y="336"/>
                    <a:pt x="117" y="331"/>
                    <a:pt x="117" y="334"/>
                  </a:cubicBezTo>
                  <a:cubicBezTo>
                    <a:pt x="116" y="335"/>
                    <a:pt x="115" y="336"/>
                    <a:pt x="115" y="337"/>
                  </a:cubicBezTo>
                  <a:cubicBezTo>
                    <a:pt x="115" y="337"/>
                    <a:pt x="116" y="337"/>
                    <a:pt x="116" y="337"/>
                  </a:cubicBezTo>
                  <a:cubicBezTo>
                    <a:pt x="117" y="338"/>
                    <a:pt x="117" y="340"/>
                    <a:pt x="116" y="340"/>
                  </a:cubicBezTo>
                  <a:cubicBezTo>
                    <a:pt x="117" y="341"/>
                    <a:pt x="117" y="344"/>
                    <a:pt x="117" y="346"/>
                  </a:cubicBezTo>
                  <a:cubicBezTo>
                    <a:pt x="118" y="347"/>
                    <a:pt x="119" y="352"/>
                    <a:pt x="118" y="354"/>
                  </a:cubicBezTo>
                  <a:cubicBezTo>
                    <a:pt x="121" y="354"/>
                    <a:pt x="121" y="357"/>
                    <a:pt x="122" y="357"/>
                  </a:cubicBezTo>
                  <a:cubicBezTo>
                    <a:pt x="124" y="359"/>
                    <a:pt x="126" y="360"/>
                    <a:pt x="128" y="361"/>
                  </a:cubicBezTo>
                  <a:cubicBezTo>
                    <a:pt x="129" y="363"/>
                    <a:pt x="131" y="365"/>
                    <a:pt x="131" y="368"/>
                  </a:cubicBezTo>
                  <a:cubicBezTo>
                    <a:pt x="132" y="368"/>
                    <a:pt x="133" y="369"/>
                    <a:pt x="134" y="370"/>
                  </a:cubicBezTo>
                  <a:cubicBezTo>
                    <a:pt x="134" y="371"/>
                    <a:pt x="134" y="371"/>
                    <a:pt x="136" y="372"/>
                  </a:cubicBezTo>
                  <a:cubicBezTo>
                    <a:pt x="138" y="373"/>
                    <a:pt x="138" y="376"/>
                    <a:pt x="138" y="378"/>
                  </a:cubicBezTo>
                  <a:cubicBezTo>
                    <a:pt x="139" y="380"/>
                    <a:pt x="140" y="381"/>
                    <a:pt x="142" y="382"/>
                  </a:cubicBezTo>
                  <a:cubicBezTo>
                    <a:pt x="142" y="383"/>
                    <a:pt x="145" y="385"/>
                    <a:pt x="145" y="387"/>
                  </a:cubicBezTo>
                  <a:cubicBezTo>
                    <a:pt x="145" y="389"/>
                    <a:pt x="148" y="392"/>
                    <a:pt x="148" y="393"/>
                  </a:cubicBezTo>
                  <a:cubicBezTo>
                    <a:pt x="148" y="393"/>
                    <a:pt x="152" y="395"/>
                    <a:pt x="152" y="395"/>
                  </a:cubicBezTo>
                  <a:cubicBezTo>
                    <a:pt x="152" y="393"/>
                    <a:pt x="155" y="399"/>
                    <a:pt x="156" y="400"/>
                  </a:cubicBezTo>
                  <a:cubicBezTo>
                    <a:pt x="157" y="402"/>
                    <a:pt x="159" y="403"/>
                    <a:pt x="160" y="405"/>
                  </a:cubicBezTo>
                  <a:cubicBezTo>
                    <a:pt x="161" y="406"/>
                    <a:pt x="163" y="406"/>
                    <a:pt x="165" y="406"/>
                  </a:cubicBezTo>
                  <a:cubicBezTo>
                    <a:pt x="166" y="406"/>
                    <a:pt x="168" y="410"/>
                    <a:pt x="167" y="412"/>
                  </a:cubicBezTo>
                  <a:cubicBezTo>
                    <a:pt x="169" y="411"/>
                    <a:pt x="168" y="413"/>
                    <a:pt x="169" y="413"/>
                  </a:cubicBezTo>
                  <a:cubicBezTo>
                    <a:pt x="169" y="414"/>
                    <a:pt x="169" y="414"/>
                    <a:pt x="169" y="414"/>
                  </a:cubicBezTo>
                  <a:cubicBezTo>
                    <a:pt x="169" y="415"/>
                    <a:pt x="168" y="414"/>
                    <a:pt x="167" y="415"/>
                  </a:cubicBezTo>
                  <a:cubicBezTo>
                    <a:pt x="168" y="414"/>
                    <a:pt x="168" y="412"/>
                    <a:pt x="168" y="412"/>
                  </a:cubicBezTo>
                  <a:cubicBezTo>
                    <a:pt x="168" y="413"/>
                    <a:pt x="167" y="415"/>
                    <a:pt x="166" y="416"/>
                  </a:cubicBezTo>
                  <a:cubicBezTo>
                    <a:pt x="165" y="419"/>
                    <a:pt x="166" y="419"/>
                    <a:pt x="167" y="420"/>
                  </a:cubicBezTo>
                  <a:cubicBezTo>
                    <a:pt x="168" y="421"/>
                    <a:pt x="171" y="424"/>
                    <a:pt x="172" y="424"/>
                  </a:cubicBezTo>
                  <a:cubicBezTo>
                    <a:pt x="172" y="424"/>
                    <a:pt x="173" y="423"/>
                    <a:pt x="174" y="423"/>
                  </a:cubicBezTo>
                  <a:cubicBezTo>
                    <a:pt x="175" y="423"/>
                    <a:pt x="175" y="424"/>
                    <a:pt x="176" y="424"/>
                  </a:cubicBezTo>
                  <a:cubicBezTo>
                    <a:pt x="177" y="425"/>
                    <a:pt x="178" y="426"/>
                    <a:pt x="179" y="427"/>
                  </a:cubicBezTo>
                  <a:cubicBezTo>
                    <a:pt x="179" y="429"/>
                    <a:pt x="179" y="432"/>
                    <a:pt x="178" y="433"/>
                  </a:cubicBezTo>
                  <a:cubicBezTo>
                    <a:pt x="178" y="435"/>
                    <a:pt x="176" y="438"/>
                    <a:pt x="177" y="440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8" y="440"/>
                    <a:pt x="179" y="443"/>
                    <a:pt x="179" y="444"/>
                  </a:cubicBezTo>
                  <a:cubicBezTo>
                    <a:pt x="179" y="446"/>
                    <a:pt x="178" y="448"/>
                    <a:pt x="179" y="450"/>
                  </a:cubicBezTo>
                  <a:cubicBezTo>
                    <a:pt x="179" y="452"/>
                    <a:pt x="180" y="453"/>
                    <a:pt x="179" y="455"/>
                  </a:cubicBezTo>
                  <a:cubicBezTo>
                    <a:pt x="179" y="457"/>
                    <a:pt x="178" y="460"/>
                    <a:pt x="177" y="461"/>
                  </a:cubicBezTo>
                  <a:cubicBezTo>
                    <a:pt x="178" y="461"/>
                    <a:pt x="178" y="461"/>
                    <a:pt x="179" y="462"/>
                  </a:cubicBezTo>
                  <a:cubicBezTo>
                    <a:pt x="179" y="462"/>
                    <a:pt x="180" y="462"/>
                    <a:pt x="181" y="462"/>
                  </a:cubicBezTo>
                  <a:cubicBezTo>
                    <a:pt x="182" y="462"/>
                    <a:pt x="182" y="463"/>
                    <a:pt x="183" y="463"/>
                  </a:cubicBezTo>
                  <a:cubicBezTo>
                    <a:pt x="185" y="464"/>
                    <a:pt x="185" y="468"/>
                    <a:pt x="186" y="469"/>
                  </a:cubicBezTo>
                  <a:cubicBezTo>
                    <a:pt x="188" y="468"/>
                    <a:pt x="193" y="468"/>
                    <a:pt x="194" y="468"/>
                  </a:cubicBezTo>
                  <a:cubicBezTo>
                    <a:pt x="197" y="467"/>
                    <a:pt x="201" y="467"/>
                    <a:pt x="203" y="468"/>
                  </a:cubicBezTo>
                  <a:cubicBezTo>
                    <a:pt x="204" y="468"/>
                    <a:pt x="206" y="468"/>
                    <a:pt x="207" y="468"/>
                  </a:cubicBezTo>
                  <a:cubicBezTo>
                    <a:pt x="208" y="468"/>
                    <a:pt x="209" y="469"/>
                    <a:pt x="210" y="469"/>
                  </a:cubicBezTo>
                  <a:cubicBezTo>
                    <a:pt x="211" y="470"/>
                    <a:pt x="213" y="471"/>
                    <a:pt x="214" y="471"/>
                  </a:cubicBezTo>
                  <a:cubicBezTo>
                    <a:pt x="215" y="471"/>
                    <a:pt x="216" y="471"/>
                    <a:pt x="217" y="471"/>
                  </a:cubicBezTo>
                  <a:cubicBezTo>
                    <a:pt x="218" y="471"/>
                    <a:pt x="219" y="471"/>
                    <a:pt x="221" y="471"/>
                  </a:cubicBezTo>
                  <a:cubicBezTo>
                    <a:pt x="222" y="472"/>
                    <a:pt x="222" y="471"/>
                    <a:pt x="224" y="471"/>
                  </a:cubicBezTo>
                  <a:cubicBezTo>
                    <a:pt x="226" y="470"/>
                    <a:pt x="229" y="471"/>
                    <a:pt x="231" y="472"/>
                  </a:cubicBezTo>
                  <a:cubicBezTo>
                    <a:pt x="232" y="473"/>
                    <a:pt x="233" y="473"/>
                    <a:pt x="234" y="474"/>
                  </a:cubicBezTo>
                  <a:cubicBezTo>
                    <a:pt x="235" y="474"/>
                    <a:pt x="236" y="476"/>
                    <a:pt x="237" y="477"/>
                  </a:cubicBezTo>
                  <a:cubicBezTo>
                    <a:pt x="238" y="477"/>
                    <a:pt x="238" y="477"/>
                    <a:pt x="238" y="478"/>
                  </a:cubicBezTo>
                  <a:cubicBezTo>
                    <a:pt x="239" y="478"/>
                    <a:pt x="240" y="478"/>
                    <a:pt x="241" y="479"/>
                  </a:cubicBezTo>
                  <a:cubicBezTo>
                    <a:pt x="241" y="480"/>
                    <a:pt x="243" y="480"/>
                    <a:pt x="243" y="482"/>
                  </a:cubicBezTo>
                  <a:cubicBezTo>
                    <a:pt x="243" y="482"/>
                    <a:pt x="243" y="482"/>
                    <a:pt x="243" y="481"/>
                  </a:cubicBezTo>
                  <a:cubicBezTo>
                    <a:pt x="243" y="483"/>
                    <a:pt x="244" y="485"/>
                    <a:pt x="244" y="487"/>
                  </a:cubicBezTo>
                  <a:cubicBezTo>
                    <a:pt x="244" y="486"/>
                    <a:pt x="245" y="486"/>
                    <a:pt x="245" y="486"/>
                  </a:cubicBezTo>
                  <a:cubicBezTo>
                    <a:pt x="245" y="487"/>
                    <a:pt x="245" y="487"/>
                    <a:pt x="245" y="488"/>
                  </a:cubicBezTo>
                  <a:cubicBezTo>
                    <a:pt x="245" y="487"/>
                    <a:pt x="245" y="487"/>
                    <a:pt x="245" y="487"/>
                  </a:cubicBezTo>
                  <a:cubicBezTo>
                    <a:pt x="246" y="487"/>
                    <a:pt x="246" y="487"/>
                    <a:pt x="246" y="487"/>
                  </a:cubicBezTo>
                  <a:cubicBezTo>
                    <a:pt x="246" y="488"/>
                    <a:pt x="246" y="488"/>
                    <a:pt x="245" y="488"/>
                  </a:cubicBezTo>
                  <a:cubicBezTo>
                    <a:pt x="248" y="488"/>
                    <a:pt x="249" y="492"/>
                    <a:pt x="251" y="490"/>
                  </a:cubicBezTo>
                  <a:cubicBezTo>
                    <a:pt x="251" y="490"/>
                    <a:pt x="250" y="490"/>
                    <a:pt x="249" y="490"/>
                  </a:cubicBezTo>
                  <a:cubicBezTo>
                    <a:pt x="249" y="490"/>
                    <a:pt x="249" y="489"/>
                    <a:pt x="250" y="489"/>
                  </a:cubicBezTo>
                  <a:cubicBezTo>
                    <a:pt x="251" y="490"/>
                    <a:pt x="251" y="489"/>
                    <a:pt x="251" y="491"/>
                  </a:cubicBezTo>
                  <a:cubicBezTo>
                    <a:pt x="251" y="490"/>
                    <a:pt x="251" y="490"/>
                    <a:pt x="251" y="490"/>
                  </a:cubicBezTo>
                  <a:cubicBezTo>
                    <a:pt x="253" y="492"/>
                    <a:pt x="257" y="493"/>
                    <a:pt x="259" y="494"/>
                  </a:cubicBezTo>
                  <a:cubicBezTo>
                    <a:pt x="260" y="494"/>
                    <a:pt x="262" y="494"/>
                    <a:pt x="263" y="495"/>
                  </a:cubicBezTo>
                  <a:cubicBezTo>
                    <a:pt x="265" y="496"/>
                    <a:pt x="264" y="496"/>
                    <a:pt x="265" y="495"/>
                  </a:cubicBezTo>
                  <a:cubicBezTo>
                    <a:pt x="269" y="494"/>
                    <a:pt x="272" y="495"/>
                    <a:pt x="274" y="494"/>
                  </a:cubicBezTo>
                  <a:cubicBezTo>
                    <a:pt x="278" y="494"/>
                    <a:pt x="279" y="495"/>
                    <a:pt x="282" y="499"/>
                  </a:cubicBezTo>
                  <a:cubicBezTo>
                    <a:pt x="282" y="501"/>
                    <a:pt x="286" y="506"/>
                    <a:pt x="284" y="509"/>
                  </a:cubicBezTo>
                  <a:cubicBezTo>
                    <a:pt x="284" y="509"/>
                    <a:pt x="282" y="511"/>
                    <a:pt x="283" y="512"/>
                  </a:cubicBezTo>
                  <a:cubicBezTo>
                    <a:pt x="284" y="512"/>
                    <a:pt x="286" y="512"/>
                    <a:pt x="286" y="513"/>
                  </a:cubicBezTo>
                  <a:cubicBezTo>
                    <a:pt x="287" y="514"/>
                    <a:pt x="289" y="516"/>
                    <a:pt x="289" y="513"/>
                  </a:cubicBezTo>
                  <a:cubicBezTo>
                    <a:pt x="289" y="514"/>
                    <a:pt x="289" y="514"/>
                    <a:pt x="290" y="514"/>
                  </a:cubicBezTo>
                  <a:cubicBezTo>
                    <a:pt x="290" y="514"/>
                    <a:pt x="290" y="514"/>
                    <a:pt x="289" y="513"/>
                  </a:cubicBezTo>
                  <a:cubicBezTo>
                    <a:pt x="290" y="514"/>
                    <a:pt x="290" y="514"/>
                    <a:pt x="290" y="514"/>
                  </a:cubicBezTo>
                  <a:cubicBezTo>
                    <a:pt x="289" y="513"/>
                    <a:pt x="289" y="512"/>
                    <a:pt x="290" y="512"/>
                  </a:cubicBezTo>
                  <a:cubicBezTo>
                    <a:pt x="289" y="512"/>
                    <a:pt x="289" y="512"/>
                    <a:pt x="289" y="512"/>
                  </a:cubicBezTo>
                  <a:cubicBezTo>
                    <a:pt x="289" y="511"/>
                    <a:pt x="289" y="511"/>
                    <a:pt x="289" y="511"/>
                  </a:cubicBezTo>
                  <a:cubicBezTo>
                    <a:pt x="289" y="511"/>
                    <a:pt x="289" y="511"/>
                    <a:pt x="290" y="511"/>
                  </a:cubicBezTo>
                  <a:cubicBezTo>
                    <a:pt x="290" y="512"/>
                    <a:pt x="290" y="512"/>
                    <a:pt x="290" y="512"/>
                  </a:cubicBezTo>
                  <a:cubicBezTo>
                    <a:pt x="290" y="511"/>
                    <a:pt x="290" y="511"/>
                    <a:pt x="290" y="511"/>
                  </a:cubicBezTo>
                  <a:cubicBezTo>
                    <a:pt x="290" y="512"/>
                    <a:pt x="290" y="512"/>
                    <a:pt x="290" y="512"/>
                  </a:cubicBezTo>
                  <a:cubicBezTo>
                    <a:pt x="290" y="512"/>
                    <a:pt x="290" y="512"/>
                    <a:pt x="290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91" y="510"/>
                    <a:pt x="291" y="510"/>
                    <a:pt x="291" y="510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92" y="511"/>
                    <a:pt x="293" y="511"/>
                    <a:pt x="293" y="510"/>
                  </a:cubicBezTo>
                  <a:cubicBezTo>
                    <a:pt x="293" y="511"/>
                    <a:pt x="293" y="511"/>
                    <a:pt x="293" y="511"/>
                  </a:cubicBezTo>
                  <a:cubicBezTo>
                    <a:pt x="293" y="511"/>
                    <a:pt x="293" y="510"/>
                    <a:pt x="293" y="510"/>
                  </a:cubicBezTo>
                  <a:cubicBezTo>
                    <a:pt x="293" y="511"/>
                    <a:pt x="293" y="511"/>
                    <a:pt x="293" y="512"/>
                  </a:cubicBezTo>
                  <a:cubicBezTo>
                    <a:pt x="293" y="512"/>
                    <a:pt x="293" y="512"/>
                    <a:pt x="293" y="512"/>
                  </a:cubicBezTo>
                  <a:cubicBezTo>
                    <a:pt x="293" y="512"/>
                    <a:pt x="293" y="512"/>
                    <a:pt x="293" y="512"/>
                  </a:cubicBezTo>
                  <a:cubicBezTo>
                    <a:pt x="293" y="512"/>
                    <a:pt x="293" y="512"/>
                    <a:pt x="293" y="512"/>
                  </a:cubicBezTo>
                  <a:cubicBezTo>
                    <a:pt x="293" y="512"/>
                    <a:pt x="293" y="512"/>
                    <a:pt x="293" y="512"/>
                  </a:cubicBezTo>
                  <a:cubicBezTo>
                    <a:pt x="293" y="512"/>
                    <a:pt x="293" y="512"/>
                    <a:pt x="293" y="512"/>
                  </a:cubicBezTo>
                  <a:cubicBezTo>
                    <a:pt x="293" y="512"/>
                    <a:pt x="293" y="512"/>
                    <a:pt x="293" y="512"/>
                  </a:cubicBezTo>
                  <a:cubicBezTo>
                    <a:pt x="293" y="512"/>
                    <a:pt x="294" y="512"/>
                    <a:pt x="293" y="512"/>
                  </a:cubicBezTo>
                  <a:cubicBezTo>
                    <a:pt x="294" y="512"/>
                    <a:pt x="294" y="512"/>
                    <a:pt x="294" y="512"/>
                  </a:cubicBezTo>
                  <a:cubicBezTo>
                    <a:pt x="293" y="512"/>
                    <a:pt x="294" y="512"/>
                    <a:pt x="293" y="511"/>
                  </a:cubicBezTo>
                  <a:cubicBezTo>
                    <a:pt x="294" y="511"/>
                    <a:pt x="296" y="511"/>
                    <a:pt x="297" y="512"/>
                  </a:cubicBezTo>
                  <a:cubicBezTo>
                    <a:pt x="297" y="512"/>
                    <a:pt x="297" y="511"/>
                    <a:pt x="297" y="511"/>
                  </a:cubicBezTo>
                  <a:cubicBezTo>
                    <a:pt x="296" y="511"/>
                    <a:pt x="296" y="511"/>
                    <a:pt x="296" y="511"/>
                  </a:cubicBezTo>
                  <a:cubicBezTo>
                    <a:pt x="297" y="511"/>
                    <a:pt x="297" y="512"/>
                    <a:pt x="298" y="512"/>
                  </a:cubicBezTo>
                  <a:cubicBezTo>
                    <a:pt x="297" y="512"/>
                    <a:pt x="299" y="513"/>
                    <a:pt x="300" y="512"/>
                  </a:cubicBezTo>
                  <a:cubicBezTo>
                    <a:pt x="300" y="513"/>
                    <a:pt x="300" y="514"/>
                    <a:pt x="300" y="514"/>
                  </a:cubicBezTo>
                  <a:cubicBezTo>
                    <a:pt x="300" y="514"/>
                    <a:pt x="300" y="513"/>
                    <a:pt x="299" y="512"/>
                  </a:cubicBezTo>
                  <a:cubicBezTo>
                    <a:pt x="300" y="516"/>
                    <a:pt x="305" y="520"/>
                    <a:pt x="309" y="522"/>
                  </a:cubicBezTo>
                  <a:cubicBezTo>
                    <a:pt x="308" y="521"/>
                    <a:pt x="306" y="521"/>
                    <a:pt x="306" y="520"/>
                  </a:cubicBezTo>
                  <a:cubicBezTo>
                    <a:pt x="306" y="520"/>
                    <a:pt x="306" y="520"/>
                    <a:pt x="306" y="520"/>
                  </a:cubicBezTo>
                  <a:cubicBezTo>
                    <a:pt x="306" y="520"/>
                    <a:pt x="306" y="520"/>
                    <a:pt x="306" y="520"/>
                  </a:cubicBezTo>
                  <a:cubicBezTo>
                    <a:pt x="308" y="522"/>
                    <a:pt x="307" y="518"/>
                    <a:pt x="309" y="519"/>
                  </a:cubicBezTo>
                  <a:cubicBezTo>
                    <a:pt x="308" y="519"/>
                    <a:pt x="308" y="519"/>
                    <a:pt x="308" y="520"/>
                  </a:cubicBezTo>
                  <a:cubicBezTo>
                    <a:pt x="307" y="520"/>
                    <a:pt x="308" y="521"/>
                    <a:pt x="309" y="522"/>
                  </a:cubicBezTo>
                  <a:cubicBezTo>
                    <a:pt x="310" y="523"/>
                    <a:pt x="310" y="523"/>
                    <a:pt x="311" y="524"/>
                  </a:cubicBezTo>
                  <a:cubicBezTo>
                    <a:pt x="313" y="525"/>
                    <a:pt x="314" y="526"/>
                    <a:pt x="316" y="528"/>
                  </a:cubicBezTo>
                  <a:cubicBezTo>
                    <a:pt x="316" y="529"/>
                    <a:pt x="316" y="529"/>
                    <a:pt x="316" y="530"/>
                  </a:cubicBezTo>
                  <a:cubicBezTo>
                    <a:pt x="317" y="530"/>
                    <a:pt x="317" y="530"/>
                    <a:pt x="317" y="530"/>
                  </a:cubicBezTo>
                  <a:cubicBezTo>
                    <a:pt x="319" y="530"/>
                    <a:pt x="320" y="531"/>
                    <a:pt x="320" y="532"/>
                  </a:cubicBezTo>
                  <a:cubicBezTo>
                    <a:pt x="321" y="533"/>
                    <a:pt x="322" y="534"/>
                    <a:pt x="323" y="535"/>
                  </a:cubicBezTo>
                  <a:cubicBezTo>
                    <a:pt x="324" y="536"/>
                    <a:pt x="326" y="537"/>
                    <a:pt x="327" y="538"/>
                  </a:cubicBezTo>
                  <a:cubicBezTo>
                    <a:pt x="328" y="540"/>
                    <a:pt x="330" y="543"/>
                    <a:pt x="331" y="545"/>
                  </a:cubicBezTo>
                  <a:cubicBezTo>
                    <a:pt x="331" y="545"/>
                    <a:pt x="331" y="545"/>
                    <a:pt x="331" y="545"/>
                  </a:cubicBezTo>
                  <a:cubicBezTo>
                    <a:pt x="331" y="545"/>
                    <a:pt x="331" y="545"/>
                    <a:pt x="331" y="545"/>
                  </a:cubicBezTo>
                  <a:cubicBezTo>
                    <a:pt x="334" y="550"/>
                    <a:pt x="337" y="555"/>
                    <a:pt x="337" y="561"/>
                  </a:cubicBezTo>
                  <a:cubicBezTo>
                    <a:pt x="338" y="564"/>
                    <a:pt x="338" y="566"/>
                    <a:pt x="337" y="568"/>
                  </a:cubicBezTo>
                  <a:cubicBezTo>
                    <a:pt x="337" y="570"/>
                    <a:pt x="338" y="571"/>
                    <a:pt x="338" y="574"/>
                  </a:cubicBezTo>
                  <a:cubicBezTo>
                    <a:pt x="338" y="574"/>
                    <a:pt x="338" y="574"/>
                    <a:pt x="338" y="574"/>
                  </a:cubicBezTo>
                  <a:cubicBezTo>
                    <a:pt x="338" y="573"/>
                    <a:pt x="338" y="573"/>
                    <a:pt x="338" y="573"/>
                  </a:cubicBezTo>
                  <a:cubicBezTo>
                    <a:pt x="338" y="573"/>
                    <a:pt x="338" y="573"/>
                    <a:pt x="338" y="573"/>
                  </a:cubicBezTo>
                  <a:cubicBezTo>
                    <a:pt x="338" y="573"/>
                    <a:pt x="338" y="571"/>
                    <a:pt x="339" y="572"/>
                  </a:cubicBezTo>
                  <a:cubicBezTo>
                    <a:pt x="339" y="571"/>
                    <a:pt x="340" y="571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1" y="573"/>
                    <a:pt x="340" y="574"/>
                    <a:pt x="339" y="573"/>
                  </a:cubicBezTo>
                  <a:cubicBezTo>
                    <a:pt x="339" y="573"/>
                    <a:pt x="339" y="573"/>
                    <a:pt x="339" y="574"/>
                  </a:cubicBezTo>
                  <a:cubicBezTo>
                    <a:pt x="337" y="574"/>
                    <a:pt x="337" y="576"/>
                    <a:pt x="338" y="578"/>
                  </a:cubicBezTo>
                  <a:cubicBezTo>
                    <a:pt x="339" y="581"/>
                    <a:pt x="338" y="577"/>
                    <a:pt x="340" y="576"/>
                  </a:cubicBezTo>
                  <a:cubicBezTo>
                    <a:pt x="342" y="574"/>
                    <a:pt x="344" y="579"/>
                    <a:pt x="344" y="581"/>
                  </a:cubicBezTo>
                  <a:cubicBezTo>
                    <a:pt x="344" y="581"/>
                    <a:pt x="346" y="585"/>
                    <a:pt x="344" y="583"/>
                  </a:cubicBezTo>
                  <a:cubicBezTo>
                    <a:pt x="344" y="583"/>
                    <a:pt x="343" y="579"/>
                    <a:pt x="343" y="578"/>
                  </a:cubicBezTo>
                  <a:cubicBezTo>
                    <a:pt x="343" y="578"/>
                    <a:pt x="343" y="578"/>
                    <a:pt x="342" y="578"/>
                  </a:cubicBezTo>
                  <a:cubicBezTo>
                    <a:pt x="343" y="578"/>
                    <a:pt x="341" y="576"/>
                    <a:pt x="341" y="576"/>
                  </a:cubicBezTo>
                  <a:cubicBezTo>
                    <a:pt x="338" y="577"/>
                    <a:pt x="340" y="578"/>
                    <a:pt x="340" y="578"/>
                  </a:cubicBezTo>
                  <a:cubicBezTo>
                    <a:pt x="341" y="578"/>
                    <a:pt x="341" y="578"/>
                    <a:pt x="342" y="578"/>
                  </a:cubicBezTo>
                  <a:cubicBezTo>
                    <a:pt x="343" y="579"/>
                    <a:pt x="343" y="581"/>
                    <a:pt x="343" y="581"/>
                  </a:cubicBezTo>
                  <a:cubicBezTo>
                    <a:pt x="344" y="583"/>
                    <a:pt x="344" y="585"/>
                    <a:pt x="344" y="588"/>
                  </a:cubicBezTo>
                  <a:cubicBezTo>
                    <a:pt x="344" y="588"/>
                    <a:pt x="358" y="586"/>
                    <a:pt x="359" y="586"/>
                  </a:cubicBezTo>
                  <a:cubicBezTo>
                    <a:pt x="378" y="584"/>
                    <a:pt x="396" y="582"/>
                    <a:pt x="413" y="580"/>
                  </a:cubicBezTo>
                  <a:cubicBezTo>
                    <a:pt x="426" y="578"/>
                    <a:pt x="439" y="578"/>
                    <a:pt x="451" y="577"/>
                  </a:cubicBezTo>
                  <a:cubicBezTo>
                    <a:pt x="453" y="576"/>
                    <a:pt x="455" y="576"/>
                    <a:pt x="457" y="576"/>
                  </a:cubicBezTo>
                  <a:cubicBezTo>
                    <a:pt x="458" y="576"/>
                    <a:pt x="458" y="574"/>
                    <a:pt x="459" y="574"/>
                  </a:cubicBezTo>
                  <a:cubicBezTo>
                    <a:pt x="461" y="575"/>
                    <a:pt x="461" y="575"/>
                    <a:pt x="461" y="575"/>
                  </a:cubicBezTo>
                  <a:cubicBezTo>
                    <a:pt x="463" y="575"/>
                    <a:pt x="463" y="575"/>
                    <a:pt x="465" y="574"/>
                  </a:cubicBezTo>
                  <a:cubicBezTo>
                    <a:pt x="467" y="574"/>
                    <a:pt x="467" y="574"/>
                    <a:pt x="467" y="574"/>
                  </a:cubicBezTo>
                  <a:cubicBezTo>
                    <a:pt x="466" y="571"/>
                    <a:pt x="468" y="571"/>
                    <a:pt x="469" y="568"/>
                  </a:cubicBezTo>
                  <a:cubicBezTo>
                    <a:pt x="471" y="566"/>
                    <a:pt x="469" y="564"/>
                    <a:pt x="469" y="562"/>
                  </a:cubicBezTo>
                  <a:cubicBezTo>
                    <a:pt x="469" y="561"/>
                    <a:pt x="470" y="561"/>
                    <a:pt x="470" y="560"/>
                  </a:cubicBezTo>
                  <a:cubicBezTo>
                    <a:pt x="470" y="560"/>
                    <a:pt x="469" y="560"/>
                    <a:pt x="468" y="560"/>
                  </a:cubicBezTo>
                  <a:cubicBezTo>
                    <a:pt x="468" y="557"/>
                    <a:pt x="468" y="556"/>
                    <a:pt x="465" y="556"/>
                  </a:cubicBezTo>
                  <a:cubicBezTo>
                    <a:pt x="465" y="556"/>
                    <a:pt x="465" y="557"/>
                    <a:pt x="463" y="557"/>
                  </a:cubicBezTo>
                  <a:cubicBezTo>
                    <a:pt x="462" y="557"/>
                    <a:pt x="462" y="556"/>
                    <a:pt x="461" y="555"/>
                  </a:cubicBezTo>
                  <a:cubicBezTo>
                    <a:pt x="461" y="555"/>
                    <a:pt x="461" y="557"/>
                    <a:pt x="460" y="556"/>
                  </a:cubicBezTo>
                  <a:cubicBezTo>
                    <a:pt x="460" y="554"/>
                    <a:pt x="460" y="554"/>
                    <a:pt x="460" y="554"/>
                  </a:cubicBezTo>
                  <a:cubicBezTo>
                    <a:pt x="459" y="553"/>
                    <a:pt x="459" y="553"/>
                    <a:pt x="459" y="551"/>
                  </a:cubicBezTo>
                  <a:cubicBezTo>
                    <a:pt x="459" y="550"/>
                    <a:pt x="460" y="550"/>
                    <a:pt x="460" y="548"/>
                  </a:cubicBezTo>
                  <a:cubicBezTo>
                    <a:pt x="460" y="547"/>
                    <a:pt x="460" y="545"/>
                    <a:pt x="460" y="544"/>
                  </a:cubicBezTo>
                  <a:cubicBezTo>
                    <a:pt x="460" y="542"/>
                    <a:pt x="461" y="542"/>
                    <a:pt x="459" y="541"/>
                  </a:cubicBezTo>
                  <a:cubicBezTo>
                    <a:pt x="458" y="540"/>
                    <a:pt x="458" y="540"/>
                    <a:pt x="458" y="540"/>
                  </a:cubicBezTo>
                  <a:cubicBezTo>
                    <a:pt x="458" y="539"/>
                    <a:pt x="459" y="538"/>
                    <a:pt x="459" y="537"/>
                  </a:cubicBezTo>
                  <a:cubicBezTo>
                    <a:pt x="459" y="536"/>
                    <a:pt x="458" y="533"/>
                    <a:pt x="458" y="533"/>
                  </a:cubicBezTo>
                  <a:cubicBezTo>
                    <a:pt x="459" y="532"/>
                    <a:pt x="461" y="533"/>
                    <a:pt x="462" y="532"/>
                  </a:cubicBezTo>
                  <a:cubicBezTo>
                    <a:pt x="463" y="531"/>
                    <a:pt x="463" y="529"/>
                    <a:pt x="464" y="527"/>
                  </a:cubicBezTo>
                  <a:cubicBezTo>
                    <a:pt x="465" y="526"/>
                    <a:pt x="466" y="526"/>
                    <a:pt x="467" y="525"/>
                  </a:cubicBezTo>
                  <a:cubicBezTo>
                    <a:pt x="467" y="523"/>
                    <a:pt x="466" y="522"/>
                    <a:pt x="467" y="521"/>
                  </a:cubicBezTo>
                  <a:cubicBezTo>
                    <a:pt x="468" y="519"/>
                    <a:pt x="466" y="518"/>
                    <a:pt x="468" y="517"/>
                  </a:cubicBezTo>
                  <a:cubicBezTo>
                    <a:pt x="467" y="517"/>
                    <a:pt x="467" y="516"/>
                    <a:pt x="468" y="516"/>
                  </a:cubicBezTo>
                  <a:cubicBezTo>
                    <a:pt x="468" y="515"/>
                    <a:pt x="468" y="515"/>
                    <a:pt x="468" y="514"/>
                  </a:cubicBezTo>
                  <a:cubicBezTo>
                    <a:pt x="468" y="512"/>
                    <a:pt x="468" y="512"/>
                    <a:pt x="468" y="512"/>
                  </a:cubicBezTo>
                  <a:cubicBezTo>
                    <a:pt x="468" y="510"/>
                    <a:pt x="468" y="509"/>
                    <a:pt x="467" y="508"/>
                  </a:cubicBezTo>
                  <a:cubicBezTo>
                    <a:pt x="467" y="506"/>
                    <a:pt x="467" y="506"/>
                    <a:pt x="467" y="506"/>
                  </a:cubicBezTo>
                  <a:cubicBezTo>
                    <a:pt x="468" y="505"/>
                    <a:pt x="468" y="506"/>
                    <a:pt x="468" y="505"/>
                  </a:cubicBezTo>
                  <a:cubicBezTo>
                    <a:pt x="468" y="503"/>
                    <a:pt x="468" y="503"/>
                    <a:pt x="468" y="502"/>
                  </a:cubicBezTo>
                  <a:cubicBezTo>
                    <a:pt x="467" y="502"/>
                    <a:pt x="468" y="502"/>
                    <a:pt x="468" y="502"/>
                  </a:cubicBezTo>
                  <a:cubicBezTo>
                    <a:pt x="466" y="499"/>
                    <a:pt x="468" y="499"/>
                    <a:pt x="469" y="498"/>
                  </a:cubicBezTo>
                  <a:cubicBezTo>
                    <a:pt x="470" y="497"/>
                    <a:pt x="470" y="496"/>
                    <a:pt x="470" y="496"/>
                  </a:cubicBezTo>
                  <a:cubicBezTo>
                    <a:pt x="471" y="495"/>
                    <a:pt x="471" y="495"/>
                    <a:pt x="471" y="495"/>
                  </a:cubicBezTo>
                  <a:cubicBezTo>
                    <a:pt x="471" y="495"/>
                    <a:pt x="471" y="495"/>
                    <a:pt x="471" y="495"/>
                  </a:cubicBezTo>
                  <a:cubicBezTo>
                    <a:pt x="472" y="493"/>
                    <a:pt x="471" y="492"/>
                    <a:pt x="472" y="490"/>
                  </a:cubicBezTo>
                  <a:cubicBezTo>
                    <a:pt x="473" y="489"/>
                    <a:pt x="475" y="488"/>
                    <a:pt x="476" y="488"/>
                  </a:cubicBezTo>
                  <a:cubicBezTo>
                    <a:pt x="478" y="487"/>
                    <a:pt x="478" y="486"/>
                    <a:pt x="479" y="485"/>
                  </a:cubicBezTo>
                  <a:cubicBezTo>
                    <a:pt x="480" y="485"/>
                    <a:pt x="481" y="485"/>
                    <a:pt x="482" y="484"/>
                  </a:cubicBezTo>
                  <a:cubicBezTo>
                    <a:pt x="482" y="483"/>
                    <a:pt x="483" y="482"/>
                    <a:pt x="484" y="481"/>
                  </a:cubicBezTo>
                  <a:cubicBezTo>
                    <a:pt x="485" y="481"/>
                    <a:pt x="485" y="480"/>
                    <a:pt x="486" y="48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 bwMode="gray">
            <a:xfrm>
              <a:off x="914400" y="5152774"/>
              <a:ext cx="762000" cy="25742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California</a:t>
              </a:r>
            </a:p>
          </p:txBody>
        </p:sp>
        <p:pic>
          <p:nvPicPr>
            <p:cNvPr id="14" name="Picture 2" descr="C:\Users\lukas.o\Desktop\Pin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838200" y="4343400"/>
              <a:ext cx="186561" cy="269695"/>
            </a:xfrm>
            <a:prstGeom prst="rect">
              <a:avLst/>
            </a:prstGeom>
            <a:noFill/>
            <a:effectLst>
              <a:outerShdw blurRad="63500" dist="12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 bwMode="gray">
            <a:xfrm>
              <a:off x="732954" y="4214687"/>
              <a:ext cx="762000" cy="128713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CE1126"/>
                  </a:solidFill>
                  <a:latin typeface="Calibri" panose="020F0502020204030204" pitchFamily="34" charset="0"/>
                </a:rPr>
                <a:t>Sacramento</a:t>
              </a:r>
            </a:p>
          </p:txBody>
        </p:sp>
        <p:sp>
          <p:nvSpPr>
            <p:cNvPr id="17" name="TextBox 16"/>
            <p:cNvSpPr txBox="1"/>
            <p:nvPr/>
          </p:nvSpPr>
          <p:spPr bwMode="gray">
            <a:xfrm>
              <a:off x="52791" y="4413890"/>
              <a:ext cx="762000" cy="128713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CE1126"/>
                  </a:solidFill>
                  <a:latin typeface="Calibri" panose="020F0502020204030204" pitchFamily="34" charset="0"/>
                </a:rPr>
                <a:t>San Francisco</a:t>
              </a:r>
            </a:p>
          </p:txBody>
        </p:sp>
        <p:pic>
          <p:nvPicPr>
            <p:cNvPr id="20" name="Picture 2" descr="C:\Users\lukas.o\Desktop\Pin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500444" y="5719841"/>
              <a:ext cx="186561" cy="269695"/>
            </a:xfrm>
            <a:prstGeom prst="rect">
              <a:avLst/>
            </a:prstGeom>
            <a:noFill/>
            <a:effectLst>
              <a:outerShdw blurRad="63500" dist="12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 bwMode="gray">
            <a:xfrm>
              <a:off x="1568177" y="5909736"/>
              <a:ext cx="855802" cy="12213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CE1126"/>
                  </a:solidFill>
                  <a:latin typeface="Calibri" panose="020F0502020204030204" pitchFamily="34" charset="0"/>
                </a:rPr>
                <a:t>Los Angeles (x4)</a:t>
              </a:r>
            </a:p>
          </p:txBody>
        </p:sp>
        <p:pic>
          <p:nvPicPr>
            <p:cNvPr id="22" name="Picture 2" descr="C:\Users\lukas.o\Desktop\Pin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1773890" y="6085728"/>
              <a:ext cx="186561" cy="269695"/>
            </a:xfrm>
            <a:prstGeom prst="rect">
              <a:avLst/>
            </a:prstGeom>
            <a:noFill/>
            <a:effectLst>
              <a:outerShdw blurRad="63500" dist="12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 bwMode="gray">
            <a:xfrm>
              <a:off x="1811198" y="6233288"/>
              <a:ext cx="855802" cy="12213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r>
                <a:rPr lang="en-US" sz="1000" b="1" dirty="0" smtClean="0">
                  <a:solidFill>
                    <a:srgbClr val="CE1126"/>
                  </a:solidFill>
                  <a:latin typeface="Calibri" panose="020F0502020204030204" pitchFamily="34" charset="0"/>
                </a:rPr>
                <a:t>San Diego</a:t>
              </a:r>
            </a:p>
          </p:txBody>
        </p:sp>
        <p:pic>
          <p:nvPicPr>
            <p:cNvPr id="37" name="Picture 2" descr="C:\Users\lukas.o\Desktop\Pin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651639" y="4750450"/>
              <a:ext cx="186561" cy="269695"/>
            </a:xfrm>
            <a:prstGeom prst="rect">
              <a:avLst/>
            </a:prstGeom>
            <a:noFill/>
            <a:effectLst>
              <a:outerShdw blurRad="63500" dist="12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 bwMode="gray">
            <a:xfrm>
              <a:off x="382174" y="4993223"/>
              <a:ext cx="762000" cy="128713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r>
                <a:rPr lang="en-US" sz="1000" b="1" dirty="0" smtClean="0">
                  <a:solidFill>
                    <a:srgbClr val="CE1126"/>
                  </a:solidFill>
                  <a:latin typeface="Calibri" panose="020F0502020204030204" pitchFamily="34" charset="0"/>
                </a:rPr>
                <a:t>San Jose</a:t>
              </a:r>
            </a:p>
          </p:txBody>
        </p:sp>
        <p:cxnSp>
          <p:nvCxnSpPr>
            <p:cNvPr id="42" name="Straight Connector 41"/>
            <p:cNvCxnSpPr>
              <a:stCxn id="17" idx="2"/>
              <a:endCxn id="16" idx="3"/>
            </p:cNvCxnSpPr>
            <p:nvPr/>
          </p:nvCxnSpPr>
          <p:spPr>
            <a:xfrm>
              <a:off x="433791" y="4542603"/>
              <a:ext cx="299163" cy="22165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32954" y="4684716"/>
              <a:ext cx="291807" cy="79541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 descr="C:\Users\lukas.o\Desktop\Pin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546393" y="4629409"/>
              <a:ext cx="186561" cy="269695"/>
            </a:xfrm>
            <a:prstGeom prst="rect">
              <a:avLst/>
            </a:prstGeom>
            <a:noFill/>
            <a:effectLst>
              <a:outerShdw blurRad="63500" dist="12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 bwMode="gray">
            <a:xfrm>
              <a:off x="956732" y="4699899"/>
              <a:ext cx="762000" cy="128713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r>
                <a:rPr lang="en-US" sz="1000" b="1" dirty="0" smtClean="0">
                  <a:solidFill>
                    <a:srgbClr val="CE1126"/>
                  </a:solidFill>
                  <a:latin typeface="Calibri" panose="020F0502020204030204" pitchFamily="34" charset="0"/>
                </a:rPr>
                <a:t>Hayward</a:t>
              </a:r>
            </a:p>
          </p:txBody>
        </p:sp>
        <p:pic>
          <p:nvPicPr>
            <p:cNvPr id="18" name="Picture 2" descr="C:\Users\lukas.o\Desktop\Pin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639673" y="4616980"/>
              <a:ext cx="186561" cy="269695"/>
            </a:xfrm>
            <a:prstGeom prst="rect">
              <a:avLst/>
            </a:prstGeom>
            <a:noFill/>
            <a:effectLst>
              <a:outerShdw blurRad="63500" dist="12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6629400" y="4410483"/>
            <a:ext cx="1143000" cy="1940720"/>
            <a:chOff x="6629400" y="4410483"/>
            <a:chExt cx="1143000" cy="1940720"/>
          </a:xfrm>
        </p:grpSpPr>
        <p:sp>
          <p:nvSpPr>
            <p:cNvPr id="9" name="Freeform 525"/>
            <p:cNvSpPr>
              <a:spLocks noChangeAspect="1"/>
            </p:cNvSpPr>
            <p:nvPr/>
          </p:nvSpPr>
          <p:spPr bwMode="gray">
            <a:xfrm>
              <a:off x="6629400" y="4410483"/>
              <a:ext cx="1076325" cy="1940720"/>
            </a:xfrm>
            <a:custGeom>
              <a:avLst/>
              <a:gdLst/>
              <a:ahLst/>
              <a:cxnLst>
                <a:cxn ang="0">
                  <a:pos x="189" y="228"/>
                </a:cxn>
                <a:cxn ang="0">
                  <a:pos x="190" y="225"/>
                </a:cxn>
                <a:cxn ang="0">
                  <a:pos x="187" y="214"/>
                </a:cxn>
                <a:cxn ang="0">
                  <a:pos x="184" y="211"/>
                </a:cxn>
                <a:cxn ang="0">
                  <a:pos x="186" y="203"/>
                </a:cxn>
                <a:cxn ang="0">
                  <a:pos x="190" y="83"/>
                </a:cxn>
                <a:cxn ang="0">
                  <a:pos x="187" y="46"/>
                </a:cxn>
                <a:cxn ang="0">
                  <a:pos x="186" y="39"/>
                </a:cxn>
                <a:cxn ang="0">
                  <a:pos x="183" y="30"/>
                </a:cxn>
                <a:cxn ang="0">
                  <a:pos x="176" y="10"/>
                </a:cxn>
                <a:cxn ang="0">
                  <a:pos x="162" y="2"/>
                </a:cxn>
                <a:cxn ang="0">
                  <a:pos x="52" y="1"/>
                </a:cxn>
                <a:cxn ang="0">
                  <a:pos x="47" y="7"/>
                </a:cxn>
                <a:cxn ang="0">
                  <a:pos x="54" y="18"/>
                </a:cxn>
                <a:cxn ang="0">
                  <a:pos x="65" y="26"/>
                </a:cxn>
                <a:cxn ang="0">
                  <a:pos x="64" y="35"/>
                </a:cxn>
                <a:cxn ang="0">
                  <a:pos x="61" y="46"/>
                </a:cxn>
                <a:cxn ang="0">
                  <a:pos x="54" y="59"/>
                </a:cxn>
                <a:cxn ang="0">
                  <a:pos x="42" y="66"/>
                </a:cxn>
                <a:cxn ang="0">
                  <a:pos x="23" y="70"/>
                </a:cxn>
                <a:cxn ang="0">
                  <a:pos x="23" y="84"/>
                </a:cxn>
                <a:cxn ang="0">
                  <a:pos x="21" y="106"/>
                </a:cxn>
                <a:cxn ang="0">
                  <a:pos x="8" y="120"/>
                </a:cxn>
                <a:cxn ang="0">
                  <a:pos x="8" y="128"/>
                </a:cxn>
                <a:cxn ang="0">
                  <a:pos x="3" y="136"/>
                </a:cxn>
                <a:cxn ang="0">
                  <a:pos x="6" y="167"/>
                </a:cxn>
                <a:cxn ang="0">
                  <a:pos x="13" y="179"/>
                </a:cxn>
                <a:cxn ang="0">
                  <a:pos x="23" y="190"/>
                </a:cxn>
                <a:cxn ang="0">
                  <a:pos x="35" y="200"/>
                </a:cxn>
                <a:cxn ang="0">
                  <a:pos x="40" y="213"/>
                </a:cxn>
                <a:cxn ang="0">
                  <a:pos x="45" y="227"/>
                </a:cxn>
                <a:cxn ang="0">
                  <a:pos x="57" y="222"/>
                </a:cxn>
                <a:cxn ang="0">
                  <a:pos x="63" y="235"/>
                </a:cxn>
                <a:cxn ang="0">
                  <a:pos x="57" y="255"/>
                </a:cxn>
                <a:cxn ang="0">
                  <a:pos x="60" y="270"/>
                </a:cxn>
                <a:cxn ang="0">
                  <a:pos x="71" y="281"/>
                </a:cxn>
                <a:cxn ang="0">
                  <a:pos x="75" y="288"/>
                </a:cxn>
                <a:cxn ang="0">
                  <a:pos x="82" y="290"/>
                </a:cxn>
                <a:cxn ang="0">
                  <a:pos x="90" y="297"/>
                </a:cxn>
                <a:cxn ang="0">
                  <a:pos x="95" y="304"/>
                </a:cxn>
                <a:cxn ang="0">
                  <a:pos x="100" y="319"/>
                </a:cxn>
                <a:cxn ang="0">
                  <a:pos x="98" y="328"/>
                </a:cxn>
                <a:cxn ang="0">
                  <a:pos x="101" y="339"/>
                </a:cxn>
                <a:cxn ang="0">
                  <a:pos x="105" y="340"/>
                </a:cxn>
                <a:cxn ang="0">
                  <a:pos x="113" y="344"/>
                </a:cxn>
                <a:cxn ang="0">
                  <a:pos x="130" y="332"/>
                </a:cxn>
                <a:cxn ang="0">
                  <a:pos x="145" y="338"/>
                </a:cxn>
                <a:cxn ang="0">
                  <a:pos x="148" y="316"/>
                </a:cxn>
                <a:cxn ang="0">
                  <a:pos x="163" y="312"/>
                </a:cxn>
                <a:cxn ang="0">
                  <a:pos x="164" y="297"/>
                </a:cxn>
                <a:cxn ang="0">
                  <a:pos x="163" y="291"/>
                </a:cxn>
                <a:cxn ang="0">
                  <a:pos x="163" y="287"/>
                </a:cxn>
                <a:cxn ang="0">
                  <a:pos x="164" y="286"/>
                </a:cxn>
                <a:cxn ang="0">
                  <a:pos x="166" y="283"/>
                </a:cxn>
                <a:cxn ang="0">
                  <a:pos x="166" y="277"/>
                </a:cxn>
                <a:cxn ang="0">
                  <a:pos x="170" y="273"/>
                </a:cxn>
                <a:cxn ang="0">
                  <a:pos x="168" y="265"/>
                </a:cxn>
                <a:cxn ang="0">
                  <a:pos x="171" y="262"/>
                </a:cxn>
                <a:cxn ang="0">
                  <a:pos x="173" y="263"/>
                </a:cxn>
                <a:cxn ang="0">
                  <a:pos x="180" y="253"/>
                </a:cxn>
                <a:cxn ang="0">
                  <a:pos x="183" y="249"/>
                </a:cxn>
                <a:cxn ang="0">
                  <a:pos x="186" y="239"/>
                </a:cxn>
              </a:cxnLst>
              <a:rect l="0" t="0" r="r" b="b"/>
              <a:pathLst>
                <a:path w="191" h="345">
                  <a:moveTo>
                    <a:pt x="190" y="235"/>
                  </a:moveTo>
                  <a:cubicBezTo>
                    <a:pt x="190" y="234"/>
                    <a:pt x="190" y="233"/>
                    <a:pt x="190" y="233"/>
                  </a:cubicBezTo>
                  <a:cubicBezTo>
                    <a:pt x="191" y="232"/>
                    <a:pt x="189" y="229"/>
                    <a:pt x="189" y="228"/>
                  </a:cubicBezTo>
                  <a:cubicBezTo>
                    <a:pt x="188" y="227"/>
                    <a:pt x="188" y="227"/>
                    <a:pt x="188" y="227"/>
                  </a:cubicBezTo>
                  <a:cubicBezTo>
                    <a:pt x="189" y="226"/>
                    <a:pt x="189" y="226"/>
                    <a:pt x="189" y="226"/>
                  </a:cubicBezTo>
                  <a:cubicBezTo>
                    <a:pt x="189" y="225"/>
                    <a:pt x="188" y="225"/>
                    <a:pt x="190" y="225"/>
                  </a:cubicBezTo>
                  <a:cubicBezTo>
                    <a:pt x="189" y="224"/>
                    <a:pt x="190" y="222"/>
                    <a:pt x="190" y="221"/>
                  </a:cubicBezTo>
                  <a:cubicBezTo>
                    <a:pt x="190" y="220"/>
                    <a:pt x="188" y="220"/>
                    <a:pt x="187" y="219"/>
                  </a:cubicBezTo>
                  <a:cubicBezTo>
                    <a:pt x="187" y="219"/>
                    <a:pt x="187" y="215"/>
                    <a:pt x="187" y="214"/>
                  </a:cubicBezTo>
                  <a:cubicBezTo>
                    <a:pt x="187" y="214"/>
                    <a:pt x="186" y="214"/>
                    <a:pt x="185" y="214"/>
                  </a:cubicBezTo>
                  <a:cubicBezTo>
                    <a:pt x="185" y="213"/>
                    <a:pt x="186" y="212"/>
                    <a:pt x="185" y="212"/>
                  </a:cubicBezTo>
                  <a:cubicBezTo>
                    <a:pt x="185" y="212"/>
                    <a:pt x="182" y="211"/>
                    <a:pt x="184" y="211"/>
                  </a:cubicBezTo>
                  <a:cubicBezTo>
                    <a:pt x="183" y="211"/>
                    <a:pt x="183" y="209"/>
                    <a:pt x="185" y="209"/>
                  </a:cubicBezTo>
                  <a:cubicBezTo>
                    <a:pt x="183" y="208"/>
                    <a:pt x="187" y="206"/>
                    <a:pt x="187" y="204"/>
                  </a:cubicBezTo>
                  <a:cubicBezTo>
                    <a:pt x="187" y="202"/>
                    <a:pt x="187" y="204"/>
                    <a:pt x="186" y="203"/>
                  </a:cubicBezTo>
                  <a:cubicBezTo>
                    <a:pt x="185" y="201"/>
                    <a:pt x="187" y="200"/>
                    <a:pt x="185" y="200"/>
                  </a:cubicBezTo>
                  <a:cubicBezTo>
                    <a:pt x="187" y="199"/>
                    <a:pt x="187" y="197"/>
                    <a:pt x="189" y="197"/>
                  </a:cubicBezTo>
                  <a:cubicBezTo>
                    <a:pt x="189" y="159"/>
                    <a:pt x="190" y="121"/>
                    <a:pt x="190" y="83"/>
                  </a:cubicBezTo>
                  <a:cubicBezTo>
                    <a:pt x="190" y="74"/>
                    <a:pt x="190" y="66"/>
                    <a:pt x="190" y="58"/>
                  </a:cubicBezTo>
                  <a:cubicBezTo>
                    <a:pt x="190" y="55"/>
                    <a:pt x="190" y="51"/>
                    <a:pt x="189" y="48"/>
                  </a:cubicBezTo>
                  <a:cubicBezTo>
                    <a:pt x="189" y="48"/>
                    <a:pt x="187" y="47"/>
                    <a:pt x="187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7" y="45"/>
                    <a:pt x="184" y="40"/>
                    <a:pt x="186" y="39"/>
                  </a:cubicBezTo>
                  <a:cubicBezTo>
                    <a:pt x="185" y="39"/>
                    <a:pt x="185" y="38"/>
                    <a:pt x="185" y="38"/>
                  </a:cubicBezTo>
                  <a:cubicBezTo>
                    <a:pt x="184" y="38"/>
                    <a:pt x="184" y="35"/>
                    <a:pt x="184" y="35"/>
                  </a:cubicBezTo>
                  <a:cubicBezTo>
                    <a:pt x="183" y="35"/>
                    <a:pt x="183" y="32"/>
                    <a:pt x="183" y="30"/>
                  </a:cubicBezTo>
                  <a:cubicBezTo>
                    <a:pt x="182" y="28"/>
                    <a:pt x="180" y="27"/>
                    <a:pt x="180" y="24"/>
                  </a:cubicBezTo>
                  <a:cubicBezTo>
                    <a:pt x="177" y="21"/>
                    <a:pt x="176" y="20"/>
                    <a:pt x="175" y="17"/>
                  </a:cubicBezTo>
                  <a:cubicBezTo>
                    <a:pt x="175" y="14"/>
                    <a:pt x="175" y="13"/>
                    <a:pt x="176" y="10"/>
                  </a:cubicBezTo>
                  <a:cubicBezTo>
                    <a:pt x="176" y="10"/>
                    <a:pt x="176" y="10"/>
                    <a:pt x="176" y="10"/>
                  </a:cubicBezTo>
                  <a:cubicBezTo>
                    <a:pt x="176" y="7"/>
                    <a:pt x="177" y="5"/>
                    <a:pt x="177" y="3"/>
                  </a:cubicBezTo>
                  <a:cubicBezTo>
                    <a:pt x="176" y="1"/>
                    <a:pt x="163" y="2"/>
                    <a:pt x="162" y="2"/>
                  </a:cubicBezTo>
                  <a:cubicBezTo>
                    <a:pt x="153" y="2"/>
                    <a:pt x="143" y="2"/>
                    <a:pt x="135" y="2"/>
                  </a:cubicBezTo>
                  <a:cubicBezTo>
                    <a:pt x="116" y="2"/>
                    <a:pt x="98" y="1"/>
                    <a:pt x="80" y="1"/>
                  </a:cubicBezTo>
                  <a:cubicBezTo>
                    <a:pt x="71" y="1"/>
                    <a:pt x="61" y="1"/>
                    <a:pt x="52" y="1"/>
                  </a:cubicBezTo>
                  <a:cubicBezTo>
                    <a:pt x="50" y="1"/>
                    <a:pt x="42" y="0"/>
                    <a:pt x="42" y="2"/>
                  </a:cubicBezTo>
                  <a:cubicBezTo>
                    <a:pt x="41" y="4"/>
                    <a:pt x="44" y="4"/>
                    <a:pt x="46" y="5"/>
                  </a:cubicBezTo>
                  <a:cubicBezTo>
                    <a:pt x="47" y="6"/>
                    <a:pt x="47" y="7"/>
                    <a:pt x="47" y="7"/>
                  </a:cubicBezTo>
                  <a:cubicBezTo>
                    <a:pt x="48" y="7"/>
                    <a:pt x="49" y="8"/>
                    <a:pt x="50" y="9"/>
                  </a:cubicBezTo>
                  <a:cubicBezTo>
                    <a:pt x="51" y="10"/>
                    <a:pt x="53" y="12"/>
                    <a:pt x="53" y="14"/>
                  </a:cubicBezTo>
                  <a:cubicBezTo>
                    <a:pt x="54" y="15"/>
                    <a:pt x="52" y="16"/>
                    <a:pt x="54" y="18"/>
                  </a:cubicBezTo>
                  <a:cubicBezTo>
                    <a:pt x="55" y="20"/>
                    <a:pt x="57" y="20"/>
                    <a:pt x="58" y="21"/>
                  </a:cubicBezTo>
                  <a:cubicBezTo>
                    <a:pt x="60" y="21"/>
                    <a:pt x="63" y="22"/>
                    <a:pt x="63" y="24"/>
                  </a:cubicBezTo>
                  <a:cubicBezTo>
                    <a:pt x="63" y="25"/>
                    <a:pt x="64" y="25"/>
                    <a:pt x="65" y="26"/>
                  </a:cubicBezTo>
                  <a:cubicBezTo>
                    <a:pt x="65" y="27"/>
                    <a:pt x="64" y="28"/>
                    <a:pt x="64" y="28"/>
                  </a:cubicBezTo>
                  <a:cubicBezTo>
                    <a:pt x="65" y="31"/>
                    <a:pt x="66" y="31"/>
                    <a:pt x="66" y="34"/>
                  </a:cubicBezTo>
                  <a:cubicBezTo>
                    <a:pt x="65" y="35"/>
                    <a:pt x="64" y="35"/>
                    <a:pt x="64" y="35"/>
                  </a:cubicBezTo>
                  <a:cubicBezTo>
                    <a:pt x="64" y="36"/>
                    <a:pt x="65" y="37"/>
                    <a:pt x="65" y="38"/>
                  </a:cubicBezTo>
                  <a:cubicBezTo>
                    <a:pt x="65" y="39"/>
                    <a:pt x="64" y="42"/>
                    <a:pt x="64" y="43"/>
                  </a:cubicBezTo>
                  <a:cubicBezTo>
                    <a:pt x="63" y="45"/>
                    <a:pt x="63" y="45"/>
                    <a:pt x="61" y="46"/>
                  </a:cubicBezTo>
                  <a:cubicBezTo>
                    <a:pt x="58" y="48"/>
                    <a:pt x="57" y="48"/>
                    <a:pt x="57" y="51"/>
                  </a:cubicBezTo>
                  <a:cubicBezTo>
                    <a:pt x="57" y="52"/>
                    <a:pt x="57" y="53"/>
                    <a:pt x="57" y="55"/>
                  </a:cubicBezTo>
                  <a:cubicBezTo>
                    <a:pt x="56" y="59"/>
                    <a:pt x="57" y="58"/>
                    <a:pt x="54" y="59"/>
                  </a:cubicBezTo>
                  <a:cubicBezTo>
                    <a:pt x="53" y="60"/>
                    <a:pt x="52" y="62"/>
                    <a:pt x="50" y="62"/>
                  </a:cubicBezTo>
                  <a:cubicBezTo>
                    <a:pt x="49" y="63"/>
                    <a:pt x="47" y="62"/>
                    <a:pt x="46" y="62"/>
                  </a:cubicBezTo>
                  <a:cubicBezTo>
                    <a:pt x="44" y="63"/>
                    <a:pt x="44" y="65"/>
                    <a:pt x="42" y="66"/>
                  </a:cubicBezTo>
                  <a:cubicBezTo>
                    <a:pt x="39" y="68"/>
                    <a:pt x="35" y="66"/>
                    <a:pt x="33" y="66"/>
                  </a:cubicBezTo>
                  <a:cubicBezTo>
                    <a:pt x="30" y="67"/>
                    <a:pt x="30" y="69"/>
                    <a:pt x="27" y="68"/>
                  </a:cubicBezTo>
                  <a:cubicBezTo>
                    <a:pt x="26" y="68"/>
                    <a:pt x="23" y="68"/>
                    <a:pt x="23" y="70"/>
                  </a:cubicBezTo>
                  <a:cubicBezTo>
                    <a:pt x="23" y="71"/>
                    <a:pt x="23" y="73"/>
                    <a:pt x="22" y="75"/>
                  </a:cubicBezTo>
                  <a:cubicBezTo>
                    <a:pt x="22" y="76"/>
                    <a:pt x="20" y="78"/>
                    <a:pt x="20" y="80"/>
                  </a:cubicBezTo>
                  <a:cubicBezTo>
                    <a:pt x="20" y="80"/>
                    <a:pt x="22" y="83"/>
                    <a:pt x="23" y="84"/>
                  </a:cubicBezTo>
                  <a:cubicBezTo>
                    <a:pt x="24" y="85"/>
                    <a:pt x="25" y="84"/>
                    <a:pt x="27" y="86"/>
                  </a:cubicBezTo>
                  <a:cubicBezTo>
                    <a:pt x="29" y="89"/>
                    <a:pt x="28" y="93"/>
                    <a:pt x="27" y="97"/>
                  </a:cubicBezTo>
                  <a:cubicBezTo>
                    <a:pt x="27" y="100"/>
                    <a:pt x="23" y="102"/>
                    <a:pt x="21" y="106"/>
                  </a:cubicBezTo>
                  <a:cubicBezTo>
                    <a:pt x="20" y="108"/>
                    <a:pt x="21" y="113"/>
                    <a:pt x="20" y="115"/>
                  </a:cubicBezTo>
                  <a:cubicBezTo>
                    <a:pt x="18" y="118"/>
                    <a:pt x="16" y="117"/>
                    <a:pt x="14" y="117"/>
                  </a:cubicBezTo>
                  <a:cubicBezTo>
                    <a:pt x="12" y="118"/>
                    <a:pt x="10" y="118"/>
                    <a:pt x="8" y="120"/>
                  </a:cubicBezTo>
                  <a:cubicBezTo>
                    <a:pt x="7" y="121"/>
                    <a:pt x="6" y="121"/>
                    <a:pt x="6" y="122"/>
                  </a:cubicBezTo>
                  <a:cubicBezTo>
                    <a:pt x="6" y="123"/>
                    <a:pt x="6" y="123"/>
                    <a:pt x="7" y="124"/>
                  </a:cubicBezTo>
                  <a:cubicBezTo>
                    <a:pt x="9" y="126"/>
                    <a:pt x="8" y="127"/>
                    <a:pt x="8" y="128"/>
                  </a:cubicBezTo>
                  <a:cubicBezTo>
                    <a:pt x="7" y="131"/>
                    <a:pt x="9" y="131"/>
                    <a:pt x="7" y="133"/>
                  </a:cubicBezTo>
                  <a:cubicBezTo>
                    <a:pt x="7" y="133"/>
                    <a:pt x="6" y="134"/>
                    <a:pt x="5" y="134"/>
                  </a:cubicBezTo>
                  <a:cubicBezTo>
                    <a:pt x="4" y="135"/>
                    <a:pt x="4" y="135"/>
                    <a:pt x="3" y="136"/>
                  </a:cubicBezTo>
                  <a:cubicBezTo>
                    <a:pt x="1" y="142"/>
                    <a:pt x="0" y="151"/>
                    <a:pt x="3" y="156"/>
                  </a:cubicBezTo>
                  <a:cubicBezTo>
                    <a:pt x="3" y="158"/>
                    <a:pt x="6" y="160"/>
                    <a:pt x="6" y="162"/>
                  </a:cubicBezTo>
                  <a:cubicBezTo>
                    <a:pt x="6" y="164"/>
                    <a:pt x="3" y="164"/>
                    <a:pt x="6" y="167"/>
                  </a:cubicBezTo>
                  <a:cubicBezTo>
                    <a:pt x="7" y="169"/>
                    <a:pt x="8" y="169"/>
                    <a:pt x="8" y="171"/>
                  </a:cubicBezTo>
                  <a:cubicBezTo>
                    <a:pt x="8" y="173"/>
                    <a:pt x="8" y="174"/>
                    <a:pt x="10" y="176"/>
                  </a:cubicBezTo>
                  <a:cubicBezTo>
                    <a:pt x="11" y="176"/>
                    <a:pt x="13" y="177"/>
                    <a:pt x="13" y="179"/>
                  </a:cubicBezTo>
                  <a:cubicBezTo>
                    <a:pt x="14" y="180"/>
                    <a:pt x="16" y="181"/>
                    <a:pt x="17" y="182"/>
                  </a:cubicBezTo>
                  <a:cubicBezTo>
                    <a:pt x="18" y="185"/>
                    <a:pt x="18" y="184"/>
                    <a:pt x="20" y="185"/>
                  </a:cubicBezTo>
                  <a:cubicBezTo>
                    <a:pt x="22" y="186"/>
                    <a:pt x="22" y="189"/>
                    <a:pt x="23" y="190"/>
                  </a:cubicBezTo>
                  <a:cubicBezTo>
                    <a:pt x="24" y="191"/>
                    <a:pt x="26" y="193"/>
                    <a:pt x="27" y="193"/>
                  </a:cubicBezTo>
                  <a:cubicBezTo>
                    <a:pt x="29" y="193"/>
                    <a:pt x="30" y="196"/>
                    <a:pt x="31" y="197"/>
                  </a:cubicBezTo>
                  <a:cubicBezTo>
                    <a:pt x="33" y="197"/>
                    <a:pt x="33" y="198"/>
                    <a:pt x="35" y="200"/>
                  </a:cubicBezTo>
                  <a:cubicBezTo>
                    <a:pt x="36" y="200"/>
                    <a:pt x="38" y="203"/>
                    <a:pt x="38" y="204"/>
                  </a:cubicBezTo>
                  <a:cubicBezTo>
                    <a:pt x="39" y="205"/>
                    <a:pt x="39" y="207"/>
                    <a:pt x="39" y="208"/>
                  </a:cubicBezTo>
                  <a:cubicBezTo>
                    <a:pt x="40" y="210"/>
                    <a:pt x="40" y="211"/>
                    <a:pt x="40" y="213"/>
                  </a:cubicBezTo>
                  <a:cubicBezTo>
                    <a:pt x="40" y="215"/>
                    <a:pt x="39" y="215"/>
                    <a:pt x="40" y="217"/>
                  </a:cubicBezTo>
                  <a:cubicBezTo>
                    <a:pt x="40" y="219"/>
                    <a:pt x="41" y="221"/>
                    <a:pt x="41" y="223"/>
                  </a:cubicBezTo>
                  <a:cubicBezTo>
                    <a:pt x="41" y="225"/>
                    <a:pt x="44" y="226"/>
                    <a:pt x="45" y="227"/>
                  </a:cubicBezTo>
                  <a:cubicBezTo>
                    <a:pt x="47" y="227"/>
                    <a:pt x="47" y="226"/>
                    <a:pt x="48" y="225"/>
                  </a:cubicBezTo>
                  <a:cubicBezTo>
                    <a:pt x="50" y="224"/>
                    <a:pt x="50" y="221"/>
                    <a:pt x="51" y="221"/>
                  </a:cubicBezTo>
                  <a:cubicBezTo>
                    <a:pt x="53" y="220"/>
                    <a:pt x="55" y="221"/>
                    <a:pt x="57" y="222"/>
                  </a:cubicBezTo>
                  <a:cubicBezTo>
                    <a:pt x="58" y="223"/>
                    <a:pt x="60" y="223"/>
                    <a:pt x="61" y="224"/>
                  </a:cubicBezTo>
                  <a:cubicBezTo>
                    <a:pt x="63" y="225"/>
                    <a:pt x="64" y="226"/>
                    <a:pt x="65" y="227"/>
                  </a:cubicBezTo>
                  <a:cubicBezTo>
                    <a:pt x="71" y="230"/>
                    <a:pt x="64" y="232"/>
                    <a:pt x="63" y="235"/>
                  </a:cubicBezTo>
                  <a:cubicBezTo>
                    <a:pt x="62" y="237"/>
                    <a:pt x="64" y="238"/>
                    <a:pt x="64" y="240"/>
                  </a:cubicBezTo>
                  <a:cubicBezTo>
                    <a:pt x="64" y="242"/>
                    <a:pt x="64" y="244"/>
                    <a:pt x="62" y="245"/>
                  </a:cubicBezTo>
                  <a:cubicBezTo>
                    <a:pt x="59" y="248"/>
                    <a:pt x="60" y="252"/>
                    <a:pt x="57" y="255"/>
                  </a:cubicBezTo>
                  <a:cubicBezTo>
                    <a:pt x="56" y="258"/>
                    <a:pt x="55" y="260"/>
                    <a:pt x="55" y="263"/>
                  </a:cubicBezTo>
                  <a:cubicBezTo>
                    <a:pt x="55" y="265"/>
                    <a:pt x="56" y="266"/>
                    <a:pt x="57" y="268"/>
                  </a:cubicBezTo>
                  <a:cubicBezTo>
                    <a:pt x="57" y="269"/>
                    <a:pt x="58" y="269"/>
                    <a:pt x="60" y="270"/>
                  </a:cubicBezTo>
                  <a:cubicBezTo>
                    <a:pt x="61" y="272"/>
                    <a:pt x="61" y="274"/>
                    <a:pt x="63" y="275"/>
                  </a:cubicBezTo>
                  <a:cubicBezTo>
                    <a:pt x="64" y="276"/>
                    <a:pt x="66" y="276"/>
                    <a:pt x="67" y="278"/>
                  </a:cubicBezTo>
                  <a:cubicBezTo>
                    <a:pt x="68" y="279"/>
                    <a:pt x="69" y="280"/>
                    <a:pt x="71" y="281"/>
                  </a:cubicBezTo>
                  <a:cubicBezTo>
                    <a:pt x="73" y="283"/>
                    <a:pt x="73" y="284"/>
                    <a:pt x="75" y="283"/>
                  </a:cubicBezTo>
                  <a:cubicBezTo>
                    <a:pt x="78" y="284"/>
                    <a:pt x="75" y="283"/>
                    <a:pt x="74" y="284"/>
                  </a:cubicBezTo>
                  <a:cubicBezTo>
                    <a:pt x="74" y="286"/>
                    <a:pt x="74" y="287"/>
                    <a:pt x="75" y="288"/>
                  </a:cubicBezTo>
                  <a:cubicBezTo>
                    <a:pt x="77" y="290"/>
                    <a:pt x="78" y="287"/>
                    <a:pt x="80" y="287"/>
                  </a:cubicBezTo>
                  <a:cubicBezTo>
                    <a:pt x="80" y="287"/>
                    <a:pt x="81" y="287"/>
                    <a:pt x="82" y="288"/>
                  </a:cubicBezTo>
                  <a:cubicBezTo>
                    <a:pt x="82" y="289"/>
                    <a:pt x="82" y="289"/>
                    <a:pt x="82" y="290"/>
                  </a:cubicBezTo>
                  <a:cubicBezTo>
                    <a:pt x="83" y="290"/>
                    <a:pt x="84" y="290"/>
                    <a:pt x="84" y="290"/>
                  </a:cubicBezTo>
                  <a:cubicBezTo>
                    <a:pt x="86" y="291"/>
                    <a:pt x="89" y="293"/>
                    <a:pt x="88" y="295"/>
                  </a:cubicBezTo>
                  <a:cubicBezTo>
                    <a:pt x="88" y="297"/>
                    <a:pt x="89" y="296"/>
                    <a:pt x="90" y="297"/>
                  </a:cubicBezTo>
                  <a:cubicBezTo>
                    <a:pt x="91" y="297"/>
                    <a:pt x="91" y="298"/>
                    <a:pt x="92" y="298"/>
                  </a:cubicBezTo>
                  <a:cubicBezTo>
                    <a:pt x="94" y="300"/>
                    <a:pt x="95" y="299"/>
                    <a:pt x="95" y="301"/>
                  </a:cubicBezTo>
                  <a:cubicBezTo>
                    <a:pt x="95" y="302"/>
                    <a:pt x="95" y="303"/>
                    <a:pt x="95" y="304"/>
                  </a:cubicBezTo>
                  <a:cubicBezTo>
                    <a:pt x="96" y="304"/>
                    <a:pt x="97" y="304"/>
                    <a:pt x="97" y="305"/>
                  </a:cubicBezTo>
                  <a:cubicBezTo>
                    <a:pt x="98" y="307"/>
                    <a:pt x="95" y="306"/>
                    <a:pt x="95" y="308"/>
                  </a:cubicBezTo>
                  <a:cubicBezTo>
                    <a:pt x="95" y="312"/>
                    <a:pt x="100" y="314"/>
                    <a:pt x="100" y="319"/>
                  </a:cubicBezTo>
                  <a:cubicBezTo>
                    <a:pt x="100" y="322"/>
                    <a:pt x="98" y="321"/>
                    <a:pt x="96" y="322"/>
                  </a:cubicBezTo>
                  <a:cubicBezTo>
                    <a:pt x="95" y="324"/>
                    <a:pt x="95" y="325"/>
                    <a:pt x="96" y="327"/>
                  </a:cubicBezTo>
                  <a:cubicBezTo>
                    <a:pt x="97" y="328"/>
                    <a:pt x="98" y="327"/>
                    <a:pt x="98" y="328"/>
                  </a:cubicBezTo>
                  <a:cubicBezTo>
                    <a:pt x="98" y="328"/>
                    <a:pt x="98" y="330"/>
                    <a:pt x="98" y="331"/>
                  </a:cubicBezTo>
                  <a:cubicBezTo>
                    <a:pt x="98" y="332"/>
                    <a:pt x="99" y="334"/>
                    <a:pt x="101" y="335"/>
                  </a:cubicBezTo>
                  <a:cubicBezTo>
                    <a:pt x="102" y="337"/>
                    <a:pt x="101" y="338"/>
                    <a:pt x="101" y="339"/>
                  </a:cubicBezTo>
                  <a:cubicBezTo>
                    <a:pt x="101" y="340"/>
                    <a:pt x="105" y="342"/>
                    <a:pt x="105" y="343"/>
                  </a:cubicBezTo>
                  <a:cubicBezTo>
                    <a:pt x="107" y="343"/>
                    <a:pt x="109" y="342"/>
                    <a:pt x="107" y="341"/>
                  </a:cubicBezTo>
                  <a:cubicBezTo>
                    <a:pt x="107" y="340"/>
                    <a:pt x="105" y="340"/>
                    <a:pt x="105" y="340"/>
                  </a:cubicBezTo>
                  <a:cubicBezTo>
                    <a:pt x="105" y="338"/>
                    <a:pt x="108" y="338"/>
                    <a:pt x="108" y="339"/>
                  </a:cubicBezTo>
                  <a:cubicBezTo>
                    <a:pt x="109" y="340"/>
                    <a:pt x="110" y="341"/>
                    <a:pt x="111" y="342"/>
                  </a:cubicBezTo>
                  <a:cubicBezTo>
                    <a:pt x="112" y="344"/>
                    <a:pt x="111" y="345"/>
                    <a:pt x="113" y="344"/>
                  </a:cubicBezTo>
                  <a:cubicBezTo>
                    <a:pt x="111" y="342"/>
                    <a:pt x="111" y="339"/>
                    <a:pt x="112" y="337"/>
                  </a:cubicBezTo>
                  <a:cubicBezTo>
                    <a:pt x="115" y="335"/>
                    <a:pt x="117" y="328"/>
                    <a:pt x="121" y="328"/>
                  </a:cubicBezTo>
                  <a:cubicBezTo>
                    <a:pt x="124" y="328"/>
                    <a:pt x="128" y="330"/>
                    <a:pt x="130" y="332"/>
                  </a:cubicBezTo>
                  <a:cubicBezTo>
                    <a:pt x="132" y="333"/>
                    <a:pt x="132" y="334"/>
                    <a:pt x="134" y="334"/>
                  </a:cubicBezTo>
                  <a:cubicBezTo>
                    <a:pt x="136" y="335"/>
                    <a:pt x="137" y="335"/>
                    <a:pt x="138" y="335"/>
                  </a:cubicBezTo>
                  <a:cubicBezTo>
                    <a:pt x="140" y="337"/>
                    <a:pt x="143" y="341"/>
                    <a:pt x="145" y="338"/>
                  </a:cubicBezTo>
                  <a:cubicBezTo>
                    <a:pt x="147" y="336"/>
                    <a:pt x="148" y="331"/>
                    <a:pt x="145" y="329"/>
                  </a:cubicBezTo>
                  <a:cubicBezTo>
                    <a:pt x="143" y="328"/>
                    <a:pt x="143" y="325"/>
                    <a:pt x="144" y="322"/>
                  </a:cubicBezTo>
                  <a:cubicBezTo>
                    <a:pt x="144" y="321"/>
                    <a:pt x="145" y="315"/>
                    <a:pt x="148" y="316"/>
                  </a:cubicBezTo>
                  <a:cubicBezTo>
                    <a:pt x="149" y="317"/>
                    <a:pt x="149" y="318"/>
                    <a:pt x="151" y="317"/>
                  </a:cubicBezTo>
                  <a:cubicBezTo>
                    <a:pt x="152" y="315"/>
                    <a:pt x="153" y="314"/>
                    <a:pt x="155" y="314"/>
                  </a:cubicBezTo>
                  <a:cubicBezTo>
                    <a:pt x="157" y="314"/>
                    <a:pt x="163" y="314"/>
                    <a:pt x="163" y="312"/>
                  </a:cubicBezTo>
                  <a:cubicBezTo>
                    <a:pt x="164" y="310"/>
                    <a:pt x="161" y="307"/>
                    <a:pt x="160" y="305"/>
                  </a:cubicBezTo>
                  <a:cubicBezTo>
                    <a:pt x="160" y="304"/>
                    <a:pt x="160" y="303"/>
                    <a:pt x="160" y="301"/>
                  </a:cubicBezTo>
                  <a:cubicBezTo>
                    <a:pt x="160" y="299"/>
                    <a:pt x="163" y="298"/>
                    <a:pt x="164" y="297"/>
                  </a:cubicBezTo>
                  <a:cubicBezTo>
                    <a:pt x="165" y="296"/>
                    <a:pt x="166" y="294"/>
                    <a:pt x="166" y="293"/>
                  </a:cubicBezTo>
                  <a:cubicBezTo>
                    <a:pt x="166" y="292"/>
                    <a:pt x="165" y="293"/>
                    <a:pt x="164" y="293"/>
                  </a:cubicBezTo>
                  <a:cubicBezTo>
                    <a:pt x="164" y="293"/>
                    <a:pt x="163" y="293"/>
                    <a:pt x="163" y="291"/>
                  </a:cubicBezTo>
                  <a:cubicBezTo>
                    <a:pt x="163" y="290"/>
                    <a:pt x="164" y="292"/>
                    <a:pt x="165" y="291"/>
                  </a:cubicBezTo>
                  <a:cubicBezTo>
                    <a:pt x="166" y="290"/>
                    <a:pt x="165" y="290"/>
                    <a:pt x="164" y="289"/>
                  </a:cubicBezTo>
                  <a:cubicBezTo>
                    <a:pt x="163" y="289"/>
                    <a:pt x="163" y="287"/>
                    <a:pt x="163" y="287"/>
                  </a:cubicBezTo>
                  <a:cubicBezTo>
                    <a:pt x="163" y="286"/>
                    <a:pt x="163" y="287"/>
                    <a:pt x="164" y="287"/>
                  </a:cubicBezTo>
                  <a:cubicBezTo>
                    <a:pt x="165" y="287"/>
                    <a:pt x="167" y="287"/>
                    <a:pt x="166" y="287"/>
                  </a:cubicBezTo>
                  <a:cubicBezTo>
                    <a:pt x="166" y="286"/>
                    <a:pt x="165" y="286"/>
                    <a:pt x="164" y="286"/>
                  </a:cubicBezTo>
                  <a:cubicBezTo>
                    <a:pt x="163" y="285"/>
                    <a:pt x="165" y="285"/>
                    <a:pt x="165" y="285"/>
                  </a:cubicBezTo>
                  <a:cubicBezTo>
                    <a:pt x="165" y="285"/>
                    <a:pt x="166" y="286"/>
                    <a:pt x="166" y="284"/>
                  </a:cubicBezTo>
                  <a:cubicBezTo>
                    <a:pt x="165" y="283"/>
                    <a:pt x="166" y="283"/>
                    <a:pt x="166" y="283"/>
                  </a:cubicBezTo>
                  <a:cubicBezTo>
                    <a:pt x="166" y="283"/>
                    <a:pt x="166" y="282"/>
                    <a:pt x="166" y="281"/>
                  </a:cubicBezTo>
                  <a:cubicBezTo>
                    <a:pt x="166" y="282"/>
                    <a:pt x="166" y="279"/>
                    <a:pt x="166" y="279"/>
                  </a:cubicBezTo>
                  <a:cubicBezTo>
                    <a:pt x="166" y="279"/>
                    <a:pt x="163" y="277"/>
                    <a:pt x="166" y="277"/>
                  </a:cubicBezTo>
                  <a:cubicBezTo>
                    <a:pt x="167" y="277"/>
                    <a:pt x="170" y="276"/>
                    <a:pt x="169" y="275"/>
                  </a:cubicBezTo>
                  <a:cubicBezTo>
                    <a:pt x="169" y="274"/>
                    <a:pt x="166" y="276"/>
                    <a:pt x="166" y="274"/>
                  </a:cubicBezTo>
                  <a:cubicBezTo>
                    <a:pt x="166" y="273"/>
                    <a:pt x="169" y="273"/>
                    <a:pt x="170" y="273"/>
                  </a:cubicBezTo>
                  <a:cubicBezTo>
                    <a:pt x="170" y="272"/>
                    <a:pt x="172" y="269"/>
                    <a:pt x="170" y="271"/>
                  </a:cubicBezTo>
                  <a:cubicBezTo>
                    <a:pt x="170" y="269"/>
                    <a:pt x="168" y="269"/>
                    <a:pt x="168" y="267"/>
                  </a:cubicBezTo>
                  <a:cubicBezTo>
                    <a:pt x="167" y="266"/>
                    <a:pt x="168" y="265"/>
                    <a:pt x="168" y="265"/>
                  </a:cubicBezTo>
                  <a:cubicBezTo>
                    <a:pt x="167" y="265"/>
                    <a:pt x="169" y="266"/>
                    <a:pt x="169" y="266"/>
                  </a:cubicBezTo>
                  <a:cubicBezTo>
                    <a:pt x="170" y="265"/>
                    <a:pt x="170" y="264"/>
                    <a:pt x="170" y="264"/>
                  </a:cubicBezTo>
                  <a:cubicBezTo>
                    <a:pt x="170" y="263"/>
                    <a:pt x="170" y="262"/>
                    <a:pt x="171" y="262"/>
                  </a:cubicBezTo>
                  <a:cubicBezTo>
                    <a:pt x="172" y="263"/>
                    <a:pt x="170" y="265"/>
                    <a:pt x="173" y="262"/>
                  </a:cubicBezTo>
                  <a:cubicBezTo>
                    <a:pt x="173" y="262"/>
                    <a:pt x="173" y="261"/>
                    <a:pt x="173" y="262"/>
                  </a:cubicBezTo>
                  <a:cubicBezTo>
                    <a:pt x="174" y="262"/>
                    <a:pt x="173" y="263"/>
                    <a:pt x="173" y="263"/>
                  </a:cubicBezTo>
                  <a:cubicBezTo>
                    <a:pt x="175" y="264"/>
                    <a:pt x="175" y="260"/>
                    <a:pt x="175" y="259"/>
                  </a:cubicBezTo>
                  <a:cubicBezTo>
                    <a:pt x="176" y="258"/>
                    <a:pt x="178" y="258"/>
                    <a:pt x="179" y="256"/>
                  </a:cubicBezTo>
                  <a:cubicBezTo>
                    <a:pt x="179" y="255"/>
                    <a:pt x="179" y="254"/>
                    <a:pt x="180" y="253"/>
                  </a:cubicBezTo>
                  <a:cubicBezTo>
                    <a:pt x="180" y="252"/>
                    <a:pt x="179" y="252"/>
                    <a:pt x="179" y="252"/>
                  </a:cubicBezTo>
                  <a:cubicBezTo>
                    <a:pt x="179" y="251"/>
                    <a:pt x="181" y="251"/>
                    <a:pt x="183" y="249"/>
                  </a:cubicBezTo>
                  <a:cubicBezTo>
                    <a:pt x="183" y="249"/>
                    <a:pt x="183" y="250"/>
                    <a:pt x="183" y="249"/>
                  </a:cubicBezTo>
                  <a:cubicBezTo>
                    <a:pt x="183" y="248"/>
                    <a:pt x="183" y="247"/>
                    <a:pt x="183" y="246"/>
                  </a:cubicBezTo>
                  <a:cubicBezTo>
                    <a:pt x="183" y="245"/>
                    <a:pt x="184" y="244"/>
                    <a:pt x="185" y="244"/>
                  </a:cubicBezTo>
                  <a:cubicBezTo>
                    <a:pt x="184" y="243"/>
                    <a:pt x="185" y="240"/>
                    <a:pt x="186" y="239"/>
                  </a:cubicBezTo>
                  <a:cubicBezTo>
                    <a:pt x="187" y="238"/>
                    <a:pt x="189" y="238"/>
                    <a:pt x="190" y="238"/>
                  </a:cubicBezTo>
                  <a:cubicBezTo>
                    <a:pt x="190" y="237"/>
                    <a:pt x="190" y="235"/>
                    <a:pt x="190" y="235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1"/>
            <p:cNvSpPr txBox="1"/>
            <p:nvPr/>
          </p:nvSpPr>
          <p:spPr bwMode="gray">
            <a:xfrm>
              <a:off x="6858000" y="5127281"/>
              <a:ext cx="762000" cy="25742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lnSpcReduction="10000"/>
            </a:bodyPr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Illinois</a:t>
              </a:r>
            </a:p>
          </p:txBody>
        </p:sp>
        <p:sp>
          <p:nvSpPr>
            <p:cNvPr id="59" name="TextBox 58"/>
            <p:cNvSpPr txBox="1"/>
            <p:nvPr/>
          </p:nvSpPr>
          <p:spPr bwMode="gray">
            <a:xfrm>
              <a:off x="7010400" y="4519487"/>
              <a:ext cx="762000" cy="128713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CE1126"/>
                  </a:solidFill>
                  <a:latin typeface="Calibri" panose="020F0502020204030204" pitchFamily="34" charset="0"/>
                </a:rPr>
                <a:t>Chicago (x2)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39000" y="2635820"/>
            <a:ext cx="1828800" cy="1478980"/>
            <a:chOff x="7239000" y="2635820"/>
            <a:chExt cx="1828800" cy="1478980"/>
          </a:xfrm>
        </p:grpSpPr>
        <p:sp>
          <p:nvSpPr>
            <p:cNvPr id="8" name="Freeform 504"/>
            <p:cNvSpPr>
              <a:spLocks noChangeAspect="1"/>
            </p:cNvSpPr>
            <p:nvPr/>
          </p:nvSpPr>
          <p:spPr bwMode="gray">
            <a:xfrm>
              <a:off x="7239000" y="2635820"/>
              <a:ext cx="1697571" cy="1478980"/>
            </a:xfrm>
            <a:custGeom>
              <a:avLst/>
              <a:gdLst/>
              <a:ahLst/>
              <a:cxnLst>
                <a:cxn ang="0">
                  <a:pos x="278" y="251"/>
                </a:cxn>
                <a:cxn ang="0">
                  <a:pos x="282" y="261"/>
                </a:cxn>
                <a:cxn ang="0">
                  <a:pos x="287" y="252"/>
                </a:cxn>
                <a:cxn ang="0">
                  <a:pos x="286" y="244"/>
                </a:cxn>
                <a:cxn ang="0">
                  <a:pos x="296" y="214"/>
                </a:cxn>
                <a:cxn ang="0">
                  <a:pos x="301" y="165"/>
                </a:cxn>
                <a:cxn ang="0">
                  <a:pos x="308" y="112"/>
                </a:cxn>
                <a:cxn ang="0">
                  <a:pos x="302" y="87"/>
                </a:cxn>
                <a:cxn ang="0">
                  <a:pos x="302" y="75"/>
                </a:cxn>
                <a:cxn ang="0">
                  <a:pos x="301" y="57"/>
                </a:cxn>
                <a:cxn ang="0">
                  <a:pos x="306" y="40"/>
                </a:cxn>
                <a:cxn ang="0">
                  <a:pos x="304" y="16"/>
                </a:cxn>
                <a:cxn ang="0">
                  <a:pos x="269" y="2"/>
                </a:cxn>
                <a:cxn ang="0">
                  <a:pos x="232" y="3"/>
                </a:cxn>
                <a:cxn ang="0">
                  <a:pos x="225" y="6"/>
                </a:cxn>
                <a:cxn ang="0">
                  <a:pos x="202" y="20"/>
                </a:cxn>
                <a:cxn ang="0">
                  <a:pos x="190" y="36"/>
                </a:cxn>
                <a:cxn ang="0">
                  <a:pos x="185" y="41"/>
                </a:cxn>
                <a:cxn ang="0">
                  <a:pos x="161" y="57"/>
                </a:cxn>
                <a:cxn ang="0">
                  <a:pos x="161" y="59"/>
                </a:cxn>
                <a:cxn ang="0">
                  <a:pos x="165" y="63"/>
                </a:cxn>
                <a:cxn ang="0">
                  <a:pos x="166" y="61"/>
                </a:cxn>
                <a:cxn ang="0">
                  <a:pos x="172" y="60"/>
                </a:cxn>
                <a:cxn ang="0">
                  <a:pos x="169" y="65"/>
                </a:cxn>
                <a:cxn ang="0">
                  <a:pos x="178" y="63"/>
                </a:cxn>
                <a:cxn ang="0">
                  <a:pos x="172" y="70"/>
                </a:cxn>
                <a:cxn ang="0">
                  <a:pos x="167" y="75"/>
                </a:cxn>
                <a:cxn ang="0">
                  <a:pos x="170" y="84"/>
                </a:cxn>
                <a:cxn ang="0">
                  <a:pos x="170" y="90"/>
                </a:cxn>
                <a:cxn ang="0">
                  <a:pos x="145" y="106"/>
                </a:cxn>
                <a:cxn ang="0">
                  <a:pos x="139" y="106"/>
                </a:cxn>
                <a:cxn ang="0">
                  <a:pos x="133" y="110"/>
                </a:cxn>
                <a:cxn ang="0">
                  <a:pos x="107" y="110"/>
                </a:cxn>
                <a:cxn ang="0">
                  <a:pos x="92" y="104"/>
                </a:cxn>
                <a:cxn ang="0">
                  <a:pos x="54" y="103"/>
                </a:cxn>
                <a:cxn ang="0">
                  <a:pos x="34" y="116"/>
                </a:cxn>
                <a:cxn ang="0">
                  <a:pos x="40" y="126"/>
                </a:cxn>
                <a:cxn ang="0">
                  <a:pos x="43" y="136"/>
                </a:cxn>
                <a:cxn ang="0">
                  <a:pos x="34" y="145"/>
                </a:cxn>
                <a:cxn ang="0">
                  <a:pos x="25" y="154"/>
                </a:cxn>
                <a:cxn ang="0">
                  <a:pos x="16" y="160"/>
                </a:cxn>
                <a:cxn ang="0">
                  <a:pos x="1" y="173"/>
                </a:cxn>
                <a:cxn ang="0">
                  <a:pos x="97" y="188"/>
                </a:cxn>
                <a:cxn ang="0">
                  <a:pos x="210" y="188"/>
                </a:cxn>
                <a:cxn ang="0">
                  <a:pos x="215" y="196"/>
                </a:cxn>
                <a:cxn ang="0">
                  <a:pos x="221" y="199"/>
                </a:cxn>
                <a:cxn ang="0">
                  <a:pos x="223" y="206"/>
                </a:cxn>
                <a:cxn ang="0">
                  <a:pos x="225" y="216"/>
                </a:cxn>
                <a:cxn ang="0">
                  <a:pos x="227" y="220"/>
                </a:cxn>
                <a:cxn ang="0">
                  <a:pos x="232" y="222"/>
                </a:cxn>
                <a:cxn ang="0">
                  <a:pos x="237" y="223"/>
                </a:cxn>
                <a:cxn ang="0">
                  <a:pos x="263" y="240"/>
                </a:cxn>
              </a:cxnLst>
              <a:rect l="0" t="0" r="r" b="b"/>
              <a:pathLst>
                <a:path w="309" h="269">
                  <a:moveTo>
                    <a:pt x="263" y="240"/>
                  </a:moveTo>
                  <a:cubicBezTo>
                    <a:pt x="266" y="243"/>
                    <a:pt x="269" y="244"/>
                    <a:pt x="272" y="246"/>
                  </a:cubicBezTo>
                  <a:cubicBezTo>
                    <a:pt x="274" y="247"/>
                    <a:pt x="275" y="248"/>
                    <a:pt x="277" y="249"/>
                  </a:cubicBezTo>
                  <a:cubicBezTo>
                    <a:pt x="278" y="250"/>
                    <a:pt x="278" y="250"/>
                    <a:pt x="278" y="251"/>
                  </a:cubicBezTo>
                  <a:cubicBezTo>
                    <a:pt x="276" y="258"/>
                    <a:pt x="273" y="262"/>
                    <a:pt x="272" y="268"/>
                  </a:cubicBezTo>
                  <a:cubicBezTo>
                    <a:pt x="275" y="269"/>
                    <a:pt x="275" y="263"/>
                    <a:pt x="277" y="261"/>
                  </a:cubicBezTo>
                  <a:cubicBezTo>
                    <a:pt x="278" y="261"/>
                    <a:pt x="280" y="261"/>
                    <a:pt x="280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2" y="261"/>
                    <a:pt x="282" y="261"/>
                    <a:pt x="283" y="261"/>
                  </a:cubicBezTo>
                  <a:cubicBezTo>
                    <a:pt x="283" y="261"/>
                    <a:pt x="282" y="257"/>
                    <a:pt x="283" y="258"/>
                  </a:cubicBezTo>
                  <a:cubicBezTo>
                    <a:pt x="284" y="257"/>
                    <a:pt x="285" y="256"/>
                    <a:pt x="285" y="254"/>
                  </a:cubicBezTo>
                  <a:cubicBezTo>
                    <a:pt x="286" y="255"/>
                    <a:pt x="287" y="254"/>
                    <a:pt x="287" y="252"/>
                  </a:cubicBezTo>
                  <a:cubicBezTo>
                    <a:pt x="289" y="253"/>
                    <a:pt x="289" y="253"/>
                    <a:pt x="289" y="253"/>
                  </a:cubicBezTo>
                  <a:cubicBezTo>
                    <a:pt x="289" y="251"/>
                    <a:pt x="289" y="251"/>
                    <a:pt x="289" y="251"/>
                  </a:cubicBezTo>
                  <a:cubicBezTo>
                    <a:pt x="289" y="251"/>
                    <a:pt x="289" y="250"/>
                    <a:pt x="289" y="249"/>
                  </a:cubicBezTo>
                  <a:cubicBezTo>
                    <a:pt x="289" y="247"/>
                    <a:pt x="287" y="245"/>
                    <a:pt x="286" y="244"/>
                  </a:cubicBezTo>
                  <a:cubicBezTo>
                    <a:pt x="290" y="241"/>
                    <a:pt x="294" y="239"/>
                    <a:pt x="298" y="237"/>
                  </a:cubicBezTo>
                  <a:cubicBezTo>
                    <a:pt x="296" y="234"/>
                    <a:pt x="296" y="233"/>
                    <a:pt x="295" y="231"/>
                  </a:cubicBezTo>
                  <a:cubicBezTo>
                    <a:pt x="294" y="230"/>
                    <a:pt x="295" y="228"/>
                    <a:pt x="295" y="227"/>
                  </a:cubicBezTo>
                  <a:cubicBezTo>
                    <a:pt x="295" y="223"/>
                    <a:pt x="296" y="219"/>
                    <a:pt x="296" y="214"/>
                  </a:cubicBezTo>
                  <a:cubicBezTo>
                    <a:pt x="296" y="206"/>
                    <a:pt x="296" y="197"/>
                    <a:pt x="297" y="189"/>
                  </a:cubicBezTo>
                  <a:cubicBezTo>
                    <a:pt x="297" y="187"/>
                    <a:pt x="297" y="185"/>
                    <a:pt x="297" y="185"/>
                  </a:cubicBezTo>
                  <a:cubicBezTo>
                    <a:pt x="296" y="182"/>
                    <a:pt x="297" y="181"/>
                    <a:pt x="298" y="178"/>
                  </a:cubicBezTo>
                  <a:cubicBezTo>
                    <a:pt x="299" y="174"/>
                    <a:pt x="300" y="169"/>
                    <a:pt x="301" y="165"/>
                  </a:cubicBezTo>
                  <a:cubicBezTo>
                    <a:pt x="303" y="158"/>
                    <a:pt x="306" y="149"/>
                    <a:pt x="308" y="141"/>
                  </a:cubicBezTo>
                  <a:cubicBezTo>
                    <a:pt x="307" y="140"/>
                    <a:pt x="307" y="138"/>
                    <a:pt x="307" y="137"/>
                  </a:cubicBezTo>
                  <a:cubicBezTo>
                    <a:pt x="307" y="135"/>
                    <a:pt x="307" y="133"/>
                    <a:pt x="308" y="130"/>
                  </a:cubicBezTo>
                  <a:cubicBezTo>
                    <a:pt x="308" y="124"/>
                    <a:pt x="308" y="118"/>
                    <a:pt x="308" y="112"/>
                  </a:cubicBezTo>
                  <a:cubicBezTo>
                    <a:pt x="309" y="106"/>
                    <a:pt x="309" y="99"/>
                    <a:pt x="309" y="94"/>
                  </a:cubicBezTo>
                  <a:cubicBezTo>
                    <a:pt x="309" y="92"/>
                    <a:pt x="309" y="90"/>
                    <a:pt x="306" y="89"/>
                  </a:cubicBezTo>
                  <a:cubicBezTo>
                    <a:pt x="307" y="89"/>
                    <a:pt x="306" y="88"/>
                    <a:pt x="306" y="87"/>
                  </a:cubicBezTo>
                  <a:cubicBezTo>
                    <a:pt x="306" y="87"/>
                    <a:pt x="303" y="86"/>
                    <a:pt x="302" y="87"/>
                  </a:cubicBezTo>
                  <a:cubicBezTo>
                    <a:pt x="302" y="88"/>
                    <a:pt x="302" y="89"/>
                    <a:pt x="302" y="90"/>
                  </a:cubicBezTo>
                  <a:cubicBezTo>
                    <a:pt x="299" y="92"/>
                    <a:pt x="301" y="85"/>
                    <a:pt x="301" y="85"/>
                  </a:cubicBezTo>
                  <a:cubicBezTo>
                    <a:pt x="302" y="82"/>
                    <a:pt x="304" y="79"/>
                    <a:pt x="303" y="77"/>
                  </a:cubicBezTo>
                  <a:cubicBezTo>
                    <a:pt x="303" y="76"/>
                    <a:pt x="302" y="76"/>
                    <a:pt x="302" y="75"/>
                  </a:cubicBezTo>
                  <a:cubicBezTo>
                    <a:pt x="302" y="74"/>
                    <a:pt x="302" y="75"/>
                    <a:pt x="302" y="74"/>
                  </a:cubicBezTo>
                  <a:cubicBezTo>
                    <a:pt x="302" y="72"/>
                    <a:pt x="302" y="71"/>
                    <a:pt x="302" y="70"/>
                  </a:cubicBezTo>
                  <a:cubicBezTo>
                    <a:pt x="302" y="68"/>
                    <a:pt x="302" y="62"/>
                    <a:pt x="300" y="61"/>
                  </a:cubicBezTo>
                  <a:cubicBezTo>
                    <a:pt x="299" y="60"/>
                    <a:pt x="300" y="58"/>
                    <a:pt x="301" y="57"/>
                  </a:cubicBezTo>
                  <a:cubicBezTo>
                    <a:pt x="302" y="55"/>
                    <a:pt x="302" y="53"/>
                    <a:pt x="302" y="51"/>
                  </a:cubicBezTo>
                  <a:cubicBezTo>
                    <a:pt x="302" y="51"/>
                    <a:pt x="304" y="49"/>
                    <a:pt x="305" y="49"/>
                  </a:cubicBezTo>
                  <a:cubicBezTo>
                    <a:pt x="306" y="47"/>
                    <a:pt x="306" y="46"/>
                    <a:pt x="306" y="44"/>
                  </a:cubicBezTo>
                  <a:cubicBezTo>
                    <a:pt x="305" y="43"/>
                    <a:pt x="304" y="41"/>
                    <a:pt x="306" y="40"/>
                  </a:cubicBezTo>
                  <a:cubicBezTo>
                    <a:pt x="306" y="38"/>
                    <a:pt x="306" y="37"/>
                    <a:pt x="306" y="35"/>
                  </a:cubicBezTo>
                  <a:cubicBezTo>
                    <a:pt x="306" y="31"/>
                    <a:pt x="303" y="30"/>
                    <a:pt x="302" y="27"/>
                  </a:cubicBezTo>
                  <a:cubicBezTo>
                    <a:pt x="302" y="24"/>
                    <a:pt x="303" y="22"/>
                    <a:pt x="303" y="20"/>
                  </a:cubicBezTo>
                  <a:cubicBezTo>
                    <a:pt x="303" y="18"/>
                    <a:pt x="304" y="16"/>
                    <a:pt x="304" y="16"/>
                  </a:cubicBezTo>
                  <a:cubicBezTo>
                    <a:pt x="305" y="13"/>
                    <a:pt x="302" y="13"/>
                    <a:pt x="302" y="11"/>
                  </a:cubicBezTo>
                  <a:cubicBezTo>
                    <a:pt x="302" y="9"/>
                    <a:pt x="304" y="8"/>
                    <a:pt x="305" y="6"/>
                  </a:cubicBezTo>
                  <a:cubicBezTo>
                    <a:pt x="305" y="4"/>
                    <a:pt x="303" y="3"/>
                    <a:pt x="304" y="1"/>
                  </a:cubicBezTo>
                  <a:cubicBezTo>
                    <a:pt x="292" y="1"/>
                    <a:pt x="281" y="2"/>
                    <a:pt x="269" y="2"/>
                  </a:cubicBezTo>
                  <a:cubicBezTo>
                    <a:pt x="264" y="2"/>
                    <a:pt x="259" y="3"/>
                    <a:pt x="254" y="2"/>
                  </a:cubicBezTo>
                  <a:cubicBezTo>
                    <a:pt x="250" y="2"/>
                    <a:pt x="244" y="0"/>
                    <a:pt x="240" y="3"/>
                  </a:cubicBezTo>
                  <a:cubicBezTo>
                    <a:pt x="240" y="2"/>
                    <a:pt x="238" y="3"/>
                    <a:pt x="237" y="2"/>
                  </a:cubicBezTo>
                  <a:cubicBezTo>
                    <a:pt x="237" y="1"/>
                    <a:pt x="233" y="2"/>
                    <a:pt x="232" y="3"/>
                  </a:cubicBezTo>
                  <a:cubicBezTo>
                    <a:pt x="233" y="3"/>
                    <a:pt x="233" y="3"/>
                    <a:pt x="233" y="3"/>
                  </a:cubicBezTo>
                  <a:cubicBezTo>
                    <a:pt x="233" y="3"/>
                    <a:pt x="228" y="5"/>
                    <a:pt x="228" y="4"/>
                  </a:cubicBezTo>
                  <a:cubicBezTo>
                    <a:pt x="228" y="4"/>
                    <a:pt x="228" y="4"/>
                    <a:pt x="228" y="4"/>
                  </a:cubicBezTo>
                  <a:cubicBezTo>
                    <a:pt x="227" y="4"/>
                    <a:pt x="226" y="6"/>
                    <a:pt x="225" y="6"/>
                  </a:cubicBezTo>
                  <a:cubicBezTo>
                    <a:pt x="223" y="6"/>
                    <a:pt x="221" y="7"/>
                    <a:pt x="220" y="8"/>
                  </a:cubicBezTo>
                  <a:cubicBezTo>
                    <a:pt x="218" y="9"/>
                    <a:pt x="215" y="10"/>
                    <a:pt x="213" y="11"/>
                  </a:cubicBezTo>
                  <a:cubicBezTo>
                    <a:pt x="212" y="12"/>
                    <a:pt x="210" y="14"/>
                    <a:pt x="209" y="16"/>
                  </a:cubicBezTo>
                  <a:cubicBezTo>
                    <a:pt x="207" y="17"/>
                    <a:pt x="204" y="18"/>
                    <a:pt x="202" y="20"/>
                  </a:cubicBezTo>
                  <a:cubicBezTo>
                    <a:pt x="200" y="22"/>
                    <a:pt x="198" y="24"/>
                    <a:pt x="196" y="27"/>
                  </a:cubicBezTo>
                  <a:cubicBezTo>
                    <a:pt x="194" y="27"/>
                    <a:pt x="193" y="29"/>
                    <a:pt x="192" y="30"/>
                  </a:cubicBezTo>
                  <a:cubicBezTo>
                    <a:pt x="190" y="31"/>
                    <a:pt x="189" y="33"/>
                    <a:pt x="189" y="35"/>
                  </a:cubicBezTo>
                  <a:cubicBezTo>
                    <a:pt x="189" y="35"/>
                    <a:pt x="189" y="35"/>
                    <a:pt x="190" y="36"/>
                  </a:cubicBezTo>
                  <a:cubicBezTo>
                    <a:pt x="189" y="37"/>
                    <a:pt x="189" y="38"/>
                    <a:pt x="188" y="39"/>
                  </a:cubicBezTo>
                  <a:cubicBezTo>
                    <a:pt x="187" y="37"/>
                    <a:pt x="185" y="40"/>
                    <a:pt x="185" y="40"/>
                  </a:cubicBezTo>
                  <a:cubicBezTo>
                    <a:pt x="185" y="40"/>
                    <a:pt x="185" y="40"/>
                    <a:pt x="186" y="40"/>
                  </a:cubicBezTo>
                  <a:cubicBezTo>
                    <a:pt x="186" y="40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0"/>
                  </a:cubicBezTo>
                  <a:cubicBezTo>
                    <a:pt x="183" y="41"/>
                    <a:pt x="178" y="45"/>
                    <a:pt x="178" y="47"/>
                  </a:cubicBezTo>
                  <a:cubicBezTo>
                    <a:pt x="177" y="47"/>
                    <a:pt x="172" y="50"/>
                    <a:pt x="170" y="51"/>
                  </a:cubicBezTo>
                  <a:cubicBezTo>
                    <a:pt x="168" y="52"/>
                    <a:pt x="162" y="54"/>
                    <a:pt x="161" y="57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61" y="57"/>
                    <a:pt x="161" y="58"/>
                  </a:cubicBezTo>
                  <a:cubicBezTo>
                    <a:pt x="162" y="57"/>
                    <a:pt x="162" y="57"/>
                    <a:pt x="162" y="57"/>
                  </a:cubicBezTo>
                  <a:cubicBezTo>
                    <a:pt x="162" y="58"/>
                    <a:pt x="162" y="58"/>
                    <a:pt x="161" y="59"/>
                  </a:cubicBezTo>
                  <a:cubicBezTo>
                    <a:pt x="162" y="59"/>
                    <a:pt x="163" y="59"/>
                    <a:pt x="164" y="58"/>
                  </a:cubicBezTo>
                  <a:cubicBezTo>
                    <a:pt x="162" y="60"/>
                    <a:pt x="164" y="59"/>
                    <a:pt x="164" y="60"/>
                  </a:cubicBezTo>
                  <a:cubicBezTo>
                    <a:pt x="165" y="60"/>
                    <a:pt x="165" y="61"/>
                    <a:pt x="165" y="61"/>
                  </a:cubicBezTo>
                  <a:cubicBezTo>
                    <a:pt x="165" y="62"/>
                    <a:pt x="164" y="62"/>
                    <a:pt x="165" y="63"/>
                  </a:cubicBezTo>
                  <a:cubicBezTo>
                    <a:pt x="166" y="64"/>
                    <a:pt x="166" y="65"/>
                    <a:pt x="165" y="66"/>
                  </a:cubicBezTo>
                  <a:cubicBezTo>
                    <a:pt x="168" y="65"/>
                    <a:pt x="168" y="63"/>
                    <a:pt x="169" y="62"/>
                  </a:cubicBezTo>
                  <a:cubicBezTo>
                    <a:pt x="168" y="61"/>
                    <a:pt x="166" y="63"/>
                    <a:pt x="165" y="63"/>
                  </a:cubicBezTo>
                  <a:cubicBezTo>
                    <a:pt x="165" y="62"/>
                    <a:pt x="166" y="61"/>
                    <a:pt x="166" y="61"/>
                  </a:cubicBezTo>
                  <a:cubicBezTo>
                    <a:pt x="167" y="60"/>
                    <a:pt x="168" y="59"/>
                    <a:pt x="169" y="58"/>
                  </a:cubicBezTo>
                  <a:cubicBezTo>
                    <a:pt x="168" y="61"/>
                    <a:pt x="171" y="60"/>
                    <a:pt x="172" y="59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72" y="60"/>
                    <a:pt x="172" y="60"/>
                    <a:pt x="172" y="60"/>
                  </a:cubicBezTo>
                  <a:cubicBezTo>
                    <a:pt x="172" y="61"/>
                    <a:pt x="172" y="61"/>
                    <a:pt x="171" y="61"/>
                  </a:cubicBezTo>
                  <a:cubicBezTo>
                    <a:pt x="172" y="61"/>
                    <a:pt x="172" y="61"/>
                    <a:pt x="173" y="61"/>
                  </a:cubicBezTo>
                  <a:cubicBezTo>
                    <a:pt x="173" y="61"/>
                    <a:pt x="172" y="62"/>
                    <a:pt x="172" y="63"/>
                  </a:cubicBezTo>
                  <a:cubicBezTo>
                    <a:pt x="171" y="63"/>
                    <a:pt x="168" y="64"/>
                    <a:pt x="169" y="65"/>
                  </a:cubicBezTo>
                  <a:cubicBezTo>
                    <a:pt x="169" y="65"/>
                    <a:pt x="171" y="66"/>
                    <a:pt x="172" y="66"/>
                  </a:cubicBezTo>
                  <a:cubicBezTo>
                    <a:pt x="172" y="66"/>
                    <a:pt x="175" y="65"/>
                    <a:pt x="175" y="64"/>
                  </a:cubicBezTo>
                  <a:cubicBezTo>
                    <a:pt x="175" y="63"/>
                    <a:pt x="175" y="63"/>
                    <a:pt x="175" y="63"/>
                  </a:cubicBezTo>
                  <a:cubicBezTo>
                    <a:pt x="175" y="65"/>
                    <a:pt x="176" y="62"/>
                    <a:pt x="178" y="63"/>
                  </a:cubicBezTo>
                  <a:cubicBezTo>
                    <a:pt x="175" y="63"/>
                    <a:pt x="177" y="65"/>
                    <a:pt x="175" y="65"/>
                  </a:cubicBezTo>
                  <a:cubicBezTo>
                    <a:pt x="175" y="65"/>
                    <a:pt x="174" y="66"/>
                    <a:pt x="173" y="67"/>
                  </a:cubicBezTo>
                  <a:cubicBezTo>
                    <a:pt x="172" y="68"/>
                    <a:pt x="172" y="67"/>
                    <a:pt x="172" y="68"/>
                  </a:cubicBezTo>
                  <a:cubicBezTo>
                    <a:pt x="172" y="70"/>
                    <a:pt x="173" y="69"/>
                    <a:pt x="172" y="70"/>
                  </a:cubicBezTo>
                  <a:cubicBezTo>
                    <a:pt x="170" y="71"/>
                    <a:pt x="169" y="71"/>
                    <a:pt x="168" y="72"/>
                  </a:cubicBezTo>
                  <a:cubicBezTo>
                    <a:pt x="168" y="71"/>
                    <a:pt x="168" y="71"/>
                    <a:pt x="168" y="71"/>
                  </a:cubicBezTo>
                  <a:cubicBezTo>
                    <a:pt x="167" y="71"/>
                    <a:pt x="165" y="71"/>
                    <a:pt x="165" y="73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8" y="75"/>
                    <a:pt x="168" y="75"/>
                    <a:pt x="168" y="75"/>
                  </a:cubicBezTo>
                  <a:cubicBezTo>
                    <a:pt x="168" y="76"/>
                    <a:pt x="168" y="77"/>
                    <a:pt x="168" y="78"/>
                  </a:cubicBezTo>
                  <a:cubicBezTo>
                    <a:pt x="169" y="82"/>
                    <a:pt x="169" y="84"/>
                    <a:pt x="169" y="86"/>
                  </a:cubicBezTo>
                  <a:cubicBezTo>
                    <a:pt x="170" y="85"/>
                    <a:pt x="169" y="83"/>
                    <a:pt x="170" y="84"/>
                  </a:cubicBezTo>
                  <a:cubicBezTo>
                    <a:pt x="171" y="84"/>
                    <a:pt x="171" y="85"/>
                    <a:pt x="171" y="86"/>
                  </a:cubicBezTo>
                  <a:cubicBezTo>
                    <a:pt x="168" y="85"/>
                    <a:pt x="172" y="88"/>
                    <a:pt x="169" y="87"/>
                  </a:cubicBezTo>
                  <a:cubicBezTo>
                    <a:pt x="169" y="88"/>
                    <a:pt x="168" y="91"/>
                    <a:pt x="170" y="90"/>
                  </a:cubicBezTo>
                  <a:cubicBezTo>
                    <a:pt x="170" y="90"/>
                    <a:pt x="170" y="90"/>
                    <a:pt x="170" y="90"/>
                  </a:cubicBezTo>
                  <a:cubicBezTo>
                    <a:pt x="169" y="90"/>
                    <a:pt x="169" y="90"/>
                    <a:pt x="169" y="90"/>
                  </a:cubicBezTo>
                  <a:cubicBezTo>
                    <a:pt x="168" y="92"/>
                    <a:pt x="165" y="94"/>
                    <a:pt x="163" y="94"/>
                  </a:cubicBezTo>
                  <a:cubicBezTo>
                    <a:pt x="161" y="93"/>
                    <a:pt x="160" y="92"/>
                    <a:pt x="158" y="94"/>
                  </a:cubicBezTo>
                  <a:cubicBezTo>
                    <a:pt x="153" y="98"/>
                    <a:pt x="147" y="101"/>
                    <a:pt x="145" y="106"/>
                  </a:cubicBezTo>
                  <a:cubicBezTo>
                    <a:pt x="145" y="106"/>
                    <a:pt x="145" y="105"/>
                    <a:pt x="145" y="104"/>
                  </a:cubicBezTo>
                  <a:cubicBezTo>
                    <a:pt x="144" y="104"/>
                    <a:pt x="144" y="104"/>
                    <a:pt x="144" y="105"/>
                  </a:cubicBezTo>
                  <a:cubicBezTo>
                    <a:pt x="144" y="105"/>
                    <a:pt x="144" y="105"/>
                    <a:pt x="144" y="104"/>
                  </a:cubicBezTo>
                  <a:cubicBezTo>
                    <a:pt x="143" y="106"/>
                    <a:pt x="141" y="106"/>
                    <a:pt x="139" y="106"/>
                  </a:cubicBezTo>
                  <a:cubicBezTo>
                    <a:pt x="140" y="107"/>
                    <a:pt x="140" y="108"/>
                    <a:pt x="140" y="109"/>
                  </a:cubicBezTo>
                  <a:cubicBezTo>
                    <a:pt x="140" y="105"/>
                    <a:pt x="135" y="109"/>
                    <a:pt x="133" y="109"/>
                  </a:cubicBezTo>
                  <a:cubicBezTo>
                    <a:pt x="134" y="109"/>
                    <a:pt x="135" y="111"/>
                    <a:pt x="135" y="112"/>
                  </a:cubicBezTo>
                  <a:cubicBezTo>
                    <a:pt x="134" y="111"/>
                    <a:pt x="134" y="111"/>
                    <a:pt x="133" y="110"/>
                  </a:cubicBezTo>
                  <a:cubicBezTo>
                    <a:pt x="132" y="110"/>
                    <a:pt x="131" y="109"/>
                    <a:pt x="133" y="109"/>
                  </a:cubicBezTo>
                  <a:cubicBezTo>
                    <a:pt x="130" y="109"/>
                    <a:pt x="127" y="107"/>
                    <a:pt x="124" y="107"/>
                  </a:cubicBezTo>
                  <a:cubicBezTo>
                    <a:pt x="121" y="108"/>
                    <a:pt x="118" y="108"/>
                    <a:pt x="114" y="108"/>
                  </a:cubicBezTo>
                  <a:cubicBezTo>
                    <a:pt x="113" y="109"/>
                    <a:pt x="109" y="109"/>
                    <a:pt x="107" y="110"/>
                  </a:cubicBezTo>
                  <a:cubicBezTo>
                    <a:pt x="104" y="112"/>
                    <a:pt x="100" y="108"/>
                    <a:pt x="98" y="106"/>
                  </a:cubicBezTo>
                  <a:cubicBezTo>
                    <a:pt x="98" y="106"/>
                    <a:pt x="97" y="106"/>
                    <a:pt x="97" y="106"/>
                  </a:cubicBezTo>
                  <a:cubicBezTo>
                    <a:pt x="97" y="106"/>
                    <a:pt x="97" y="106"/>
                    <a:pt x="98" y="106"/>
                  </a:cubicBezTo>
                  <a:cubicBezTo>
                    <a:pt x="97" y="104"/>
                    <a:pt x="94" y="104"/>
                    <a:pt x="92" y="104"/>
                  </a:cubicBezTo>
                  <a:cubicBezTo>
                    <a:pt x="90" y="104"/>
                    <a:pt x="88" y="103"/>
                    <a:pt x="85" y="102"/>
                  </a:cubicBezTo>
                  <a:cubicBezTo>
                    <a:pt x="84" y="102"/>
                    <a:pt x="82" y="102"/>
                    <a:pt x="80" y="102"/>
                  </a:cubicBezTo>
                  <a:cubicBezTo>
                    <a:pt x="78" y="102"/>
                    <a:pt x="75" y="103"/>
                    <a:pt x="72" y="102"/>
                  </a:cubicBezTo>
                  <a:cubicBezTo>
                    <a:pt x="67" y="102"/>
                    <a:pt x="60" y="102"/>
                    <a:pt x="54" y="103"/>
                  </a:cubicBezTo>
                  <a:cubicBezTo>
                    <a:pt x="48" y="105"/>
                    <a:pt x="43" y="107"/>
                    <a:pt x="37" y="108"/>
                  </a:cubicBezTo>
                  <a:cubicBezTo>
                    <a:pt x="36" y="109"/>
                    <a:pt x="35" y="109"/>
                    <a:pt x="34" y="110"/>
                  </a:cubicBezTo>
                  <a:cubicBezTo>
                    <a:pt x="34" y="110"/>
                    <a:pt x="34" y="113"/>
                    <a:pt x="34" y="113"/>
                  </a:cubicBezTo>
                  <a:cubicBezTo>
                    <a:pt x="34" y="114"/>
                    <a:pt x="34" y="115"/>
                    <a:pt x="34" y="116"/>
                  </a:cubicBezTo>
                  <a:cubicBezTo>
                    <a:pt x="34" y="117"/>
                    <a:pt x="34" y="116"/>
                    <a:pt x="34" y="118"/>
                  </a:cubicBezTo>
                  <a:cubicBezTo>
                    <a:pt x="34" y="119"/>
                    <a:pt x="34" y="120"/>
                    <a:pt x="34" y="120"/>
                  </a:cubicBezTo>
                  <a:cubicBezTo>
                    <a:pt x="37" y="121"/>
                    <a:pt x="40" y="120"/>
                    <a:pt x="42" y="122"/>
                  </a:cubicBezTo>
                  <a:cubicBezTo>
                    <a:pt x="44" y="124"/>
                    <a:pt x="40" y="124"/>
                    <a:pt x="40" y="126"/>
                  </a:cubicBezTo>
                  <a:cubicBezTo>
                    <a:pt x="39" y="127"/>
                    <a:pt x="40" y="129"/>
                    <a:pt x="41" y="130"/>
                  </a:cubicBezTo>
                  <a:cubicBezTo>
                    <a:pt x="42" y="131"/>
                    <a:pt x="41" y="132"/>
                    <a:pt x="42" y="134"/>
                  </a:cubicBezTo>
                  <a:cubicBezTo>
                    <a:pt x="43" y="134"/>
                    <a:pt x="44" y="136"/>
                    <a:pt x="44" y="137"/>
                  </a:cubicBezTo>
                  <a:cubicBezTo>
                    <a:pt x="44" y="137"/>
                    <a:pt x="44" y="137"/>
                    <a:pt x="43" y="136"/>
                  </a:cubicBezTo>
                  <a:cubicBezTo>
                    <a:pt x="43" y="137"/>
                    <a:pt x="44" y="138"/>
                    <a:pt x="44" y="139"/>
                  </a:cubicBezTo>
                  <a:cubicBezTo>
                    <a:pt x="44" y="140"/>
                    <a:pt x="40" y="142"/>
                    <a:pt x="40" y="142"/>
                  </a:cubicBezTo>
                  <a:cubicBezTo>
                    <a:pt x="38" y="142"/>
                    <a:pt x="38" y="144"/>
                    <a:pt x="37" y="144"/>
                  </a:cubicBezTo>
                  <a:cubicBezTo>
                    <a:pt x="37" y="144"/>
                    <a:pt x="35" y="144"/>
                    <a:pt x="34" y="145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3" y="147"/>
                    <a:pt x="31" y="150"/>
                    <a:pt x="30" y="151"/>
                  </a:cubicBezTo>
                  <a:cubicBezTo>
                    <a:pt x="30" y="151"/>
                    <a:pt x="30" y="153"/>
                    <a:pt x="30" y="153"/>
                  </a:cubicBezTo>
                  <a:cubicBezTo>
                    <a:pt x="28" y="154"/>
                    <a:pt x="27" y="154"/>
                    <a:pt x="25" y="154"/>
                  </a:cubicBezTo>
                  <a:cubicBezTo>
                    <a:pt x="24" y="155"/>
                    <a:pt x="23" y="156"/>
                    <a:pt x="23" y="156"/>
                  </a:cubicBezTo>
                  <a:cubicBezTo>
                    <a:pt x="22" y="157"/>
                    <a:pt x="20" y="157"/>
                    <a:pt x="20" y="157"/>
                  </a:cubicBezTo>
                  <a:cubicBezTo>
                    <a:pt x="20" y="158"/>
                    <a:pt x="19" y="158"/>
                    <a:pt x="18" y="159"/>
                  </a:cubicBezTo>
                  <a:cubicBezTo>
                    <a:pt x="17" y="160"/>
                    <a:pt x="17" y="159"/>
                    <a:pt x="16" y="160"/>
                  </a:cubicBezTo>
                  <a:cubicBezTo>
                    <a:pt x="16" y="160"/>
                    <a:pt x="16" y="161"/>
                    <a:pt x="16" y="161"/>
                  </a:cubicBezTo>
                  <a:cubicBezTo>
                    <a:pt x="14" y="164"/>
                    <a:pt x="10" y="165"/>
                    <a:pt x="8" y="167"/>
                  </a:cubicBezTo>
                  <a:cubicBezTo>
                    <a:pt x="6" y="168"/>
                    <a:pt x="5" y="168"/>
                    <a:pt x="4" y="169"/>
                  </a:cubicBezTo>
                  <a:cubicBezTo>
                    <a:pt x="2" y="171"/>
                    <a:pt x="1" y="170"/>
                    <a:pt x="1" y="173"/>
                  </a:cubicBezTo>
                  <a:cubicBezTo>
                    <a:pt x="0" y="178"/>
                    <a:pt x="1" y="182"/>
                    <a:pt x="1" y="188"/>
                  </a:cubicBezTo>
                  <a:cubicBezTo>
                    <a:pt x="1" y="188"/>
                    <a:pt x="12" y="188"/>
                    <a:pt x="13" y="188"/>
                  </a:cubicBezTo>
                  <a:cubicBezTo>
                    <a:pt x="22" y="188"/>
                    <a:pt x="31" y="188"/>
                    <a:pt x="40" y="188"/>
                  </a:cubicBezTo>
                  <a:cubicBezTo>
                    <a:pt x="59" y="188"/>
                    <a:pt x="78" y="188"/>
                    <a:pt x="97" y="188"/>
                  </a:cubicBezTo>
                  <a:cubicBezTo>
                    <a:pt x="116" y="188"/>
                    <a:pt x="135" y="187"/>
                    <a:pt x="154" y="188"/>
                  </a:cubicBezTo>
                  <a:cubicBezTo>
                    <a:pt x="163" y="188"/>
                    <a:pt x="171" y="188"/>
                    <a:pt x="179" y="188"/>
                  </a:cubicBezTo>
                  <a:cubicBezTo>
                    <a:pt x="186" y="188"/>
                    <a:pt x="193" y="188"/>
                    <a:pt x="199" y="188"/>
                  </a:cubicBezTo>
                  <a:cubicBezTo>
                    <a:pt x="202" y="188"/>
                    <a:pt x="208" y="186"/>
                    <a:pt x="210" y="188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0" y="190"/>
                    <a:pt x="212" y="190"/>
                    <a:pt x="212" y="190"/>
                  </a:cubicBezTo>
                  <a:cubicBezTo>
                    <a:pt x="213" y="192"/>
                    <a:pt x="213" y="192"/>
                    <a:pt x="213" y="194"/>
                  </a:cubicBezTo>
                  <a:cubicBezTo>
                    <a:pt x="213" y="196"/>
                    <a:pt x="213" y="196"/>
                    <a:pt x="215" y="196"/>
                  </a:cubicBezTo>
                  <a:cubicBezTo>
                    <a:pt x="216" y="196"/>
                    <a:pt x="217" y="196"/>
                    <a:pt x="218" y="196"/>
                  </a:cubicBezTo>
                  <a:cubicBezTo>
                    <a:pt x="219" y="196"/>
                    <a:pt x="219" y="196"/>
                    <a:pt x="219" y="196"/>
                  </a:cubicBezTo>
                  <a:cubicBezTo>
                    <a:pt x="220" y="197"/>
                    <a:pt x="220" y="197"/>
                    <a:pt x="220" y="197"/>
                  </a:cubicBezTo>
                  <a:cubicBezTo>
                    <a:pt x="221" y="199"/>
                    <a:pt x="221" y="199"/>
                    <a:pt x="221" y="199"/>
                  </a:cubicBezTo>
                  <a:cubicBezTo>
                    <a:pt x="222" y="199"/>
                    <a:pt x="223" y="199"/>
                    <a:pt x="223" y="199"/>
                  </a:cubicBezTo>
                  <a:cubicBezTo>
                    <a:pt x="223" y="200"/>
                    <a:pt x="221" y="200"/>
                    <a:pt x="221" y="200"/>
                  </a:cubicBezTo>
                  <a:cubicBezTo>
                    <a:pt x="221" y="202"/>
                    <a:pt x="222" y="201"/>
                    <a:pt x="223" y="202"/>
                  </a:cubicBezTo>
                  <a:cubicBezTo>
                    <a:pt x="223" y="203"/>
                    <a:pt x="223" y="204"/>
                    <a:pt x="223" y="206"/>
                  </a:cubicBezTo>
                  <a:cubicBezTo>
                    <a:pt x="223" y="206"/>
                    <a:pt x="223" y="207"/>
                    <a:pt x="223" y="209"/>
                  </a:cubicBezTo>
                  <a:cubicBezTo>
                    <a:pt x="223" y="210"/>
                    <a:pt x="223" y="211"/>
                    <a:pt x="223" y="211"/>
                  </a:cubicBezTo>
                  <a:cubicBezTo>
                    <a:pt x="223" y="212"/>
                    <a:pt x="223" y="212"/>
                    <a:pt x="223" y="212"/>
                  </a:cubicBezTo>
                  <a:cubicBezTo>
                    <a:pt x="223" y="213"/>
                    <a:pt x="225" y="216"/>
                    <a:pt x="225" y="216"/>
                  </a:cubicBezTo>
                  <a:cubicBezTo>
                    <a:pt x="225" y="216"/>
                    <a:pt x="226" y="216"/>
                    <a:pt x="226" y="217"/>
                  </a:cubicBezTo>
                  <a:cubicBezTo>
                    <a:pt x="226" y="218"/>
                    <a:pt x="226" y="218"/>
                    <a:pt x="226" y="218"/>
                  </a:cubicBezTo>
                  <a:cubicBezTo>
                    <a:pt x="227" y="218"/>
                    <a:pt x="227" y="218"/>
                    <a:pt x="227" y="218"/>
                  </a:cubicBezTo>
                  <a:cubicBezTo>
                    <a:pt x="227" y="219"/>
                    <a:pt x="227" y="220"/>
                    <a:pt x="227" y="220"/>
                  </a:cubicBezTo>
                  <a:cubicBezTo>
                    <a:pt x="228" y="220"/>
                    <a:pt x="229" y="220"/>
                    <a:pt x="230" y="220"/>
                  </a:cubicBezTo>
                  <a:cubicBezTo>
                    <a:pt x="230" y="220"/>
                    <a:pt x="230" y="221"/>
                    <a:pt x="231" y="221"/>
                  </a:cubicBezTo>
                  <a:cubicBezTo>
                    <a:pt x="231" y="221"/>
                    <a:pt x="231" y="222"/>
                    <a:pt x="230" y="222"/>
                  </a:cubicBezTo>
                  <a:cubicBezTo>
                    <a:pt x="231" y="222"/>
                    <a:pt x="231" y="222"/>
                    <a:pt x="232" y="222"/>
                  </a:cubicBezTo>
                  <a:cubicBezTo>
                    <a:pt x="232" y="222"/>
                    <a:pt x="234" y="223"/>
                    <a:pt x="234" y="223"/>
                  </a:cubicBezTo>
                  <a:cubicBezTo>
                    <a:pt x="234" y="223"/>
                    <a:pt x="234" y="222"/>
                    <a:pt x="235" y="222"/>
                  </a:cubicBezTo>
                  <a:cubicBezTo>
                    <a:pt x="235" y="223"/>
                    <a:pt x="235" y="223"/>
                    <a:pt x="235" y="223"/>
                  </a:cubicBezTo>
                  <a:cubicBezTo>
                    <a:pt x="236" y="223"/>
                    <a:pt x="237" y="223"/>
                    <a:pt x="237" y="223"/>
                  </a:cubicBezTo>
                  <a:cubicBezTo>
                    <a:pt x="238" y="223"/>
                    <a:pt x="238" y="223"/>
                    <a:pt x="238" y="223"/>
                  </a:cubicBezTo>
                  <a:cubicBezTo>
                    <a:pt x="239" y="223"/>
                    <a:pt x="238" y="223"/>
                    <a:pt x="238" y="224"/>
                  </a:cubicBezTo>
                  <a:cubicBezTo>
                    <a:pt x="239" y="224"/>
                    <a:pt x="240" y="227"/>
                    <a:pt x="240" y="227"/>
                  </a:cubicBezTo>
                  <a:cubicBezTo>
                    <a:pt x="247" y="232"/>
                    <a:pt x="255" y="237"/>
                    <a:pt x="263" y="240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gray">
            <a:xfrm>
              <a:off x="8001000" y="3246597"/>
              <a:ext cx="762000" cy="25742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lnSpcReduction="10000"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New York</a:t>
              </a:r>
            </a:p>
          </p:txBody>
        </p:sp>
        <p:pic>
          <p:nvPicPr>
            <p:cNvPr id="60" name="Picture 2" descr="C:\Users\lukas.o\Desktop\Pin_1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8761203" y="3733800"/>
              <a:ext cx="186561" cy="269695"/>
            </a:xfrm>
            <a:prstGeom prst="rect">
              <a:avLst/>
            </a:prstGeom>
            <a:noFill/>
            <a:effectLst>
              <a:outerShdw blurRad="63500" dist="12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 bwMode="gray">
            <a:xfrm>
              <a:off x="8305800" y="3581400"/>
              <a:ext cx="762000" cy="128713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/>
            <a:p>
              <a:pPr algn="ctr"/>
              <a:r>
                <a:rPr lang="en-US" sz="1000" b="1" dirty="0" smtClean="0">
                  <a:solidFill>
                    <a:srgbClr val="CE1126"/>
                  </a:solidFill>
                  <a:latin typeface="Calibri" panose="020F0502020204030204" pitchFamily="34" charset="0"/>
                </a:rPr>
                <a:t>NYC (x3)</a:t>
              </a:r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838200" y="298450"/>
            <a:ext cx="8153400" cy="65881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 cap="none" baseline="0">
                <a:solidFill>
                  <a:schemeClr val="tx1"/>
                </a:solidFill>
                <a:latin typeface="+mj-lt"/>
                <a:ea typeface="Gill Sans MT" pitchFamily="34" charset="0"/>
                <a:cs typeface="Gill Sans MT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defRPr kumimoji="0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Gill Sans MT" pitchFamily="34" charset="0"/>
                <a:cs typeface="Gill Sans MT"/>
                <a:sym typeface="Wingdings"/>
              </a:defRPr>
            </a:pPr>
            <a:r>
              <a:rPr lang="en-US" sz="320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00000"/>
                </a:solidFill>
                <a:latin typeface="Calibri" panose="020F0502020204030204" pitchFamily="34" charset="0"/>
                <a:cs typeface="Arial"/>
                <a:sym typeface="Arial Black"/>
              </a:rPr>
              <a:t>Launch Markets</a:t>
            </a:r>
            <a:endParaRPr lang="en-US" sz="3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C00000"/>
              </a:solidFill>
              <a:latin typeface="Calibri" panose="020F0502020204030204" pitchFamily="34" charset="0"/>
              <a:sym typeface="Wingding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465398" y="5325858"/>
            <a:ext cx="2573597" cy="1045028"/>
            <a:chOff x="3522403" y="5314642"/>
            <a:chExt cx="2573597" cy="1045028"/>
          </a:xfrm>
        </p:grpSpPr>
        <p:pic>
          <p:nvPicPr>
            <p:cNvPr id="62" name="Picture 2" descr="C:\Users\lukas.o\Desktop\Pin_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gray">
            <a:xfrm>
              <a:off x="3522403" y="5483151"/>
              <a:ext cx="194460" cy="281113"/>
            </a:xfrm>
            <a:prstGeom prst="rect">
              <a:avLst/>
            </a:prstGeom>
            <a:noFill/>
            <a:effectLst>
              <a:outerShdw blurRad="63500" dist="12700" dir="18900000" sy="23000" kx="-1200000" algn="b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Oval 62"/>
            <p:cNvSpPr/>
            <p:nvPr/>
          </p:nvSpPr>
          <p:spPr>
            <a:xfrm>
              <a:off x="3544817" y="6020655"/>
              <a:ext cx="152401" cy="16027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 bwMode="gray">
            <a:xfrm>
              <a:off x="3716863" y="5314642"/>
              <a:ext cx="2379137" cy="1045028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Current Ryder EV Retrofitted Shops</a:t>
              </a:r>
            </a:p>
            <a:p>
              <a:pPr>
                <a:lnSpc>
                  <a:spcPct val="12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*Expansion plans across CA in 2019 &amp; </a:t>
              </a:r>
            </a:p>
            <a:p>
              <a:pPr>
                <a:lnSpc>
                  <a:spcPct val="12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additional metro markets nationwide as CEV</a:t>
              </a:r>
            </a:p>
            <a:p>
              <a:pPr>
                <a:lnSpc>
                  <a:spcPct val="120000"/>
                </a:lnSpc>
              </a:pPr>
              <a:r>
                <a:rPr lang="en-US" sz="12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funding becomes available</a:t>
              </a:r>
            </a:p>
            <a:p>
              <a:pPr>
                <a:lnSpc>
                  <a:spcPct val="120000"/>
                </a:lnSpc>
              </a:pPr>
              <a:endParaRPr lang="en-US" sz="14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n-US" sz="1400" dirty="0" smtClean="0">
                  <a:solidFill>
                    <a:prstClr val="black"/>
                  </a:solidFill>
                  <a:latin typeface="Calibri" panose="020F0502020204030204" pitchFamily="34" charset="0"/>
                </a:rPr>
                <a:t>ALL Ryder Shops</a:t>
              </a:r>
            </a:p>
          </p:txBody>
        </p:sp>
      </p:grpSp>
      <p:cxnSp>
        <p:nvCxnSpPr>
          <p:cNvPr id="80" name="Straight Connector 79"/>
          <p:cNvCxnSpPr/>
          <p:nvPr/>
        </p:nvCxnSpPr>
        <p:spPr>
          <a:xfrm flipV="1">
            <a:off x="639673" y="3375310"/>
            <a:ext cx="385088" cy="25346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221715" y="2540776"/>
            <a:ext cx="1788686" cy="186970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 flipV="1">
            <a:off x="7018868" y="2540776"/>
            <a:ext cx="1134533" cy="58342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C:\Users\lukas.o\Desktop\Pin_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7543800" y="4226105"/>
            <a:ext cx="186561" cy="269695"/>
          </a:xfrm>
          <a:prstGeom prst="rect">
            <a:avLst/>
          </a:prstGeom>
          <a:noFill/>
          <a:effectLst>
            <a:outerShdw blurRad="63500" dist="12700" dir="18900000" sy="23000" kx="-12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0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1962912" y="0"/>
            <a:ext cx="7181088" cy="49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6889" y="1"/>
            <a:ext cx="7125588" cy="403733"/>
          </a:xfrm>
          <a:custGeom>
            <a:avLst/>
            <a:gdLst/>
            <a:ahLst/>
            <a:cxnLst/>
            <a:rect l="l" t="t" r="r" b="b"/>
            <a:pathLst>
              <a:path w="7125588" h="403733">
                <a:moveTo>
                  <a:pt x="7125588" y="403733"/>
                </a:moveTo>
                <a:lnTo>
                  <a:pt x="7125588" y="0"/>
                </a:lnTo>
                <a:lnTo>
                  <a:pt x="0" y="0"/>
                </a:lnTo>
                <a:lnTo>
                  <a:pt x="0" y="263778"/>
                </a:lnTo>
                <a:lnTo>
                  <a:pt x="261" y="272405"/>
                </a:lnTo>
                <a:lnTo>
                  <a:pt x="9354" y="314175"/>
                </a:lnTo>
                <a:lnTo>
                  <a:pt x="29919" y="350258"/>
                </a:lnTo>
                <a:lnTo>
                  <a:pt x="59907" y="378589"/>
                </a:lnTo>
                <a:lnTo>
                  <a:pt x="97268" y="397102"/>
                </a:lnTo>
                <a:lnTo>
                  <a:pt x="139954" y="403733"/>
                </a:lnTo>
                <a:lnTo>
                  <a:pt x="7125588" y="403733"/>
                </a:lnTo>
                <a:close/>
              </a:path>
            </a:pathLst>
          </a:custGeom>
          <a:solidFill>
            <a:srgbClr val="CF112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4603" y="78440"/>
            <a:ext cx="178504" cy="216848"/>
          </a:xfrm>
          <a:custGeom>
            <a:avLst/>
            <a:gdLst/>
            <a:ahLst/>
            <a:cxnLst/>
            <a:rect l="l" t="t" r="r" b="b"/>
            <a:pathLst>
              <a:path w="178504" h="216847">
                <a:moveTo>
                  <a:pt x="177654" y="1235"/>
                </a:moveTo>
                <a:lnTo>
                  <a:pt x="49130" y="1235"/>
                </a:lnTo>
                <a:lnTo>
                  <a:pt x="122684" y="49149"/>
                </a:lnTo>
                <a:lnTo>
                  <a:pt x="130656" y="49149"/>
                </a:lnTo>
                <a:lnTo>
                  <a:pt x="143986" y="50215"/>
                </a:lnTo>
                <a:lnTo>
                  <a:pt x="177654" y="1235"/>
                </a:lnTo>
                <a:close/>
              </a:path>
              <a:path w="178504" h="216847">
                <a:moveTo>
                  <a:pt x="214782" y="209569"/>
                </a:moveTo>
                <a:lnTo>
                  <a:pt x="214544" y="194889"/>
                </a:lnTo>
                <a:lnTo>
                  <a:pt x="215145" y="180814"/>
                </a:lnTo>
                <a:lnTo>
                  <a:pt x="216206" y="167572"/>
                </a:lnTo>
                <a:lnTo>
                  <a:pt x="217351" y="155393"/>
                </a:lnTo>
                <a:lnTo>
                  <a:pt x="218201" y="144506"/>
                </a:lnTo>
                <a:lnTo>
                  <a:pt x="218379" y="135141"/>
                </a:lnTo>
                <a:lnTo>
                  <a:pt x="217946" y="130547"/>
                </a:lnTo>
                <a:lnTo>
                  <a:pt x="213174" y="118647"/>
                </a:lnTo>
                <a:lnTo>
                  <a:pt x="202992" y="110694"/>
                </a:lnTo>
                <a:lnTo>
                  <a:pt x="187097" y="106889"/>
                </a:lnTo>
                <a:lnTo>
                  <a:pt x="187097" y="106275"/>
                </a:lnTo>
                <a:lnTo>
                  <a:pt x="202344" y="101872"/>
                </a:lnTo>
                <a:lnTo>
                  <a:pt x="215341" y="95459"/>
                </a:lnTo>
                <a:lnTo>
                  <a:pt x="225521" y="87374"/>
                </a:lnTo>
                <a:lnTo>
                  <a:pt x="233199" y="77776"/>
                </a:lnTo>
                <a:lnTo>
                  <a:pt x="238688" y="66823"/>
                </a:lnTo>
                <a:lnTo>
                  <a:pt x="242303" y="54672"/>
                </a:lnTo>
                <a:lnTo>
                  <a:pt x="243827" y="44200"/>
                </a:lnTo>
                <a:lnTo>
                  <a:pt x="243266" y="31357"/>
                </a:lnTo>
                <a:lnTo>
                  <a:pt x="239566" y="21001"/>
                </a:lnTo>
                <a:lnTo>
                  <a:pt x="232856" y="12944"/>
                </a:lnTo>
                <a:lnTo>
                  <a:pt x="223266" y="7002"/>
                </a:lnTo>
                <a:lnTo>
                  <a:pt x="210924" y="2988"/>
                </a:lnTo>
                <a:lnTo>
                  <a:pt x="199381" y="1235"/>
                </a:lnTo>
                <a:lnTo>
                  <a:pt x="177654" y="1235"/>
                </a:lnTo>
                <a:lnTo>
                  <a:pt x="143986" y="50215"/>
                </a:lnTo>
                <a:lnTo>
                  <a:pt x="153719" y="55698"/>
                </a:lnTo>
                <a:lnTo>
                  <a:pt x="155193" y="68188"/>
                </a:lnTo>
                <a:lnTo>
                  <a:pt x="154318" y="71392"/>
                </a:lnTo>
                <a:lnTo>
                  <a:pt x="147138" y="82562"/>
                </a:lnTo>
                <a:lnTo>
                  <a:pt x="135612" y="88535"/>
                </a:lnTo>
                <a:lnTo>
                  <a:pt x="120845" y="90304"/>
                </a:lnTo>
                <a:lnTo>
                  <a:pt x="113486" y="90304"/>
                </a:lnTo>
                <a:lnTo>
                  <a:pt x="122684" y="49149"/>
                </a:lnTo>
                <a:lnTo>
                  <a:pt x="49130" y="1235"/>
                </a:lnTo>
                <a:lnTo>
                  <a:pt x="46965" y="1235"/>
                </a:lnTo>
                <a:lnTo>
                  <a:pt x="0" y="216847"/>
                </a:lnTo>
                <a:lnTo>
                  <a:pt x="85875" y="216847"/>
                </a:lnTo>
                <a:lnTo>
                  <a:pt x="103053" y="139445"/>
                </a:lnTo>
                <a:lnTo>
                  <a:pt x="126977" y="139445"/>
                </a:lnTo>
                <a:lnTo>
                  <a:pt x="131883" y="143741"/>
                </a:lnTo>
                <a:lnTo>
                  <a:pt x="131269" y="154803"/>
                </a:lnTo>
                <a:lnTo>
                  <a:pt x="130442" y="165856"/>
                </a:lnTo>
                <a:lnTo>
                  <a:pt x="129401" y="179255"/>
                </a:lnTo>
                <a:lnTo>
                  <a:pt x="128555" y="192926"/>
                </a:lnTo>
                <a:lnTo>
                  <a:pt x="128246" y="205810"/>
                </a:lnTo>
                <a:lnTo>
                  <a:pt x="128816" y="216847"/>
                </a:lnTo>
                <a:lnTo>
                  <a:pt x="215313" y="216847"/>
                </a:lnTo>
                <a:lnTo>
                  <a:pt x="214782" y="209569"/>
                </a:lnTo>
                <a:close/>
              </a:path>
            </a:pathLst>
          </a:custGeom>
          <a:solidFill>
            <a:srgbClr val="E316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5737" y="83969"/>
            <a:ext cx="363769" cy="112412"/>
          </a:xfrm>
          <a:custGeom>
            <a:avLst/>
            <a:gdLst/>
            <a:ahLst/>
            <a:cxnLst/>
            <a:rect l="l" t="t" r="r" b="b"/>
            <a:pathLst>
              <a:path w="363769" h="112412">
                <a:moveTo>
                  <a:pt x="202131" y="62251"/>
                </a:moveTo>
                <a:lnTo>
                  <a:pt x="211545" y="57071"/>
                </a:lnTo>
                <a:lnTo>
                  <a:pt x="221514" y="52050"/>
                </a:lnTo>
                <a:lnTo>
                  <a:pt x="232017" y="47196"/>
                </a:lnTo>
                <a:lnTo>
                  <a:pt x="243034" y="42515"/>
                </a:lnTo>
                <a:lnTo>
                  <a:pt x="254544" y="38013"/>
                </a:lnTo>
                <a:lnTo>
                  <a:pt x="266527" y="33696"/>
                </a:lnTo>
                <a:lnTo>
                  <a:pt x="278962" y="29572"/>
                </a:lnTo>
                <a:lnTo>
                  <a:pt x="291830" y="25645"/>
                </a:lnTo>
                <a:lnTo>
                  <a:pt x="305109" y="21924"/>
                </a:lnTo>
                <a:lnTo>
                  <a:pt x="318779" y="18413"/>
                </a:lnTo>
                <a:lnTo>
                  <a:pt x="332819" y="15120"/>
                </a:lnTo>
                <a:lnTo>
                  <a:pt x="347210" y="12051"/>
                </a:lnTo>
                <a:lnTo>
                  <a:pt x="361930" y="9212"/>
                </a:lnTo>
                <a:lnTo>
                  <a:pt x="363769" y="0"/>
                </a:lnTo>
                <a:lnTo>
                  <a:pt x="347461" y="2290"/>
                </a:lnTo>
                <a:lnTo>
                  <a:pt x="333954" y="4440"/>
                </a:lnTo>
                <a:lnTo>
                  <a:pt x="320687" y="6788"/>
                </a:lnTo>
                <a:lnTo>
                  <a:pt x="307670" y="9335"/>
                </a:lnTo>
                <a:lnTo>
                  <a:pt x="294909" y="12081"/>
                </a:lnTo>
                <a:lnTo>
                  <a:pt x="282415" y="15025"/>
                </a:lnTo>
                <a:lnTo>
                  <a:pt x="270193" y="18168"/>
                </a:lnTo>
                <a:lnTo>
                  <a:pt x="258254" y="21509"/>
                </a:lnTo>
                <a:lnTo>
                  <a:pt x="246604" y="25049"/>
                </a:lnTo>
                <a:lnTo>
                  <a:pt x="235252" y="28787"/>
                </a:lnTo>
                <a:lnTo>
                  <a:pt x="224206" y="32724"/>
                </a:lnTo>
                <a:lnTo>
                  <a:pt x="213473" y="36859"/>
                </a:lnTo>
                <a:lnTo>
                  <a:pt x="0" y="36859"/>
                </a:lnTo>
                <a:lnTo>
                  <a:pt x="339233" y="112412"/>
                </a:lnTo>
                <a:lnTo>
                  <a:pt x="341685" y="102585"/>
                </a:lnTo>
                <a:lnTo>
                  <a:pt x="191389" y="68802"/>
                </a:lnTo>
                <a:lnTo>
                  <a:pt x="193293" y="67584"/>
                </a:lnTo>
                <a:lnTo>
                  <a:pt x="202131" y="622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28934" y="144173"/>
            <a:ext cx="199369" cy="209468"/>
          </a:xfrm>
          <a:custGeom>
            <a:avLst/>
            <a:gdLst/>
            <a:ahLst/>
            <a:cxnLst/>
            <a:rect l="l" t="t" r="r" b="b"/>
            <a:pathLst>
              <a:path w="199369" h="209467">
                <a:moveTo>
                  <a:pt x="80969" y="209467"/>
                </a:moveTo>
                <a:lnTo>
                  <a:pt x="199369" y="0"/>
                </a:lnTo>
                <a:lnTo>
                  <a:pt x="125137" y="0"/>
                </a:lnTo>
                <a:lnTo>
                  <a:pt x="86496" y="83538"/>
                </a:lnTo>
                <a:lnTo>
                  <a:pt x="85883" y="83538"/>
                </a:lnTo>
                <a:lnTo>
                  <a:pt x="82817" y="0"/>
                </a:lnTo>
                <a:lnTo>
                  <a:pt x="3679" y="0"/>
                </a:lnTo>
                <a:lnTo>
                  <a:pt x="32508" y="156022"/>
                </a:lnTo>
                <a:lnTo>
                  <a:pt x="0" y="209467"/>
                </a:lnTo>
                <a:lnTo>
                  <a:pt x="80969" y="209467"/>
                </a:lnTo>
                <a:close/>
              </a:path>
            </a:pathLst>
          </a:custGeom>
          <a:solidFill>
            <a:srgbClr val="E316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05449" y="78438"/>
            <a:ext cx="217325" cy="221756"/>
          </a:xfrm>
          <a:custGeom>
            <a:avLst/>
            <a:gdLst/>
            <a:ahLst/>
            <a:cxnLst/>
            <a:rect l="l" t="t" r="r" b="b"/>
            <a:pathLst>
              <a:path w="217326" h="221756">
                <a:moveTo>
                  <a:pt x="55691" y="221562"/>
                </a:moveTo>
                <a:lnTo>
                  <a:pt x="67515" y="219841"/>
                </a:lnTo>
                <a:lnTo>
                  <a:pt x="79459" y="215937"/>
                </a:lnTo>
                <a:lnTo>
                  <a:pt x="91250" y="209365"/>
                </a:lnTo>
                <a:lnTo>
                  <a:pt x="102614" y="199640"/>
                </a:lnTo>
                <a:lnTo>
                  <a:pt x="100161" y="216847"/>
                </a:lnTo>
                <a:lnTo>
                  <a:pt x="170068" y="216847"/>
                </a:lnTo>
                <a:lnTo>
                  <a:pt x="217057" y="1235"/>
                </a:lnTo>
                <a:lnTo>
                  <a:pt x="142810" y="1235"/>
                </a:lnTo>
                <a:lnTo>
                  <a:pt x="125262" y="79856"/>
                </a:lnTo>
                <a:lnTo>
                  <a:pt x="120266" y="73878"/>
                </a:lnTo>
                <a:lnTo>
                  <a:pt x="109824" y="66645"/>
                </a:lnTo>
                <a:lnTo>
                  <a:pt x="97398" y="62654"/>
                </a:lnTo>
                <a:lnTo>
                  <a:pt x="84952" y="116451"/>
                </a:lnTo>
                <a:lnTo>
                  <a:pt x="92354" y="107480"/>
                </a:lnTo>
                <a:lnTo>
                  <a:pt x="103186" y="104434"/>
                </a:lnTo>
                <a:lnTo>
                  <a:pt x="111199" y="104434"/>
                </a:lnTo>
                <a:lnTo>
                  <a:pt x="116104" y="109344"/>
                </a:lnTo>
                <a:lnTo>
                  <a:pt x="116104" y="124088"/>
                </a:lnTo>
                <a:lnTo>
                  <a:pt x="114878" y="128391"/>
                </a:lnTo>
                <a:lnTo>
                  <a:pt x="112425" y="141286"/>
                </a:lnTo>
                <a:lnTo>
                  <a:pt x="110463" y="149374"/>
                </a:lnTo>
                <a:lnTo>
                  <a:pt x="106397" y="162912"/>
                </a:lnTo>
                <a:lnTo>
                  <a:pt x="102614" y="170774"/>
                </a:lnTo>
                <a:lnTo>
                  <a:pt x="99507" y="175070"/>
                </a:lnTo>
                <a:lnTo>
                  <a:pt x="95255" y="178760"/>
                </a:lnTo>
                <a:lnTo>
                  <a:pt x="87242" y="178760"/>
                </a:lnTo>
                <a:lnTo>
                  <a:pt x="82104" y="178018"/>
                </a:lnTo>
                <a:lnTo>
                  <a:pt x="75486" y="171034"/>
                </a:lnTo>
                <a:lnTo>
                  <a:pt x="74697" y="158178"/>
                </a:lnTo>
                <a:lnTo>
                  <a:pt x="83563" y="61430"/>
                </a:lnTo>
                <a:lnTo>
                  <a:pt x="74190" y="61981"/>
                </a:lnTo>
                <a:lnTo>
                  <a:pt x="62840" y="64228"/>
                </a:lnTo>
                <a:lnTo>
                  <a:pt x="51798" y="68330"/>
                </a:lnTo>
                <a:lnTo>
                  <a:pt x="41265" y="74423"/>
                </a:lnTo>
                <a:lnTo>
                  <a:pt x="31441" y="82641"/>
                </a:lnTo>
                <a:lnTo>
                  <a:pt x="22525" y="93117"/>
                </a:lnTo>
                <a:lnTo>
                  <a:pt x="14716" y="105987"/>
                </a:lnTo>
                <a:lnTo>
                  <a:pt x="8216" y="121385"/>
                </a:lnTo>
                <a:lnTo>
                  <a:pt x="3223" y="139445"/>
                </a:lnTo>
                <a:lnTo>
                  <a:pt x="1483" y="148828"/>
                </a:lnTo>
                <a:lnTo>
                  <a:pt x="0" y="165725"/>
                </a:lnTo>
                <a:lnTo>
                  <a:pt x="979" y="180448"/>
                </a:lnTo>
                <a:lnTo>
                  <a:pt x="4266" y="192970"/>
                </a:lnTo>
                <a:lnTo>
                  <a:pt x="9704" y="203270"/>
                </a:lnTo>
                <a:lnTo>
                  <a:pt x="17140" y="211322"/>
                </a:lnTo>
                <a:lnTo>
                  <a:pt x="26417" y="217103"/>
                </a:lnTo>
                <a:lnTo>
                  <a:pt x="37381" y="220589"/>
                </a:lnTo>
                <a:lnTo>
                  <a:pt x="49877" y="221756"/>
                </a:lnTo>
                <a:lnTo>
                  <a:pt x="55691" y="221562"/>
                </a:lnTo>
                <a:close/>
              </a:path>
              <a:path w="217326" h="221756">
                <a:moveTo>
                  <a:pt x="77431" y="141286"/>
                </a:moveTo>
                <a:lnTo>
                  <a:pt x="79754" y="131099"/>
                </a:lnTo>
                <a:lnTo>
                  <a:pt x="84952" y="116451"/>
                </a:lnTo>
                <a:lnTo>
                  <a:pt x="97398" y="62654"/>
                </a:lnTo>
                <a:lnTo>
                  <a:pt x="83563" y="61430"/>
                </a:lnTo>
                <a:lnTo>
                  <a:pt x="74697" y="158178"/>
                </a:lnTo>
                <a:lnTo>
                  <a:pt x="77431" y="141286"/>
                </a:lnTo>
                <a:close/>
              </a:path>
            </a:pathLst>
          </a:custGeom>
          <a:solidFill>
            <a:srgbClr val="E316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00138" y="139870"/>
            <a:ext cx="182737" cy="160326"/>
          </a:xfrm>
          <a:custGeom>
            <a:avLst/>
            <a:gdLst/>
            <a:ahLst/>
            <a:cxnLst/>
            <a:rect l="l" t="t" r="r" b="b"/>
            <a:pathLst>
              <a:path w="182737" h="160326">
                <a:moveTo>
                  <a:pt x="172918" y="106889"/>
                </a:moveTo>
                <a:lnTo>
                  <a:pt x="107262" y="106889"/>
                </a:lnTo>
                <a:lnTo>
                  <a:pt x="106331" y="109053"/>
                </a:lnTo>
                <a:lnTo>
                  <a:pt x="97046" y="119532"/>
                </a:lnTo>
                <a:lnTo>
                  <a:pt x="85187" y="122860"/>
                </a:lnTo>
                <a:lnTo>
                  <a:pt x="76065" y="121427"/>
                </a:lnTo>
                <a:lnTo>
                  <a:pt x="69236" y="113467"/>
                </a:lnTo>
                <a:lnTo>
                  <a:pt x="69897" y="97668"/>
                </a:lnTo>
                <a:lnTo>
                  <a:pt x="71123" y="93372"/>
                </a:lnTo>
                <a:lnTo>
                  <a:pt x="177170" y="93372"/>
                </a:lnTo>
                <a:lnTo>
                  <a:pt x="179704" y="82932"/>
                </a:lnTo>
                <a:lnTo>
                  <a:pt x="181726" y="71425"/>
                </a:lnTo>
                <a:lnTo>
                  <a:pt x="182737" y="56692"/>
                </a:lnTo>
                <a:lnTo>
                  <a:pt x="181603" y="43602"/>
                </a:lnTo>
                <a:lnTo>
                  <a:pt x="178299" y="32179"/>
                </a:lnTo>
                <a:lnTo>
                  <a:pt x="172802" y="22447"/>
                </a:lnTo>
                <a:lnTo>
                  <a:pt x="165088" y="14430"/>
                </a:lnTo>
                <a:lnTo>
                  <a:pt x="155134" y="8153"/>
                </a:lnTo>
                <a:lnTo>
                  <a:pt x="142917" y="3639"/>
                </a:lnTo>
                <a:lnTo>
                  <a:pt x="128412" y="914"/>
                </a:lnTo>
                <a:lnTo>
                  <a:pt x="111596" y="0"/>
                </a:lnTo>
                <a:lnTo>
                  <a:pt x="103011" y="37473"/>
                </a:lnTo>
                <a:lnTo>
                  <a:pt x="107863" y="37971"/>
                </a:lnTo>
                <a:lnTo>
                  <a:pt x="116908" y="44672"/>
                </a:lnTo>
                <a:lnTo>
                  <a:pt x="117728" y="58975"/>
                </a:lnTo>
                <a:lnTo>
                  <a:pt x="117074" y="61430"/>
                </a:lnTo>
                <a:lnTo>
                  <a:pt x="77828" y="61430"/>
                </a:lnTo>
                <a:lnTo>
                  <a:pt x="78482" y="58975"/>
                </a:lnTo>
                <a:lnTo>
                  <a:pt x="87010" y="1892"/>
                </a:lnTo>
                <a:lnTo>
                  <a:pt x="73025" y="4925"/>
                </a:lnTo>
                <a:lnTo>
                  <a:pt x="59999" y="9369"/>
                </a:lnTo>
                <a:lnTo>
                  <a:pt x="48013" y="15217"/>
                </a:lnTo>
                <a:lnTo>
                  <a:pt x="37145" y="22458"/>
                </a:lnTo>
                <a:lnTo>
                  <a:pt x="27475" y="31084"/>
                </a:lnTo>
                <a:lnTo>
                  <a:pt x="19082" y="41084"/>
                </a:lnTo>
                <a:lnTo>
                  <a:pt x="12046" y="52450"/>
                </a:lnTo>
                <a:lnTo>
                  <a:pt x="6446" y="65172"/>
                </a:lnTo>
                <a:lnTo>
                  <a:pt x="2361" y="79242"/>
                </a:lnTo>
                <a:lnTo>
                  <a:pt x="174" y="93348"/>
                </a:lnTo>
                <a:lnTo>
                  <a:pt x="0" y="108784"/>
                </a:lnTo>
                <a:lnTo>
                  <a:pt x="2429" y="121920"/>
                </a:lnTo>
                <a:lnTo>
                  <a:pt x="7210" y="132885"/>
                </a:lnTo>
                <a:lnTo>
                  <a:pt x="14090" y="141808"/>
                </a:lnTo>
                <a:lnTo>
                  <a:pt x="22816" y="148819"/>
                </a:lnTo>
                <a:lnTo>
                  <a:pt x="33135" y="154047"/>
                </a:lnTo>
                <a:lnTo>
                  <a:pt x="44794" y="157621"/>
                </a:lnTo>
                <a:lnTo>
                  <a:pt x="57541" y="159671"/>
                </a:lnTo>
                <a:lnTo>
                  <a:pt x="71123" y="160326"/>
                </a:lnTo>
                <a:lnTo>
                  <a:pt x="72125" y="160324"/>
                </a:lnTo>
                <a:lnTo>
                  <a:pt x="90151" y="159559"/>
                </a:lnTo>
                <a:lnTo>
                  <a:pt x="106286" y="157432"/>
                </a:lnTo>
                <a:lnTo>
                  <a:pt x="120608" y="153972"/>
                </a:lnTo>
                <a:lnTo>
                  <a:pt x="133196" y="149209"/>
                </a:lnTo>
                <a:lnTo>
                  <a:pt x="144131" y="143172"/>
                </a:lnTo>
                <a:lnTo>
                  <a:pt x="153491" y="135892"/>
                </a:lnTo>
                <a:lnTo>
                  <a:pt x="161356" y="127399"/>
                </a:lnTo>
                <a:lnTo>
                  <a:pt x="167805" y="117721"/>
                </a:lnTo>
                <a:lnTo>
                  <a:pt x="172918" y="106889"/>
                </a:lnTo>
                <a:close/>
              </a:path>
            </a:pathLst>
          </a:custGeom>
          <a:solidFill>
            <a:srgbClr val="E316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78620" y="139869"/>
            <a:ext cx="33113" cy="58976"/>
          </a:xfrm>
          <a:custGeom>
            <a:avLst/>
            <a:gdLst/>
            <a:ahLst/>
            <a:cxnLst/>
            <a:rect l="l" t="t" r="r" b="b"/>
            <a:pathLst>
              <a:path w="33113" h="58975">
                <a:moveTo>
                  <a:pt x="0" y="58975"/>
                </a:moveTo>
                <a:lnTo>
                  <a:pt x="2952" y="50593"/>
                </a:lnTo>
                <a:lnTo>
                  <a:pt x="12016" y="40789"/>
                </a:lnTo>
                <a:lnTo>
                  <a:pt x="24528" y="37473"/>
                </a:lnTo>
                <a:lnTo>
                  <a:pt x="33113" y="0"/>
                </a:lnTo>
                <a:lnTo>
                  <a:pt x="23394" y="281"/>
                </a:lnTo>
                <a:lnTo>
                  <a:pt x="8528" y="1892"/>
                </a:lnTo>
                <a:lnTo>
                  <a:pt x="0" y="58975"/>
                </a:lnTo>
                <a:close/>
              </a:path>
            </a:pathLst>
          </a:custGeom>
          <a:solidFill>
            <a:srgbClr val="E316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4283" y="138641"/>
            <a:ext cx="166223" cy="156644"/>
          </a:xfrm>
          <a:custGeom>
            <a:avLst/>
            <a:gdLst/>
            <a:ahLst/>
            <a:cxnLst/>
            <a:rect l="l" t="t" r="r" b="b"/>
            <a:pathLst>
              <a:path w="166223" h="156644">
                <a:moveTo>
                  <a:pt x="142921" y="60816"/>
                </a:moveTo>
                <a:lnTo>
                  <a:pt x="149053" y="61430"/>
                </a:lnTo>
                <a:lnTo>
                  <a:pt x="152732" y="62657"/>
                </a:lnTo>
                <a:lnTo>
                  <a:pt x="166223" y="1227"/>
                </a:lnTo>
                <a:lnTo>
                  <a:pt x="163198" y="613"/>
                </a:lnTo>
                <a:lnTo>
                  <a:pt x="158292" y="0"/>
                </a:lnTo>
                <a:lnTo>
                  <a:pt x="153958" y="0"/>
                </a:lnTo>
                <a:lnTo>
                  <a:pt x="149223" y="220"/>
                </a:lnTo>
                <a:lnTo>
                  <a:pt x="136813" y="3011"/>
                </a:lnTo>
                <a:lnTo>
                  <a:pt x="125479" y="8648"/>
                </a:lnTo>
                <a:lnTo>
                  <a:pt x="115181" y="16676"/>
                </a:lnTo>
                <a:lnTo>
                  <a:pt x="105881" y="26641"/>
                </a:lnTo>
                <a:lnTo>
                  <a:pt x="97542" y="38087"/>
                </a:lnTo>
                <a:lnTo>
                  <a:pt x="96888" y="38087"/>
                </a:lnTo>
                <a:lnTo>
                  <a:pt x="104901" y="3068"/>
                </a:lnTo>
                <a:lnTo>
                  <a:pt x="33767" y="3068"/>
                </a:lnTo>
                <a:lnTo>
                  <a:pt x="0" y="156644"/>
                </a:lnTo>
                <a:lnTo>
                  <a:pt x="76039" y="156644"/>
                </a:lnTo>
                <a:lnTo>
                  <a:pt x="88303" y="101358"/>
                </a:lnTo>
                <a:lnTo>
                  <a:pt x="92803" y="88986"/>
                </a:lnTo>
                <a:lnTo>
                  <a:pt x="100768" y="77623"/>
                </a:lnTo>
                <a:lnTo>
                  <a:pt x="111209" y="68713"/>
                </a:lnTo>
                <a:lnTo>
                  <a:pt x="123300" y="62897"/>
                </a:lnTo>
                <a:lnTo>
                  <a:pt x="136216" y="60816"/>
                </a:lnTo>
                <a:lnTo>
                  <a:pt x="142921" y="60816"/>
                </a:lnTo>
                <a:close/>
              </a:path>
            </a:pathLst>
          </a:custGeom>
          <a:solidFill>
            <a:srgbClr val="E316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1804" y="165667"/>
            <a:ext cx="583380" cy="272742"/>
          </a:xfrm>
          <a:custGeom>
            <a:avLst/>
            <a:gdLst/>
            <a:ahLst/>
            <a:cxnLst/>
            <a:rect l="l" t="t" r="r" b="b"/>
            <a:pathLst>
              <a:path w="583381" h="272742">
                <a:moveTo>
                  <a:pt x="1280" y="107535"/>
                </a:moveTo>
                <a:lnTo>
                  <a:pt x="11229" y="136047"/>
                </a:lnTo>
                <a:lnTo>
                  <a:pt x="30365" y="162863"/>
                </a:lnTo>
                <a:lnTo>
                  <a:pt x="57892" y="187616"/>
                </a:lnTo>
                <a:lnTo>
                  <a:pt x="74555" y="199103"/>
                </a:lnTo>
                <a:lnTo>
                  <a:pt x="93017" y="209936"/>
                </a:lnTo>
                <a:lnTo>
                  <a:pt x="113179" y="220068"/>
                </a:lnTo>
                <a:lnTo>
                  <a:pt x="134943" y="229454"/>
                </a:lnTo>
                <a:lnTo>
                  <a:pt x="158208" y="238048"/>
                </a:lnTo>
                <a:lnTo>
                  <a:pt x="182875" y="245803"/>
                </a:lnTo>
                <a:lnTo>
                  <a:pt x="208846" y="252674"/>
                </a:lnTo>
                <a:lnTo>
                  <a:pt x="236020" y="258614"/>
                </a:lnTo>
                <a:lnTo>
                  <a:pt x="264298" y="263577"/>
                </a:lnTo>
                <a:lnTo>
                  <a:pt x="293581" y="267518"/>
                </a:lnTo>
                <a:lnTo>
                  <a:pt x="323769" y="270390"/>
                </a:lnTo>
                <a:lnTo>
                  <a:pt x="354763" y="272146"/>
                </a:lnTo>
                <a:lnTo>
                  <a:pt x="386464" y="272742"/>
                </a:lnTo>
                <a:lnTo>
                  <a:pt x="399903" y="272636"/>
                </a:lnTo>
                <a:lnTo>
                  <a:pt x="426550" y="271797"/>
                </a:lnTo>
                <a:lnTo>
                  <a:pt x="452796" y="270139"/>
                </a:lnTo>
                <a:lnTo>
                  <a:pt x="478531" y="267687"/>
                </a:lnTo>
                <a:lnTo>
                  <a:pt x="503641" y="264461"/>
                </a:lnTo>
                <a:lnTo>
                  <a:pt x="528014" y="260484"/>
                </a:lnTo>
                <a:lnTo>
                  <a:pt x="551539" y="255779"/>
                </a:lnTo>
                <a:lnTo>
                  <a:pt x="583381" y="213771"/>
                </a:lnTo>
                <a:lnTo>
                  <a:pt x="571437" y="215312"/>
                </a:lnTo>
                <a:lnTo>
                  <a:pt x="559302" y="216740"/>
                </a:lnTo>
                <a:lnTo>
                  <a:pt x="534513" y="219223"/>
                </a:lnTo>
                <a:lnTo>
                  <a:pt x="509118" y="221141"/>
                </a:lnTo>
                <a:lnTo>
                  <a:pt x="483221" y="222416"/>
                </a:lnTo>
                <a:lnTo>
                  <a:pt x="456926" y="222969"/>
                </a:lnTo>
                <a:lnTo>
                  <a:pt x="451490" y="222986"/>
                </a:lnTo>
                <a:lnTo>
                  <a:pt x="419155" y="222472"/>
                </a:lnTo>
                <a:lnTo>
                  <a:pt x="387546" y="220956"/>
                </a:lnTo>
                <a:lnTo>
                  <a:pt x="356764" y="218479"/>
                </a:lnTo>
                <a:lnTo>
                  <a:pt x="326910" y="215079"/>
                </a:lnTo>
                <a:lnTo>
                  <a:pt x="298085" y="210797"/>
                </a:lnTo>
                <a:lnTo>
                  <a:pt x="270389" y="205671"/>
                </a:lnTo>
                <a:lnTo>
                  <a:pt x="243923" y="199742"/>
                </a:lnTo>
                <a:lnTo>
                  <a:pt x="218788" y="193049"/>
                </a:lnTo>
                <a:lnTo>
                  <a:pt x="195085" y="185632"/>
                </a:lnTo>
                <a:lnTo>
                  <a:pt x="172915" y="177530"/>
                </a:lnTo>
                <a:lnTo>
                  <a:pt x="152377" y="168784"/>
                </a:lnTo>
                <a:lnTo>
                  <a:pt x="133574" y="159432"/>
                </a:lnTo>
                <a:lnTo>
                  <a:pt x="116606" y="149514"/>
                </a:lnTo>
                <a:lnTo>
                  <a:pt x="101573" y="139070"/>
                </a:lnTo>
                <a:lnTo>
                  <a:pt x="88576" y="128139"/>
                </a:lnTo>
                <a:lnTo>
                  <a:pt x="69095" y="104977"/>
                </a:lnTo>
                <a:lnTo>
                  <a:pt x="58968" y="80344"/>
                </a:lnTo>
                <a:lnTo>
                  <a:pt x="57664" y="67575"/>
                </a:lnTo>
                <a:lnTo>
                  <a:pt x="58818" y="55812"/>
                </a:lnTo>
                <a:lnTo>
                  <a:pt x="67756" y="32682"/>
                </a:lnTo>
                <a:lnTo>
                  <a:pt x="84884" y="10725"/>
                </a:lnTo>
                <a:lnTo>
                  <a:pt x="88333" y="7371"/>
                </a:lnTo>
                <a:lnTo>
                  <a:pt x="55211" y="0"/>
                </a:lnTo>
                <a:lnTo>
                  <a:pt x="43489" y="9740"/>
                </a:lnTo>
                <a:lnTo>
                  <a:pt x="33044" y="19858"/>
                </a:lnTo>
                <a:lnTo>
                  <a:pt x="23930" y="30323"/>
                </a:lnTo>
                <a:lnTo>
                  <a:pt x="16201" y="41107"/>
                </a:lnTo>
                <a:lnTo>
                  <a:pt x="9910" y="52178"/>
                </a:lnTo>
                <a:lnTo>
                  <a:pt x="5112" y="63507"/>
                </a:lnTo>
                <a:lnTo>
                  <a:pt x="1860" y="75064"/>
                </a:lnTo>
                <a:lnTo>
                  <a:pt x="208" y="86819"/>
                </a:lnTo>
                <a:lnTo>
                  <a:pt x="0" y="92759"/>
                </a:lnTo>
                <a:lnTo>
                  <a:pt x="1280" y="107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71820" y="155840"/>
            <a:ext cx="24528" cy="30101"/>
          </a:xfrm>
          <a:custGeom>
            <a:avLst/>
            <a:gdLst/>
            <a:ahLst/>
            <a:cxnLst/>
            <a:rect l="l" t="t" r="r" b="b"/>
            <a:pathLst>
              <a:path w="24528" h="30101">
                <a:moveTo>
                  <a:pt x="22648" y="27646"/>
                </a:moveTo>
                <a:lnTo>
                  <a:pt x="23302" y="27033"/>
                </a:lnTo>
                <a:lnTo>
                  <a:pt x="22648" y="23343"/>
                </a:lnTo>
                <a:lnTo>
                  <a:pt x="22075" y="17812"/>
                </a:lnTo>
                <a:lnTo>
                  <a:pt x="22075" y="17198"/>
                </a:lnTo>
                <a:lnTo>
                  <a:pt x="18968" y="15357"/>
                </a:lnTo>
                <a:lnTo>
                  <a:pt x="22075" y="12902"/>
                </a:lnTo>
                <a:lnTo>
                  <a:pt x="19623" y="4303"/>
                </a:lnTo>
                <a:lnTo>
                  <a:pt x="18968" y="9212"/>
                </a:lnTo>
                <a:lnTo>
                  <a:pt x="18968" y="12902"/>
                </a:lnTo>
                <a:lnTo>
                  <a:pt x="15943" y="14130"/>
                </a:lnTo>
                <a:lnTo>
                  <a:pt x="3679" y="14130"/>
                </a:lnTo>
                <a:lnTo>
                  <a:pt x="3679" y="3076"/>
                </a:lnTo>
                <a:lnTo>
                  <a:pt x="13490" y="0"/>
                </a:lnTo>
                <a:lnTo>
                  <a:pt x="0" y="0"/>
                </a:lnTo>
                <a:lnTo>
                  <a:pt x="0" y="30101"/>
                </a:lnTo>
                <a:lnTo>
                  <a:pt x="3679" y="30101"/>
                </a:lnTo>
                <a:lnTo>
                  <a:pt x="3679" y="17198"/>
                </a:lnTo>
                <a:lnTo>
                  <a:pt x="20195" y="17198"/>
                </a:lnTo>
                <a:lnTo>
                  <a:pt x="18396" y="22729"/>
                </a:lnTo>
                <a:lnTo>
                  <a:pt x="18968" y="26411"/>
                </a:lnTo>
                <a:lnTo>
                  <a:pt x="19623" y="30101"/>
                </a:lnTo>
                <a:lnTo>
                  <a:pt x="24528" y="30101"/>
                </a:lnTo>
                <a:lnTo>
                  <a:pt x="22648" y="27646"/>
                </a:lnTo>
                <a:close/>
              </a:path>
              <a:path w="24528" h="30101">
                <a:moveTo>
                  <a:pt x="22648" y="613"/>
                </a:moveTo>
                <a:lnTo>
                  <a:pt x="18396" y="0"/>
                </a:lnTo>
                <a:lnTo>
                  <a:pt x="13490" y="0"/>
                </a:lnTo>
                <a:lnTo>
                  <a:pt x="3679" y="3076"/>
                </a:lnTo>
                <a:lnTo>
                  <a:pt x="15943" y="3076"/>
                </a:lnTo>
                <a:lnTo>
                  <a:pt x="19623" y="4303"/>
                </a:lnTo>
                <a:lnTo>
                  <a:pt x="22075" y="12902"/>
                </a:lnTo>
                <a:lnTo>
                  <a:pt x="23302" y="11675"/>
                </a:lnTo>
                <a:lnTo>
                  <a:pt x="23302" y="7371"/>
                </a:lnTo>
                <a:lnTo>
                  <a:pt x="22648" y="613"/>
                </a:lnTo>
                <a:close/>
              </a:path>
            </a:pathLst>
          </a:custGeom>
          <a:solidFill>
            <a:srgbClr val="E316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56449" y="145400"/>
            <a:ext cx="52164" cy="52209"/>
          </a:xfrm>
          <a:custGeom>
            <a:avLst/>
            <a:gdLst/>
            <a:ahLst/>
            <a:cxnLst/>
            <a:rect l="l" t="t" r="r" b="b"/>
            <a:pathLst>
              <a:path w="52164" h="52209">
                <a:moveTo>
                  <a:pt x="52164" y="26411"/>
                </a:moveTo>
                <a:lnTo>
                  <a:pt x="48301" y="39893"/>
                </a:lnTo>
                <a:lnTo>
                  <a:pt x="38288" y="49247"/>
                </a:lnTo>
                <a:lnTo>
                  <a:pt x="26409" y="52209"/>
                </a:lnTo>
                <a:lnTo>
                  <a:pt x="12647" y="48441"/>
                </a:lnTo>
                <a:lnTo>
                  <a:pt x="3151" y="38638"/>
                </a:lnTo>
                <a:lnTo>
                  <a:pt x="0" y="26411"/>
                </a:lnTo>
                <a:lnTo>
                  <a:pt x="3714" y="12776"/>
                </a:lnTo>
                <a:lnTo>
                  <a:pt x="13496" y="3301"/>
                </a:lnTo>
                <a:lnTo>
                  <a:pt x="26409" y="0"/>
                </a:lnTo>
                <a:lnTo>
                  <a:pt x="39710" y="3797"/>
                </a:lnTo>
                <a:lnTo>
                  <a:pt x="49043" y="13789"/>
                </a:lnTo>
                <a:lnTo>
                  <a:pt x="52164" y="26411"/>
                </a:lnTo>
                <a:close/>
              </a:path>
            </a:pathLst>
          </a:custGeom>
          <a:ln w="3684">
            <a:solidFill>
              <a:srgbClr val="E316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32003" y="1096899"/>
            <a:ext cx="6742303" cy="0"/>
          </a:xfrm>
          <a:custGeom>
            <a:avLst/>
            <a:gdLst/>
            <a:ahLst/>
            <a:cxnLst/>
            <a:rect l="l" t="t" r="r" b="b"/>
            <a:pathLst>
              <a:path w="6742303">
                <a:moveTo>
                  <a:pt x="0" y="0"/>
                </a:moveTo>
                <a:lnTo>
                  <a:pt x="6742303" y="0"/>
                </a:lnTo>
              </a:path>
            </a:pathLst>
          </a:custGeom>
          <a:ln w="6350">
            <a:solidFill>
              <a:srgbClr val="9595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0812" y="4988052"/>
            <a:ext cx="1158240" cy="513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1204" y="4988052"/>
            <a:ext cx="1005840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49196" y="4988052"/>
            <a:ext cx="524256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65604" y="4988052"/>
            <a:ext cx="371856" cy="513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0648" y="751114"/>
            <a:ext cx="797365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3">
              <a:lnSpc>
                <a:spcPts val="2236"/>
              </a:lnSpc>
              <a:spcBef>
                <a:spcPts val="111"/>
              </a:spcBef>
            </a:pPr>
            <a:r>
              <a:rPr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Pricing Summary –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100% Electric Vehicle</a:t>
            </a:r>
            <a:endParaRPr sz="28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7622" y="1338943"/>
            <a:ext cx="8256682" cy="5269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Special Rate for the </a:t>
            </a:r>
            <a:r>
              <a:rPr lang="en-US" sz="35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First50</a:t>
            </a:r>
            <a:r>
              <a:rPr lang="en-US" sz="35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Leases!</a:t>
            </a:r>
          </a:p>
          <a:p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Ryder 100% Electric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Chanje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V8100 Vehicle</a:t>
            </a:r>
          </a:p>
          <a:p>
            <a:endParaRPr 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ChoiceLease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Preventive 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Monthly Fixed Rate Options: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3-yr term:	$999.00/month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7-yr term:	$899.00/month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*No Variable Rate 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031" indent="-25003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Pricing includes 1 EV Mobile Charger by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eMotorWerks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(installation not included)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0031" indent="-250031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Preventive Maintenance Services Annually</a:t>
            </a:r>
          </a:p>
          <a:p>
            <a:pPr marL="11113" marR="30003">
              <a:lnSpc>
                <a:spcPct val="95825"/>
              </a:lnSpc>
              <a:spcBef>
                <a:spcPts val="793"/>
              </a:spcBef>
            </a:pPr>
            <a:endParaRPr lang="en-US" sz="25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13" marR="30003">
              <a:lnSpc>
                <a:spcPct val="95825"/>
              </a:lnSpc>
              <a:spcBef>
                <a:spcPts val="793"/>
              </a:spcBef>
            </a:pP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139180" y="6480621"/>
            <a:ext cx="1389357" cy="12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113">
              <a:lnSpc>
                <a:spcPct val="95825"/>
              </a:lnSpc>
            </a:pP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ropr</a:t>
            </a:r>
            <a:r>
              <a:rPr sz="700" dirty="0">
                <a:solidFill>
                  <a:srgbClr val="808080"/>
                </a:solidFill>
                <a:latin typeface="Arial"/>
                <a:cs typeface="Arial"/>
              </a:rPr>
              <a:t>iet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ar</a:t>
            </a:r>
            <a:r>
              <a:rPr sz="700" dirty="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sz="700" spc="8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an</a:t>
            </a:r>
            <a:r>
              <a:rPr sz="700" dirty="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sz="700" spc="12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Con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f</a:t>
            </a:r>
            <a:r>
              <a:rPr sz="700" dirty="0">
                <a:solidFill>
                  <a:srgbClr val="808080"/>
                </a:solidFill>
                <a:latin typeface="Arial"/>
                <a:cs typeface="Arial"/>
              </a:rPr>
              <a:t>id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en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00" dirty="0">
                <a:solidFill>
                  <a:srgbClr val="808080"/>
                </a:solidFill>
                <a:latin typeface="Arial"/>
                <a:cs typeface="Arial"/>
              </a:rPr>
              <a:t>ial </a:t>
            </a:r>
            <a:r>
              <a:rPr sz="700" spc="12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808080"/>
                </a:solidFill>
                <a:latin typeface="Arial"/>
                <a:cs typeface="Arial"/>
              </a:rPr>
              <a:t>|</a:t>
            </a:r>
            <a:endParaRPr sz="700">
              <a:latin typeface="Arial"/>
              <a:cs typeface="Arial"/>
            </a:endParaRPr>
          </a:p>
        </p:txBody>
      </p:sp>
      <p:pic>
        <p:nvPicPr>
          <p:cNvPr id="42" name="Picture 4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533" y="3004457"/>
            <a:ext cx="4538134" cy="2024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258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>
          <a:xfrm flipH="1" flipV="1">
            <a:off x="7612926" y="3013097"/>
            <a:ext cx="6681" cy="70954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6559030" y="3071447"/>
            <a:ext cx="0" cy="64585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5396488" y="3077926"/>
            <a:ext cx="0" cy="64585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4269798" y="3087947"/>
            <a:ext cx="0" cy="645857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 flipV="1">
            <a:off x="8233291" y="2776370"/>
            <a:ext cx="0" cy="55225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7080748" y="2813300"/>
            <a:ext cx="0" cy="55457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 flipV="1">
            <a:off x="5938679" y="2813299"/>
            <a:ext cx="0" cy="58107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846739" y="2776370"/>
            <a:ext cx="0" cy="59150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gray">
          <a:xfrm>
            <a:off x="1265670" y="4820772"/>
            <a:ext cx="931078" cy="73440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4000" b="1" i="0" normalizeH="0" noProof="0" smtClean="0">
                <a:solidFill>
                  <a:srgbClr val="7F7F7F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 bwMode="gray">
          <a:xfrm>
            <a:off x="641683" y="3682147"/>
            <a:ext cx="2179053" cy="993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spc="100" normalizeH="0" noProof="0" smtClean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JIM RYDER MAKES 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4000" b="1" i="0" normalizeH="0" baseline="30000" noProof="0" smtClean="0">
                <a:solidFill>
                  <a:srgbClr val="7F7F7F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$</a:t>
            </a:r>
            <a:r>
              <a:rPr kumimoji="0" lang="en-US" sz="4400" b="1" i="0" normalizeH="0" noProof="0" smtClean="0">
                <a:solidFill>
                  <a:srgbClr val="7F7F7F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35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spc="100" normalizeH="0" noProof="0" smtClean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DOWN PAYMENT ON </a:t>
            </a:r>
            <a:br>
              <a:rPr kumimoji="0" lang="en-US" sz="1400" b="1" i="0" spc="100" normalizeH="0" noProof="0" smtClean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400" b="1" i="0" spc="100" normalizeH="0" noProof="0" smtClean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ONE TRUCK</a:t>
            </a:r>
          </a:p>
        </p:txBody>
      </p:sp>
      <p:sp>
        <p:nvSpPr>
          <p:cNvPr id="49" name="TextBox 48"/>
          <p:cNvSpPr txBox="1"/>
          <p:nvPr/>
        </p:nvSpPr>
        <p:spPr bwMode="gray">
          <a:xfrm>
            <a:off x="851315" y="1103760"/>
            <a:ext cx="1759789" cy="1329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6600" b="1" i="0" spc="-300" normalizeH="0" noProof="0" smtClean="0"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1</a:t>
            </a:r>
            <a:r>
              <a:rPr kumimoji="0" lang="en-US" sz="6600" b="1" i="0" spc="-150" normalizeH="0" noProof="0" smtClean="0"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9</a:t>
            </a:r>
            <a:r>
              <a:rPr kumimoji="0" lang="en-US" sz="6600" b="1" i="0" normalizeH="0" noProof="0" smtClean="0"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33</a:t>
            </a:r>
            <a:endParaRPr kumimoji="0" lang="en-US" b="1" i="0" normalizeH="0" noProof="0" smtClean="0">
              <a:solidFill>
                <a:prstClr val="black">
                  <a:lumMod val="85000"/>
                  <a:lumOff val="15000"/>
                </a:prstClr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50" name="TextBox 49"/>
          <p:cNvSpPr txBox="1"/>
          <p:nvPr/>
        </p:nvSpPr>
        <p:spPr bwMode="gray">
          <a:xfrm>
            <a:off x="4414243" y="1302695"/>
            <a:ext cx="3143264" cy="9326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6000" b="1" i="0" normalizeH="0" noProof="0" smtClean="0"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85 Years</a:t>
            </a:r>
            <a:endParaRPr kumimoji="0" lang="en-US" sz="6000" b="1" i="0" spc="-300" normalizeH="0" noProof="0" smtClean="0">
              <a:solidFill>
                <a:prstClr val="black">
                  <a:lumMod val="85000"/>
                  <a:lumOff val="15000"/>
                </a:prstClr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89" y="5545149"/>
            <a:ext cx="1193640" cy="606083"/>
          </a:xfrm>
          <a:prstGeom prst="rect">
            <a:avLst/>
          </a:prstGeom>
        </p:spPr>
      </p:pic>
      <p:sp>
        <p:nvSpPr>
          <p:cNvPr id="26" name="Isosceles Triangle 25"/>
          <p:cNvSpPr/>
          <p:nvPr/>
        </p:nvSpPr>
        <p:spPr>
          <a:xfrm rot="10800000">
            <a:off x="5789520" y="1096820"/>
            <a:ext cx="522516" cy="1959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endParaRPr kumimoji="0" lang="en-US" b="0" i="0" normalizeH="0" noProof="0">
              <a:solidFill>
                <a:prstClr val="white"/>
              </a:solidFill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33" name="Isosceles Triangle 32"/>
          <p:cNvSpPr/>
          <p:nvPr/>
        </p:nvSpPr>
        <p:spPr>
          <a:xfrm rot="10800000">
            <a:off x="1469952" y="1096820"/>
            <a:ext cx="522516" cy="19594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endParaRPr kumimoji="0" lang="en-US" b="0" i="0" normalizeH="0" noProof="0">
              <a:solidFill>
                <a:prstClr val="white"/>
              </a:solidFill>
              <a:uLnTx/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52584" y="1095731"/>
            <a:ext cx="80907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056511" y="1569310"/>
            <a:ext cx="0" cy="455964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3843022" y="2813299"/>
            <a:ext cx="0" cy="58107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hevron 63"/>
          <p:cNvSpPr/>
          <p:nvPr/>
        </p:nvSpPr>
        <p:spPr>
          <a:xfrm>
            <a:off x="3190361" y="3005693"/>
            <a:ext cx="5536621" cy="395162"/>
          </a:xfrm>
          <a:prstGeom prst="chevron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endParaRPr kumimoji="0" lang="en-US" sz="1400" b="0" i="0" normalizeH="0" noProof="0" smtClean="0">
              <a:solidFill>
                <a:prstClr val="black"/>
              </a:solidFill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 bwMode="gray">
          <a:xfrm>
            <a:off x="3333184" y="2275222"/>
            <a:ext cx="990600" cy="480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Company 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Founded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1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1930s</a:t>
            </a:r>
          </a:p>
        </p:txBody>
      </p:sp>
      <p:sp>
        <p:nvSpPr>
          <p:cNvPr id="100" name="TextBox 99"/>
          <p:cNvSpPr txBox="1"/>
          <p:nvPr/>
        </p:nvSpPr>
        <p:spPr bwMode="gray">
          <a:xfrm>
            <a:off x="4394687" y="2275222"/>
            <a:ext cx="990600" cy="480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Ryder Goes Public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1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1950s</a:t>
            </a:r>
          </a:p>
        </p:txBody>
      </p:sp>
      <p:sp>
        <p:nvSpPr>
          <p:cNvPr id="101" name="TextBox 100"/>
          <p:cNvSpPr txBox="1"/>
          <p:nvPr/>
        </p:nvSpPr>
        <p:spPr bwMode="gray">
          <a:xfrm>
            <a:off x="5490575" y="2275222"/>
            <a:ext cx="990600" cy="480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Fueling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Growth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1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1970s</a:t>
            </a:r>
          </a:p>
        </p:txBody>
      </p:sp>
      <p:sp>
        <p:nvSpPr>
          <p:cNvPr id="102" name="TextBox 101"/>
          <p:cNvSpPr txBox="1"/>
          <p:nvPr/>
        </p:nvSpPr>
        <p:spPr bwMode="gray">
          <a:xfrm>
            <a:off x="6644095" y="2275222"/>
            <a:ext cx="990600" cy="480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Sharpening Our Focus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1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1990s</a:t>
            </a:r>
          </a:p>
        </p:txBody>
      </p:sp>
      <p:sp>
        <p:nvSpPr>
          <p:cNvPr id="103" name="TextBox 102"/>
          <p:cNvSpPr txBox="1"/>
          <p:nvPr/>
        </p:nvSpPr>
        <p:spPr bwMode="gray">
          <a:xfrm>
            <a:off x="3646023" y="3761896"/>
            <a:ext cx="1200716" cy="480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Growth in a Time of Turmoil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1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1940s</a:t>
            </a:r>
          </a:p>
        </p:txBody>
      </p:sp>
      <p:sp>
        <p:nvSpPr>
          <p:cNvPr id="104" name="TextBox 103"/>
          <p:cNvSpPr txBox="1"/>
          <p:nvPr/>
        </p:nvSpPr>
        <p:spPr bwMode="gray">
          <a:xfrm>
            <a:off x="4846739" y="3766367"/>
            <a:ext cx="1200716" cy="480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Establishing Our Brand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1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1960s</a:t>
            </a:r>
          </a:p>
        </p:txBody>
      </p:sp>
      <p:sp>
        <p:nvSpPr>
          <p:cNvPr id="105" name="TextBox 104"/>
          <p:cNvSpPr txBox="1"/>
          <p:nvPr/>
        </p:nvSpPr>
        <p:spPr bwMode="gray">
          <a:xfrm>
            <a:off x="5938679" y="3766425"/>
            <a:ext cx="1200716" cy="480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New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Horizons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1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1980s</a:t>
            </a:r>
          </a:p>
        </p:txBody>
      </p:sp>
      <p:sp>
        <p:nvSpPr>
          <p:cNvPr id="106" name="TextBox 105"/>
          <p:cNvSpPr txBox="1"/>
          <p:nvPr/>
        </p:nvSpPr>
        <p:spPr bwMode="gray">
          <a:xfrm>
            <a:off x="7015909" y="3774661"/>
            <a:ext cx="1200716" cy="480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Driving 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Forward</a:t>
            </a:r>
            <a:br>
              <a:rPr kumimoji="0" lang="en-US" sz="12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200" b="1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2000s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197552" y="4561847"/>
            <a:ext cx="5845638" cy="1458861"/>
            <a:chOff x="3745926" y="5276791"/>
            <a:chExt cx="5845638" cy="1458861"/>
          </a:xfrm>
        </p:grpSpPr>
        <p:sp>
          <p:nvSpPr>
            <p:cNvPr id="15" name="Rectangle 14"/>
            <p:cNvSpPr/>
            <p:nvPr/>
          </p:nvSpPr>
          <p:spPr>
            <a:xfrm>
              <a:off x="4740155" y="5276791"/>
              <a:ext cx="4851409" cy="145886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CA"/>
              </a:defPPr>
            </a:lstStyle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0" i="0" normalizeH="0" noProof="0" smtClean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Grew </a:t>
              </a:r>
              <a:r>
                <a:rPr kumimoji="0" lang="en-US" sz="1500" b="0" i="0" normalizeH="0" noProof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rapidly by </a:t>
              </a:r>
              <a:r>
                <a:rPr kumimoji="0" lang="en-US" sz="1500" b="0" i="0" normalizeH="0" noProof="0" smtClean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focusing </a:t>
              </a:r>
              <a:r>
                <a:rPr kumimoji="0" lang="en-US" sz="1500" b="0" i="0" normalizeH="0" noProof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on transportation </a:t>
              </a:r>
              <a:r>
                <a:rPr kumimoji="0" lang="en-US" sz="1500" b="0" i="0" normalizeH="0" noProof="0" smtClean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solutions</a:t>
              </a:r>
            </a:p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0" i="0" normalizeH="0" noProof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Trucking deregulation; </a:t>
              </a:r>
              <a:r>
                <a:rPr kumimoji="0" lang="en-US" sz="1500" b="0" i="0" normalizeH="0" noProof="0" smtClean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diversified </a:t>
              </a:r>
              <a:r>
                <a:rPr kumimoji="0" lang="en-US" sz="1500" b="0" i="0" normalizeH="0" noProof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into </a:t>
              </a:r>
              <a:r>
                <a:rPr kumimoji="0" lang="en-US" sz="1500" b="0" i="0" normalizeH="0" noProof="0" smtClean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non-core businesses</a:t>
              </a:r>
            </a:p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0" i="0" normalizeH="0" noProof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Divested </a:t>
              </a:r>
              <a:r>
                <a:rPr kumimoji="0" lang="en-US" sz="1500" b="0" i="0" normalizeH="0" noProof="0" smtClean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non-core businesses</a:t>
              </a:r>
            </a:p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0" i="0" normalizeH="0" noProof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Improved performance through process </a:t>
              </a:r>
              <a:r>
                <a:rPr kumimoji="0" lang="en-US" sz="1500" b="0" i="0" normalizeH="0" noProof="0" smtClean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changes</a:t>
              </a:r>
            </a:p>
            <a:p>
              <a:pPr algn="l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0" i="0" normalizeH="0" noProof="0" smtClean="0">
                  <a:solidFill>
                    <a:srgbClr val="CE1126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Focus on Growth</a:t>
              </a:r>
              <a:endParaRPr kumimoji="0" lang="en-US" sz="1500" b="0" i="0" normalizeH="0" noProof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22" name="TextBox 21"/>
            <p:cNvSpPr txBox="1"/>
            <p:nvPr/>
          </p:nvSpPr>
          <p:spPr bwMode="gray">
            <a:xfrm>
              <a:off x="3745926" y="5276791"/>
              <a:ext cx="1072002" cy="797697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noAutofit/>
            </a:bodyPr>
            <a:lstStyle>
              <a:defPPr>
                <a:defRPr lang="en-CA"/>
              </a:defPPr>
            </a:lstStyle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1" i="0" normalizeH="0" noProof="0">
                  <a:solidFill>
                    <a:srgbClr val="D9D9D9">
                      <a:lumMod val="25000"/>
                    </a:srgbClr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1930 - </a:t>
              </a:r>
              <a:r>
                <a:rPr kumimoji="0" lang="en-US" sz="1500" b="1" i="0" normalizeH="0" noProof="0" smtClean="0">
                  <a:solidFill>
                    <a:srgbClr val="D9D9D9">
                      <a:lumMod val="25000"/>
                    </a:srgbClr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60’s</a:t>
              </a:r>
            </a:p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1" i="0" normalizeH="0" noProof="0">
                  <a:solidFill>
                    <a:srgbClr val="D9D9D9">
                      <a:lumMod val="25000"/>
                    </a:srgbClr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1970 - </a:t>
              </a:r>
              <a:r>
                <a:rPr kumimoji="0" lang="en-US" sz="1500" b="1" i="0" normalizeH="0" noProof="0" smtClean="0">
                  <a:solidFill>
                    <a:srgbClr val="D9D9D9">
                      <a:lumMod val="25000"/>
                    </a:srgbClr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80’s</a:t>
              </a:r>
            </a:p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1" i="0" normalizeH="0" noProof="0" smtClean="0">
                  <a:solidFill>
                    <a:srgbClr val="D9D9D9">
                      <a:lumMod val="25000"/>
                    </a:srgbClr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1990’s</a:t>
              </a:r>
            </a:p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1" i="0" normalizeH="0" noProof="0" smtClean="0">
                  <a:solidFill>
                    <a:srgbClr val="D9D9D9">
                      <a:lumMod val="25000"/>
                    </a:srgbClr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2000’s</a:t>
              </a:r>
            </a:p>
            <a:p>
              <a:pPr algn="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500" b="1" i="0" normalizeH="0" noProof="0" smtClean="0">
                  <a:solidFill>
                    <a:srgbClr val="D9D9D9">
                      <a:lumMod val="25000"/>
                    </a:srgbClr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2010’s  </a:t>
              </a:r>
            </a:p>
          </p:txBody>
        </p:sp>
      </p:grpSp>
      <p:cxnSp>
        <p:nvCxnSpPr>
          <p:cNvPr id="114" name="Straight Connector 113"/>
          <p:cNvCxnSpPr/>
          <p:nvPr/>
        </p:nvCxnSpPr>
        <p:spPr>
          <a:xfrm flipH="1">
            <a:off x="3247579" y="4399144"/>
            <a:ext cx="5503449" cy="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57866" y="2222475"/>
            <a:ext cx="1146687" cy="1181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5" name="TextBox 44"/>
          <p:cNvSpPr txBox="1"/>
          <p:nvPr/>
        </p:nvSpPr>
        <p:spPr bwMode="gray">
          <a:xfrm>
            <a:off x="7628626" y="2275222"/>
            <a:ext cx="1200716" cy="48030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ea typeface="ＭＳ Ｐゴシック" charset="-128"/>
              </a:rPr>
              <a:t>Focus 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ea typeface="ＭＳ Ｐゴシック" charset="-128"/>
              </a:rPr>
              <a:t>Growth</a:t>
            </a:r>
            <a:br>
              <a:rPr kumimoji="0" lang="en-US" sz="1100" b="0" i="0" normalizeH="0" noProof="0" smtClean="0">
                <a:solidFill>
                  <a:prstClr val="black">
                    <a:lumMod val="65000"/>
                    <a:lumOff val="35000"/>
                  </a:prstClr>
                </a:solidFill>
                <a:uLnTx/>
                <a:uFillTx/>
                <a:ea typeface="ＭＳ Ｐゴシック" charset="-128"/>
              </a:rPr>
            </a:br>
            <a:r>
              <a:rPr kumimoji="0" lang="en-US" sz="1100" b="1" i="0" normalizeH="0" noProof="0" smtClean="0">
                <a:solidFill>
                  <a:prstClr val="black"/>
                </a:solidFill>
                <a:uLnTx/>
                <a:uFillTx/>
                <a:ea typeface="ＭＳ Ｐゴシック" charset="-128"/>
              </a:rPr>
              <a:t>TODAY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3491968" y="2776370"/>
            <a:ext cx="5110974" cy="9005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/>
          </a:bodyPr>
          <a:lstStyle>
            <a:defPPr>
              <a:defRPr lang="en-CA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3200" b="0" i="0" normalizeH="0" noProof="0">
                <a:solidFill>
                  <a:prstClr val="white">
                    <a:lumMod val="8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  <a:sym typeface="Wingdings" pitchFamily="2" charset="2"/>
              </a:rPr>
              <a:t> </a:t>
            </a:r>
            <a:r>
              <a:rPr kumimoji="0" lang="en-US" sz="3200" b="0" i="0" normalizeH="0" noProof="0" smtClean="0">
                <a:solidFill>
                  <a:prstClr val="white">
                    <a:lumMod val="8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  <a:sym typeface="Wingdings" pitchFamily="2" charset="2"/>
              </a:rPr>
              <a:t>                       </a:t>
            </a:r>
            <a:endParaRPr kumimoji="0" lang="en-US" sz="3200" b="0" i="0" normalizeH="0" noProof="0">
              <a:solidFill>
                <a:prstClr val="white">
                  <a:lumMod val="85000"/>
                </a:prstClr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4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32802" y="6395504"/>
            <a:ext cx="528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algn="l" defTabSz="914400" fontAlgn="base">
              <a:spcBef>
                <a:spcPct val="0"/>
              </a:spcBef>
              <a:spcAft>
                <a:spcPct val="0"/>
              </a:spcAft>
              <a:buNone/>
              <a:defRPr kumimoji="0" sz="1000" b="0" i="0" kern="1200" normalizeH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defRPr>
            </a:pPr>
            <a:fld id="{CC1DC219-AE9B-F846-B293-5029C850F5C5}" type="slidenum">
              <a:rPr kumimoji="0" lang="en-US" sz="1200" b="0" i="0" kern="1200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</a:rPr>
              <a:pPr marL="0" algn="l" defTabSz="914400" fontAlgn="base">
                <a:spcBef>
                  <a:spcPct val="0"/>
                </a:spcBef>
                <a:spcAft>
                  <a:spcPct val="0"/>
                </a:spcAft>
                <a:buNone/>
                <a:defRPr kumimoji="0" sz="1000" b="0" i="0" kern="1200" normalizeH="0" noProof="0">
                  <a:solidFill>
                    <a:srgbClr val="000000"/>
                  </a:solidFill>
                  <a:uLnTx/>
                  <a:uFillTx/>
                  <a:latin typeface="Arial"/>
                  <a:ea typeface="+mn-ea"/>
                  <a:cs typeface="+mn-cs"/>
                </a:defRPr>
              </a:pPr>
              <a:t>2</a:t>
            </a:fld>
            <a:endParaRPr kumimoji="0" lang="en-US" sz="1200" b="0" i="0" kern="1200" normalizeH="0" noProof="0"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85800" y="298450"/>
            <a:ext cx="8008408" cy="658813"/>
          </a:xfrm>
        </p:spPr>
        <p:txBody>
          <a:bodyPr/>
          <a:lstStyle/>
          <a:p>
            <a:pPr marL="0" marR="0" lvl="0" indent="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Gill Sans MT" pitchFamily="34" charset="0"/>
                <a:cs typeface="Gill Sans MT"/>
                <a:sym typeface="Wingdings"/>
              </a:defRPr>
            </a:pPr>
            <a:r>
              <a:rPr kumimoji="0" lang="en-US" sz="3200" b="1" i="0" u="none" strike="noStrike" kern="1200" cap="none" spc="0" normalizeH="0" baseline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Gill Sans MT" charset="0"/>
                <a:cs typeface="Gill Sans MT"/>
              </a:rPr>
              <a:t>Company Overview </a:t>
            </a:r>
            <a:r>
              <a:rPr kumimoji="0" lang="en-US" sz="3200" b="1" i="0" u="none" strike="noStrike" kern="1200" cap="none" spc="0" normalizeH="0" baseline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sym typeface="Arial Black"/>
              </a:rPr>
              <a:t>|</a:t>
            </a:r>
            <a:r>
              <a:rPr kumimoji="0" lang="en-US" sz="3200" b="1" i="0" u="none" strike="noStrike" kern="1200" cap="none" spc="0" normalizeH="0" baseline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Gill Sans MT" charset="0"/>
                <a:cs typeface="Gill Sans MT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Gill Sans MT" charset="0"/>
                <a:cs typeface="Gill Sans MT"/>
              </a:rPr>
              <a:t>Our</a:t>
            </a:r>
            <a:r>
              <a:rPr kumimoji="0" lang="en-US" sz="3200" b="1" i="0" u="none" strike="noStrike" kern="1200" cap="none" spc="0" normalizeH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Gill Sans MT" charset="0"/>
                <a:cs typeface="Gill Sans MT"/>
              </a:rPr>
              <a:t> History</a:t>
            </a:r>
            <a:endParaRPr kumimoji="0" lang="en-US" sz="3200" b="1" i="0" u="none" strike="noStrike" kern="1200" cap="none" spc="0" normalizeH="0" baseline="0" noProof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59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3457464" y="2150477"/>
            <a:ext cx="0" cy="41937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612176" y="2057400"/>
            <a:ext cx="33497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u="sng" dirty="0" smtClean="0">
                <a:solidFill>
                  <a:srgbClr val="CE1126"/>
                </a:solidFill>
                <a:latin typeface="Calibri" panose="020F0502020204030204" pitchFamily="34" charset="0"/>
              </a:rPr>
              <a:t>Feature Set</a:t>
            </a:r>
            <a:endParaRPr lang="en-US" sz="1100" u="sng" dirty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037" y="2064076"/>
            <a:ext cx="2776248" cy="4242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u="sng" dirty="0" smtClean="0">
                <a:solidFill>
                  <a:srgbClr val="CE1126"/>
                </a:solidFill>
                <a:latin typeface="Calibri" panose="020F0502020204030204" pitchFamily="34" charset="0"/>
              </a:rPr>
              <a:t>Key Features</a:t>
            </a:r>
            <a:endParaRPr lang="en-US" sz="1600" u="sng" dirty="0">
              <a:solidFill>
                <a:srgbClr val="595959"/>
              </a:solidFill>
              <a:latin typeface="Calibri" panose="020F0502020204030204" pitchFamily="34" charset="0"/>
            </a:endParaRPr>
          </a:p>
          <a:p>
            <a:pPr marL="114300" indent="-114300">
              <a:spcAft>
                <a:spcPts val="500"/>
              </a:spcAft>
              <a:buFont typeface="Arial" charset="0"/>
              <a:buChar char="•"/>
            </a:pPr>
            <a:r>
              <a:rPr lang="en-US" sz="105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Equipment &amp; Fleet Administration </a:t>
            </a:r>
            <a:endParaRPr lang="en-US" sz="105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0988" lvl="1" indent="-163513">
              <a:spcAft>
                <a:spcPts val="500"/>
              </a:spcAft>
              <a:buFont typeface="Arial" panose="020B0604020202020204" pitchFamily="34" charset="0"/>
              <a:buChar char="-"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</a:rPr>
              <a:t>Leverage Ryder’s scale and buying power with major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OEMs</a:t>
            </a:r>
          </a:p>
          <a:p>
            <a:pPr marL="280988" lvl="1" indent="-163513">
              <a:spcAft>
                <a:spcPts val="500"/>
              </a:spcAft>
              <a:buFont typeface="Arial" panose="020B0604020202020204" pitchFamily="34" charset="0"/>
              <a:buChar char="-"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</a:rPr>
              <a:t>Vehicle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administration (Licensing)</a:t>
            </a:r>
            <a:endParaRPr lang="en-US" sz="105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14300" indent="-114300">
              <a:spcAft>
                <a:spcPts val="500"/>
              </a:spcAft>
              <a:buFont typeface="Arial" charset="0"/>
              <a:buChar char="•"/>
            </a:pPr>
            <a:r>
              <a:rPr lang="en-US" sz="105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5,900 trained, certified </a:t>
            </a:r>
            <a:r>
              <a:rPr lang="en-US" sz="1050" b="1" dirty="0">
                <a:solidFill>
                  <a:prstClr val="black"/>
                </a:solidFill>
                <a:latin typeface="Calibri" panose="020F0502020204030204" pitchFamily="34" charset="0"/>
              </a:rPr>
              <a:t>service </a:t>
            </a:r>
            <a:r>
              <a:rPr lang="en-US" sz="105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technicians with deep knowledge of: </a:t>
            </a:r>
          </a:p>
          <a:p>
            <a:pPr marL="280988" lvl="1" indent="-163513">
              <a:spcAft>
                <a:spcPts val="500"/>
              </a:spcAft>
              <a:buFont typeface="Arial" panose="020B0604020202020204" pitchFamily="34" charset="0"/>
              <a:buChar char="-"/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Latest EPA certified engines and other fleet technology</a:t>
            </a:r>
          </a:p>
          <a:p>
            <a:pPr marL="280988" lvl="1" indent="-163513">
              <a:spcAft>
                <a:spcPts val="500"/>
              </a:spcAft>
              <a:buFont typeface="Arial" panose="020B0604020202020204" pitchFamily="34" charset="0"/>
              <a:buChar char="-"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</a:rPr>
              <a:t>4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00+ certified refrigeration technicians</a:t>
            </a:r>
          </a:p>
          <a:p>
            <a:pPr marL="280988" lvl="1" indent="-163513">
              <a:spcAft>
                <a:spcPts val="500"/>
              </a:spcAft>
              <a:buFont typeface="Arial" panose="020B0604020202020204" pitchFamily="34" charset="0"/>
              <a:buChar char="-"/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Multi-OEM diagnostics for all major brands</a:t>
            </a:r>
          </a:p>
          <a:p>
            <a:pPr marL="114300" indent="-114300">
              <a:spcAft>
                <a:spcPts val="500"/>
              </a:spcAft>
              <a:buFont typeface="Arial" charset="0"/>
              <a:buChar char="•"/>
            </a:pPr>
            <a:r>
              <a:rPr lang="en-US" sz="105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Repairs performed at:</a:t>
            </a:r>
          </a:p>
          <a:p>
            <a:pPr marL="280988" lvl="1" indent="-163513">
              <a:spcAft>
                <a:spcPts val="500"/>
              </a:spcAft>
              <a:buFont typeface="Arial" panose="020B0604020202020204" pitchFamily="34" charset="0"/>
              <a:buChar char="-"/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Ryder’s 800 shop network </a:t>
            </a:r>
          </a:p>
          <a:p>
            <a:pPr marL="280988" lvl="1" indent="-163513">
              <a:spcAft>
                <a:spcPts val="500"/>
              </a:spcAft>
              <a:buFont typeface="Arial" panose="020B0604020202020204" pitchFamily="34" charset="0"/>
              <a:buChar char="-"/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Onsite at your location via mobile truck</a:t>
            </a:r>
          </a:p>
          <a:p>
            <a:pPr marL="114300" indent="-114300">
              <a:spcAft>
                <a:spcPts val="500"/>
              </a:spcAft>
              <a:buFont typeface="Arial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</a:rPr>
              <a:t>Extensive inventory of fleet-specific parts</a:t>
            </a:r>
          </a:p>
          <a:p>
            <a:pPr marL="114300" indent="-114300">
              <a:spcAft>
                <a:spcPts val="500"/>
              </a:spcAft>
              <a:buFont typeface="Arial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</a:rPr>
              <a:t>Emergency roadside assistance, warranty and tire management</a:t>
            </a:r>
          </a:p>
          <a:p>
            <a:pPr marL="114300" indent="-114300">
              <a:spcAft>
                <a:spcPts val="500"/>
              </a:spcAft>
              <a:buFont typeface="Arial" charset="0"/>
              <a:buChar char="•"/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Rental fleet access to 37,800 vehicles while your truck is being repaired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5093" y="1143000"/>
            <a:ext cx="8106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E1126"/>
                </a:solidFill>
                <a:latin typeface="Calibri" panose="020F0502020204030204" pitchFamily="34" charset="0"/>
              </a:rPr>
              <a:t>Maximize vehicle up-time with Ryder’s 800+ shop locations, maintenance expertise and proven reliability.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29" y="2362200"/>
            <a:ext cx="5384035" cy="398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804862" y="298450"/>
            <a:ext cx="824360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dirty="0" err="1" smtClean="0">
                <a:solidFill>
                  <a:srgbClr val="CE1126"/>
                </a:solidFill>
                <a:latin typeface="Calibri" panose="020F0502020204030204" pitchFamily="34" charset="0"/>
                <a:sym typeface="Arial Black"/>
              </a:rPr>
              <a:t>ChoiceLease</a:t>
            </a:r>
            <a:r>
              <a:rPr lang="en-US" sz="3200" dirty="0" smtClean="0">
                <a:solidFill>
                  <a:srgbClr val="CE1126"/>
                </a:solidFill>
                <a:latin typeface="Calibri" panose="020F0502020204030204" pitchFamily="34" charset="0"/>
                <a:sym typeface="Arial Black"/>
              </a:rPr>
              <a:t> Preventive </a:t>
            </a:r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sym typeface="Arial Black"/>
              </a:rPr>
              <a:t>| </a:t>
            </a:r>
            <a:r>
              <a:rPr lang="en-US" sz="3200" dirty="0" smtClean="0">
                <a:solidFill>
                  <a:prstClr val="black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Overview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EEDE19F0-C11B-A745-A37D-122B28A49E84}" type="slidenum">
              <a:rPr lang="en-US" sz="1200">
                <a:solidFill>
                  <a:prstClr val="black"/>
                </a:solidFill>
                <a:latin typeface="Calibri" panose="020F0502020204030204" pitchFamily="34" charset="0"/>
              </a:rPr>
              <a:pPr/>
              <a:t>20</a:t>
            </a:fld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2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Gill Sans MT" pitchFamily="34" charset="0"/>
                <a:cs typeface="Gill Sans MT"/>
                <a:sym typeface="Wingdings"/>
              </a:defRPr>
            </a:pPr>
            <a:r>
              <a:rPr kumimoji="0" lang="en-US" sz="32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</a:rPr>
              <a:t>About Ryder </a:t>
            </a:r>
            <a:r>
              <a:rPr kumimoji="0" 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sym typeface="Arial Black"/>
              </a:rPr>
              <a:t>| </a:t>
            </a:r>
            <a:r>
              <a:rPr kumimoji="0" lang="en-US" sz="32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</a:rPr>
              <a:t>Awards &amp; Recognition</a:t>
            </a:r>
            <a:endParaRPr kumimoji="0" lang="en-US" sz="2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 bwMode="gray">
          <a:xfrm>
            <a:off x="2565913" y="1402509"/>
            <a:ext cx="5907527" cy="482167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en-CA"/>
            </a:defPPr>
          </a:lstStyle>
          <a:p>
            <a:pPr marL="344488" indent="-2317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Top 3PL</a:t>
            </a:r>
            <a:endParaRPr kumimoji="0" lang="en-US" sz="1200" b="1" i="0" normalizeH="0" noProof="0" smtClean="0"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  <a:p>
            <a:pPr marL="344488" lvl="2"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Food Logistics </a:t>
            </a:r>
            <a:r>
              <a:rPr kumimoji="0" lang="en-US" sz="12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(2008-2017); </a:t>
            </a:r>
            <a:r>
              <a:rPr kumimoji="0" lang="en-US" sz="1200" b="0" i="1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Inbound Logistics </a:t>
            </a:r>
            <a:r>
              <a:rPr kumimoji="0" lang="en-US" sz="12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(2008-2017); </a:t>
            </a:r>
          </a:p>
          <a:p>
            <a:pPr marL="344488" lvl="2" algn="l" fontAlgn="base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North </a:t>
            </a:r>
            <a:r>
              <a:rPr kumimoji="0" lang="en-US" sz="1200" b="0" i="1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American Automotive Global Awards </a:t>
            </a:r>
            <a:r>
              <a:rPr kumimoji="0" lang="en-US" sz="1200" b="0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(2016</a:t>
            </a:r>
            <a:r>
              <a:rPr kumimoji="0" lang="en-US" sz="12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)</a:t>
            </a:r>
          </a:p>
          <a:p>
            <a:pPr marL="344488" indent="-2317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Green </a:t>
            </a:r>
            <a:r>
              <a:rPr kumimoji="0" lang="en-US" sz="1400" b="1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Supply Chain </a:t>
            </a:r>
            <a:r>
              <a:rPr kumimoji="0" lang="en-US" sz="1400" b="1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Partner </a:t>
            </a:r>
          </a:p>
          <a:p>
            <a:pPr marL="344488" algn="l" fontAlgn="base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Inbound Logistics </a:t>
            </a:r>
            <a:r>
              <a:rPr kumimoji="0" lang="en-US" sz="12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(2009-2015</a:t>
            </a:r>
            <a:r>
              <a:rPr kumimoji="0" lang="en-US" sz="14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)</a:t>
            </a:r>
          </a:p>
          <a:p>
            <a:pPr marL="344488" indent="-2317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Gold </a:t>
            </a:r>
            <a:r>
              <a:rPr kumimoji="0" lang="en-US" sz="1400" b="1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Award for Best Measurement in Customer Service</a:t>
            </a:r>
          </a:p>
          <a:p>
            <a:pPr marL="344488" algn="l" fontAlgn="base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Loyalty360 </a:t>
            </a:r>
            <a:r>
              <a:rPr kumimoji="0" lang="en-US" sz="12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(2016)</a:t>
            </a:r>
          </a:p>
          <a:p>
            <a:pPr marL="344488" indent="-2317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Top Green Provider</a:t>
            </a:r>
          </a:p>
          <a:p>
            <a:pPr marL="344488" algn="l" fontAlgn="base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Food Logistics </a:t>
            </a:r>
            <a:r>
              <a:rPr kumimoji="0" lang="en-US" sz="12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(2012-2017)</a:t>
            </a:r>
          </a:p>
          <a:p>
            <a:pPr marL="344488" indent="-2317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Great Supply Chain Partner</a:t>
            </a:r>
          </a:p>
          <a:p>
            <a:pPr marL="342900" algn="l" fontAlgn="base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 err="1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SupplyChainBrain</a:t>
            </a:r>
            <a:r>
              <a:rPr kumimoji="0" lang="en-US" sz="12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 (2003-2016)</a:t>
            </a:r>
          </a:p>
          <a:p>
            <a:pPr marL="344488" lvl="1" indent="-2317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Quest for Quality Award (Reader’s Choice)</a:t>
            </a:r>
          </a:p>
          <a:p>
            <a:pPr marL="344488" lvl="1" algn="l" fontAlgn="base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Logistics Management</a:t>
            </a:r>
            <a:r>
              <a:rPr kumimoji="0" lang="en-US" sz="12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kumimoji="0" lang="en-US" sz="12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(</a:t>
            </a:r>
            <a:r>
              <a:rPr kumimoji="0" lang="en-US" sz="12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2004, 2006-2007, 2009-2011, 2014</a:t>
            </a:r>
            <a:r>
              <a:rPr kumimoji="0" lang="en-US" sz="14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)</a:t>
            </a:r>
            <a:endParaRPr kumimoji="0" lang="en-US" sz="1400" b="1" i="0" normalizeH="0" noProof="0"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  <a:p>
            <a:pPr marL="344488" indent="-2317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Most Valuable Employer for Military</a:t>
            </a:r>
          </a:p>
          <a:p>
            <a:pPr marL="344488" lvl="1" algn="l" fontAlgn="base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CivilianJobs.com</a:t>
            </a:r>
            <a:r>
              <a:rPr kumimoji="0" lang="en-US" sz="1200" b="0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 (2013-2016</a:t>
            </a:r>
            <a:r>
              <a:rPr kumimoji="0" lang="en-US" sz="1400" b="0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)</a:t>
            </a:r>
          </a:p>
          <a:p>
            <a:pPr marL="344488" lvl="2" indent="-2317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America’s </a:t>
            </a:r>
            <a:r>
              <a:rPr kumimoji="0" lang="en-US" sz="1400" b="1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Best Employers</a:t>
            </a:r>
          </a:p>
          <a:p>
            <a:pPr marL="342900" lvl="3" algn="l" fontAlgn="base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Forbes </a:t>
            </a:r>
            <a:r>
              <a:rPr kumimoji="0" lang="en-US" sz="1200" b="0" i="1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Magazine</a:t>
            </a:r>
            <a:r>
              <a:rPr kumimoji="0" lang="en-US" sz="1200" b="0" i="1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 </a:t>
            </a:r>
            <a:r>
              <a:rPr kumimoji="0" lang="en-US" sz="12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(2015-2017)</a:t>
            </a:r>
          </a:p>
          <a:p>
            <a:pPr marL="344488" lvl="3" indent="-231775" algn="l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1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World’s </a:t>
            </a:r>
            <a:r>
              <a:rPr kumimoji="0" lang="en-US" sz="1400" b="1" i="0" normalizeH="0" noProof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Most Admired Companies </a:t>
            </a:r>
          </a:p>
          <a:p>
            <a:pPr marL="341313" lvl="3" algn="l" fontAlgn="base">
              <a:spcBef>
                <a:spcPct val="0"/>
              </a:spcBef>
              <a:spcAft>
                <a:spcPts val="6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0" i="1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Fortune Magazine </a:t>
            </a:r>
            <a:r>
              <a:rPr kumimoji="0" lang="en-US" sz="1200" b="0" i="0" normalizeH="0" noProof="0" smtClean="0">
                <a:uLnTx/>
                <a:uFillTx/>
                <a:latin typeface="Calibri" panose="020F0502020204030204" pitchFamily="34" charset="0"/>
                <a:ea typeface="ＭＳ Ｐゴシック" charset="-128"/>
              </a:rPr>
              <a:t>(2009-2010, 2013-2017)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621902" y="1402509"/>
            <a:ext cx="0" cy="4765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22751" r="51870"/>
          <a:stretch>
            <a:fillRect/>
          </a:stretch>
        </p:blipFill>
        <p:spPr>
          <a:xfrm>
            <a:off x="690464" y="1402509"/>
            <a:ext cx="1744827" cy="4765026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32802" y="6395504"/>
            <a:ext cx="528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algn="l" defTabSz="914400" fontAlgn="base">
              <a:spcBef>
                <a:spcPct val="0"/>
              </a:spcBef>
              <a:spcAft>
                <a:spcPct val="0"/>
              </a:spcAft>
              <a:buNone/>
              <a:defRPr kumimoji="0" sz="1000" b="0" i="0" kern="1200" normalizeH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defRPr>
            </a:pPr>
            <a:fld id="{CC1DC219-AE9B-F846-B293-5029C850F5C5}" type="slidenum">
              <a:rPr kumimoji="0" lang="en-US" sz="1200" b="0" i="0" kern="1200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</a:rPr>
              <a:pPr marL="0" algn="l" defTabSz="914400" fontAlgn="base">
                <a:spcBef>
                  <a:spcPct val="0"/>
                </a:spcBef>
                <a:spcAft>
                  <a:spcPct val="0"/>
                </a:spcAft>
                <a:buNone/>
                <a:defRPr kumimoji="0" sz="1000" b="0" i="0" kern="1200" normalizeH="0" noProof="0">
                  <a:solidFill>
                    <a:srgbClr val="000000"/>
                  </a:solidFill>
                  <a:uLnTx/>
                  <a:uFillTx/>
                  <a:latin typeface="Arial"/>
                  <a:ea typeface="+mn-ea"/>
                  <a:cs typeface="+mn-cs"/>
                </a:defRPr>
              </a:pPr>
              <a:t>21</a:t>
            </a:fld>
            <a:endParaRPr kumimoji="0" lang="en-US" sz="1200" b="0" i="0" kern="1200" normalizeH="0" noProof="0"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36550"/>
            <a:ext cx="8008408" cy="65881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Ryder Advanced Vehicle Technologies - Contact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DE19F0-C11B-A745-A37D-122B28A49E8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gray">
          <a:xfrm>
            <a:off x="712160" y="1792694"/>
            <a:ext cx="4518837" cy="26364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Julie Johnson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Manager, National Business Development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Advanced Vehicle Technologies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Julie_C_Johnson@ryder.com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415-577-2983 (Mobile)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149" y="1816599"/>
            <a:ext cx="2110491" cy="256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4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 bwMode="gray">
          <a:xfrm>
            <a:off x="5181600" y="1108881"/>
            <a:ext cx="1759789" cy="1329519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6600" b="1" i="0" normalizeH="0" noProof="0" smtClean="0"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TODAY</a:t>
            </a:r>
            <a:endParaRPr kumimoji="0" lang="en-US" b="1" i="0" spc="-300" normalizeH="0" noProof="0" smtClean="0">
              <a:solidFill>
                <a:prstClr val="black">
                  <a:lumMod val="85000"/>
                  <a:lumOff val="15000"/>
                </a:prstClr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279324" y="1319472"/>
            <a:ext cx="0" cy="49055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Isosceles Triangle 38"/>
          <p:cNvSpPr/>
          <p:nvPr/>
        </p:nvSpPr>
        <p:spPr>
          <a:xfrm rot="10800000">
            <a:off x="1533525" y="1096820"/>
            <a:ext cx="522516" cy="19594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endParaRPr kumimoji="0" lang="en-US" b="0" i="0" normalizeH="0" noProof="0">
              <a:solidFill>
                <a:prstClr val="white"/>
              </a:solidFill>
              <a:uLnTx/>
              <a:uFillTx/>
              <a:latin typeface="Arial"/>
              <a:ea typeface="Arial"/>
              <a:cs typeface="Arial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52584" y="1095731"/>
            <a:ext cx="809070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 rot="10800000">
            <a:off x="5800236" y="1096820"/>
            <a:ext cx="522516" cy="19594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CA"/>
            </a:defPPr>
            <a:lvl1pPr marL="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lt1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Arial"/>
                <a:cs typeface="Arial"/>
              </a:defRPr>
            </a:pPr>
            <a:endParaRPr kumimoji="0" lang="en-US" b="0" i="0" normalizeH="0" noProof="0">
              <a:solidFill>
                <a:prstClr val="white"/>
              </a:solidFill>
              <a:uLnTx/>
              <a:uFillTx/>
              <a:latin typeface="Arial"/>
              <a:ea typeface="Arial"/>
              <a:cs typeface="Arial"/>
            </a:endParaRPr>
          </a:p>
        </p:txBody>
      </p:sp>
      <p:sp>
        <p:nvSpPr>
          <p:cNvPr id="63" name="TextBox 62"/>
          <p:cNvSpPr txBox="1"/>
          <p:nvPr/>
        </p:nvSpPr>
        <p:spPr bwMode="gray">
          <a:xfrm>
            <a:off x="236764" y="1328729"/>
            <a:ext cx="3116036" cy="90656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>
            <a:defPPr>
              <a:defRPr lang="en-CA"/>
            </a:def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600" b="1" i="0" normalizeH="0" noProof="0" smtClean="0">
                <a:solidFill>
                  <a:prstClr val="white">
                    <a:lumMod val="50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Providing outsourced transportation and logistics solutions for commercial customers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450223" y="2276948"/>
            <a:ext cx="2689118" cy="1147888"/>
            <a:chOff x="744765" y="1423005"/>
            <a:chExt cx="2689118" cy="1147888"/>
          </a:xfrm>
        </p:grpSpPr>
        <p:sp>
          <p:nvSpPr>
            <p:cNvPr id="48" name="Rectangle 47">
              <a:hlinkClick r:id="" action="ppaction://noaction"/>
            </p:cNvPr>
            <p:cNvSpPr/>
            <p:nvPr/>
          </p:nvSpPr>
          <p:spPr>
            <a:xfrm>
              <a:off x="744765" y="1423005"/>
              <a:ext cx="268911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CA"/>
              </a:def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schemeClr val="accent1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FLEET LEASING &amp; MAINTENANCE SOLUTIONS (FMS)</a:t>
              </a:r>
              <a:endParaRPr kumimoji="0" lang="en-US" sz="1400" b="1" i="0" normalizeH="0" noProof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3184" y="2074480"/>
              <a:ext cx="850577" cy="496413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957013" y="5211459"/>
            <a:ext cx="1675539" cy="1076240"/>
            <a:chOff x="6606987" y="1402454"/>
            <a:chExt cx="1675539" cy="1076240"/>
          </a:xfrm>
        </p:grpSpPr>
        <p:sp>
          <p:nvSpPr>
            <p:cNvPr id="51" name="Rectangle 50"/>
            <p:cNvSpPr/>
            <p:nvPr/>
          </p:nvSpPr>
          <p:spPr>
            <a:xfrm>
              <a:off x="6606987" y="1402454"/>
              <a:ext cx="167553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CA"/>
              </a:def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schemeClr val="accent1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SUPPLY CHAIN SOLUTIONS (SCS)</a:t>
              </a:r>
              <a:endParaRPr kumimoji="0" lang="en-US" sz="1400" b="1" i="0" normalizeH="0" noProof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211" y="1973815"/>
              <a:ext cx="1142992" cy="504879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539677" y="3660279"/>
            <a:ext cx="2510210" cy="1315737"/>
            <a:chOff x="491279" y="3141599"/>
            <a:chExt cx="2510210" cy="1315737"/>
          </a:xfrm>
        </p:grpSpPr>
        <p:grpSp>
          <p:nvGrpSpPr>
            <p:cNvPr id="56" name="Group 55"/>
            <p:cNvGrpSpPr/>
            <p:nvPr/>
          </p:nvGrpSpPr>
          <p:grpSpPr>
            <a:xfrm>
              <a:off x="1402765" y="3711814"/>
              <a:ext cx="782131" cy="745522"/>
              <a:chOff x="7372513" y="1706250"/>
              <a:chExt cx="782131" cy="736556"/>
            </a:xfrm>
          </p:grpSpPr>
          <p:pic>
            <p:nvPicPr>
              <p:cNvPr id="64" name="Picture 63" descr="late model vehicles for rental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2513" y="1706250"/>
                <a:ext cx="687239" cy="72405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19" r="67240"/>
              <a:stretch>
                <a:fillRect/>
              </a:stretch>
            </p:blipFill>
            <p:spPr>
              <a:xfrm>
                <a:off x="7927437" y="1922146"/>
                <a:ext cx="227207" cy="520660"/>
              </a:xfrm>
              <a:prstGeom prst="rect">
                <a:avLst/>
              </a:prstGeom>
            </p:spPr>
          </p:pic>
        </p:grpSp>
        <p:sp>
          <p:nvSpPr>
            <p:cNvPr id="59" name="TextBox 58"/>
            <p:cNvSpPr txBox="1"/>
            <p:nvPr/>
          </p:nvSpPr>
          <p:spPr bwMode="gray">
            <a:xfrm>
              <a:off x="491279" y="3141599"/>
              <a:ext cx="2510210" cy="514726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Autofit/>
            </a:bodyPr>
            <a:lstStyle>
              <a:defPPr>
                <a:defRPr lang="en-CA"/>
              </a:def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schemeClr val="accent1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DEDICATED TRANSPORTATION</a:t>
              </a:r>
            </a:p>
            <a:p>
              <a:pPr algn="ctr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schemeClr val="accent1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SOLUTIONS (DTS)</a:t>
              </a:r>
              <a:endParaRPr kumimoji="0" lang="en-US" sz="1400" b="0" i="0" normalizeH="0" noProof="0" smtClean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</p:grpSp>
      <p:sp>
        <p:nvSpPr>
          <p:cNvPr id="67" name="TextBox 66"/>
          <p:cNvSpPr txBox="1"/>
          <p:nvPr/>
        </p:nvSpPr>
        <p:spPr bwMode="gray">
          <a:xfrm>
            <a:off x="4859649" y="3402670"/>
            <a:ext cx="2777489" cy="7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3200" b="1" i="0" normalizeH="0" noProof="0">
                <a:solidFill>
                  <a:prstClr val="white">
                    <a:lumMod val="50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240,600</a:t>
            </a:r>
          </a:p>
        </p:txBody>
      </p:sp>
      <p:sp>
        <p:nvSpPr>
          <p:cNvPr id="68" name="TextBox 67"/>
          <p:cNvSpPr txBox="1"/>
          <p:nvPr/>
        </p:nvSpPr>
        <p:spPr bwMode="gray">
          <a:xfrm>
            <a:off x="4859649" y="4059471"/>
            <a:ext cx="2777489" cy="7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3200" b="1" i="0" normalizeH="0" noProof="0">
                <a:solidFill>
                  <a:prstClr val="white">
                    <a:lumMod val="50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36,100</a:t>
            </a:r>
          </a:p>
        </p:txBody>
      </p:sp>
      <p:sp>
        <p:nvSpPr>
          <p:cNvPr id="69" name="TextBox 68"/>
          <p:cNvSpPr txBox="1"/>
          <p:nvPr/>
        </p:nvSpPr>
        <p:spPr bwMode="gray">
          <a:xfrm>
            <a:off x="7049328" y="3595758"/>
            <a:ext cx="1522941" cy="363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0" i="0" spc="10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VEHICLES</a:t>
            </a:r>
          </a:p>
        </p:txBody>
      </p:sp>
      <p:sp>
        <p:nvSpPr>
          <p:cNvPr id="70" name="TextBox 69"/>
          <p:cNvSpPr txBox="1"/>
          <p:nvPr/>
        </p:nvSpPr>
        <p:spPr bwMode="gray">
          <a:xfrm>
            <a:off x="7049328" y="4252559"/>
            <a:ext cx="1670344" cy="363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0" i="0" spc="10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EMPLOYEES</a:t>
            </a:r>
          </a:p>
        </p:txBody>
      </p:sp>
      <p:pic>
        <p:nvPicPr>
          <p:cNvPr id="71" name="Picture 70" descr="dp_2014_people icon Ryder r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933" y="4244078"/>
            <a:ext cx="556290" cy="38071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3635403" y="3557302"/>
            <a:ext cx="913351" cy="440666"/>
            <a:chOff x="-792921" y="3152825"/>
            <a:chExt cx="1088464" cy="525153"/>
          </a:xfrm>
        </p:grpSpPr>
        <p:pic>
          <p:nvPicPr>
            <p:cNvPr id="73" name="Picture 72" descr="dp_2014_truck front ico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792921" y="3152825"/>
              <a:ext cx="255471" cy="254036"/>
            </a:xfrm>
            <a:prstGeom prst="rect">
              <a:avLst/>
            </a:prstGeom>
          </p:spPr>
        </p:pic>
        <p:pic>
          <p:nvPicPr>
            <p:cNvPr id="74" name="Picture 73" descr="dp_2014_truck front ico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41826" y="3153547"/>
              <a:ext cx="255471" cy="254036"/>
            </a:xfrm>
            <a:prstGeom prst="rect">
              <a:avLst/>
            </a:prstGeom>
          </p:spPr>
        </p:pic>
        <p:pic>
          <p:nvPicPr>
            <p:cNvPr id="75" name="Picture 74" descr="dp_2014_truck front ico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16080" y="3153812"/>
              <a:ext cx="255471" cy="254036"/>
            </a:xfrm>
            <a:prstGeom prst="rect">
              <a:avLst/>
            </a:prstGeom>
          </p:spPr>
        </p:pic>
        <p:pic>
          <p:nvPicPr>
            <p:cNvPr id="76" name="Picture 75" descr="dp_2014_truck front ico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016" y="3154534"/>
              <a:ext cx="255471" cy="254036"/>
            </a:xfrm>
            <a:prstGeom prst="rect">
              <a:avLst/>
            </a:prstGeom>
          </p:spPr>
        </p:pic>
        <p:pic>
          <p:nvPicPr>
            <p:cNvPr id="77" name="Picture 76" descr="dp_2014_truck front ico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787865" y="3422233"/>
              <a:ext cx="255471" cy="254036"/>
            </a:xfrm>
            <a:prstGeom prst="rect">
              <a:avLst/>
            </a:prstGeom>
          </p:spPr>
        </p:pic>
        <p:pic>
          <p:nvPicPr>
            <p:cNvPr id="78" name="Picture 77" descr="dp_2014_truck front ico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36770" y="3422955"/>
              <a:ext cx="255471" cy="254036"/>
            </a:xfrm>
            <a:prstGeom prst="rect">
              <a:avLst/>
            </a:prstGeom>
          </p:spPr>
        </p:pic>
        <p:pic>
          <p:nvPicPr>
            <p:cNvPr id="79" name="Picture 78" descr="dp_2014_truck front ico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511024" y="3423220"/>
              <a:ext cx="255471" cy="254036"/>
            </a:xfrm>
            <a:prstGeom prst="rect">
              <a:avLst/>
            </a:prstGeom>
          </p:spPr>
        </p:pic>
        <p:pic>
          <p:nvPicPr>
            <p:cNvPr id="80" name="Picture 79" descr="dp_2014_truck front icon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072" y="3423942"/>
              <a:ext cx="255471" cy="254036"/>
            </a:xfrm>
            <a:prstGeom prst="rect">
              <a:avLst/>
            </a:prstGeom>
          </p:spPr>
        </p:pic>
      </p:grpSp>
      <p:sp>
        <p:nvSpPr>
          <p:cNvPr id="81" name="TextBox 80"/>
          <p:cNvSpPr txBox="1"/>
          <p:nvPr/>
        </p:nvSpPr>
        <p:spPr bwMode="gray">
          <a:xfrm>
            <a:off x="4859649" y="2745843"/>
            <a:ext cx="2777489" cy="7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3200" b="1" i="0" normalizeH="0" noProof="0">
                <a:solidFill>
                  <a:prstClr val="white">
                    <a:lumMod val="50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$7.3 billion</a:t>
            </a:r>
          </a:p>
        </p:txBody>
      </p:sp>
      <p:sp>
        <p:nvSpPr>
          <p:cNvPr id="82" name="TextBox 81"/>
          <p:cNvSpPr txBox="1"/>
          <p:nvPr/>
        </p:nvSpPr>
        <p:spPr bwMode="gray">
          <a:xfrm>
            <a:off x="7049328" y="2938931"/>
            <a:ext cx="1522941" cy="3637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0" i="0" spc="10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ANNUAL REVENUE</a:t>
            </a:r>
            <a:r>
              <a:rPr kumimoji="0" lang="en-US" sz="1400" b="0" i="0" normalizeH="0" noProof="0" smtClean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 </a:t>
            </a:r>
            <a:endParaRPr kumimoji="0" lang="en-US" sz="1400" b="0" i="0" spc="100" normalizeH="0" noProof="0">
              <a:solidFill>
                <a:srgbClr val="CE1126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92" name="TextBox 91"/>
          <p:cNvSpPr txBox="1"/>
          <p:nvPr/>
        </p:nvSpPr>
        <p:spPr bwMode="gray">
          <a:xfrm>
            <a:off x="4859649" y="4653011"/>
            <a:ext cx="2777489" cy="7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3200" b="1" i="0" normalizeH="0" noProof="0">
                <a:solidFill>
                  <a:prstClr val="white">
                    <a:lumMod val="50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50 million</a:t>
            </a:r>
          </a:p>
        </p:txBody>
      </p:sp>
      <p:sp>
        <p:nvSpPr>
          <p:cNvPr id="93" name="TextBox 92"/>
          <p:cNvSpPr txBox="1"/>
          <p:nvPr/>
        </p:nvSpPr>
        <p:spPr bwMode="gray">
          <a:xfrm>
            <a:off x="7049328" y="4812703"/>
            <a:ext cx="1810075" cy="43054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0" i="0" spc="10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SQUARE FEET OF WAREHOUSE SPACE</a:t>
            </a:r>
          </a:p>
        </p:txBody>
      </p:sp>
      <p:pic>
        <p:nvPicPr>
          <p:cNvPr id="94" name="Picture 93" descr="foreclift.em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247" y="4831644"/>
            <a:ext cx="829663" cy="392665"/>
          </a:xfrm>
          <a:prstGeom prst="rect">
            <a:avLst/>
          </a:prstGeom>
        </p:spPr>
      </p:pic>
      <p:cxnSp>
        <p:nvCxnSpPr>
          <p:cNvPr id="95" name="Straight Connector 94"/>
          <p:cNvCxnSpPr/>
          <p:nvPr/>
        </p:nvCxnSpPr>
        <p:spPr>
          <a:xfrm flipV="1">
            <a:off x="3335166" y="3421612"/>
            <a:ext cx="5467478" cy="117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335166" y="4106023"/>
            <a:ext cx="5467478" cy="117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3335640" y="4740881"/>
            <a:ext cx="5467478" cy="117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3335166" y="6110676"/>
            <a:ext cx="5467478" cy="117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3335640" y="2772633"/>
            <a:ext cx="5467478" cy="117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 bwMode="gray">
          <a:xfrm>
            <a:off x="7049328" y="5524875"/>
            <a:ext cx="1564498" cy="45219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0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SERVICE &amp; </a:t>
            </a:r>
            <a:br>
              <a:rPr kumimoji="0" lang="en-US" sz="1400" b="0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400" b="0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MAINTENANCE </a:t>
            </a:r>
            <a:br>
              <a:rPr kumimoji="0" lang="en-US" sz="1400" b="0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400" b="0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LOCATIONS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4" r="34494" b="-1879"/>
          <a:stretch>
            <a:fillRect/>
          </a:stretch>
        </p:blipFill>
        <p:spPr>
          <a:xfrm>
            <a:off x="3866914" y="5417418"/>
            <a:ext cx="450329" cy="667113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 bwMode="gray">
          <a:xfrm>
            <a:off x="4859649" y="5376009"/>
            <a:ext cx="2777489" cy="7499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3200" b="1" i="0" normalizeH="0" noProof="0">
                <a:solidFill>
                  <a:prstClr val="white">
                    <a:lumMod val="50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800+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3336472" y="5374806"/>
            <a:ext cx="5467478" cy="1173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 bwMode="gray">
          <a:xfrm>
            <a:off x="3449168" y="2259844"/>
            <a:ext cx="5240421" cy="30359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CA"/>
            </a:def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2000" b="1" i="0" spc="10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RYDER IS A FORTUNE 500 COMPANY WITH: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685800" y="298450"/>
            <a:ext cx="8008408" cy="658813"/>
          </a:xfrm>
        </p:spPr>
        <p:txBody>
          <a:bodyPr/>
          <a:lstStyle/>
          <a:p>
            <a:pPr marL="0" marR="0" lvl="0" indent="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Gill Sans MT" pitchFamily="34" charset="0"/>
                <a:cs typeface="Gill Sans MT"/>
                <a:sym typeface="Wingdings"/>
              </a:defRPr>
            </a:pPr>
            <a:r>
              <a:rPr kumimoji="0" lang="en-US" sz="3200" b="1" i="0" u="none" strike="noStrike" kern="1200" cap="none" spc="0" normalizeH="0" baseline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Gill Sans MT" charset="0"/>
                <a:cs typeface="Gill Sans MT"/>
              </a:rPr>
              <a:t>Company Overview </a:t>
            </a:r>
            <a:r>
              <a:rPr kumimoji="0" lang="en-US" sz="3200" b="1" i="0" u="none" strike="noStrike" kern="1200" cap="none" spc="0" normalizeH="0" baseline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sym typeface="Arial Black"/>
              </a:rPr>
              <a:t>|</a:t>
            </a:r>
            <a:r>
              <a:rPr kumimoji="0" lang="en-US" sz="3200" b="1" i="0" u="none" strike="noStrike" kern="1200" cap="none" spc="0" normalizeH="0" baseline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Gill Sans MT" charset="0"/>
                <a:cs typeface="Gill Sans MT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Gill Sans MT" charset="0"/>
                <a:cs typeface="Gill Sans MT"/>
              </a:rPr>
              <a:t>Operations</a:t>
            </a:r>
            <a:endParaRPr kumimoji="0" lang="en-US" sz="3200" b="1" i="0" u="none" strike="noStrike" kern="1200" cap="none" spc="0" normalizeH="0" baseline="0" noProof="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045" y="2800168"/>
            <a:ext cx="628066" cy="628066"/>
          </a:xfrm>
          <a:prstGeom prst="rect">
            <a:avLst/>
          </a:prstGeom>
        </p:spPr>
      </p:pic>
      <p:sp>
        <p:nvSpPr>
          <p:cNvPr id="5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32802" y="6395504"/>
            <a:ext cx="528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algn="l" defTabSz="914400" fontAlgn="base">
              <a:spcBef>
                <a:spcPct val="0"/>
              </a:spcBef>
              <a:spcAft>
                <a:spcPct val="0"/>
              </a:spcAft>
              <a:buNone/>
              <a:defRPr kumimoji="0" sz="800" b="0" i="0" kern="1200" normalizeH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defRPr>
            </a:pPr>
            <a:fld id="{CC1DC219-AE9B-F846-B293-5029C850F5C5}" type="slidenum">
              <a:rPr kumimoji="0" lang="en-US" sz="1200" b="0" i="0" kern="1200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</a:rPr>
              <a:pPr marL="0" algn="l" defTabSz="914400" fontAlgn="base">
                <a:spcBef>
                  <a:spcPct val="0"/>
                </a:spcBef>
                <a:spcAft>
                  <a:spcPct val="0"/>
                </a:spcAft>
                <a:buNone/>
                <a:defRPr kumimoji="0" sz="800" b="0" i="0" kern="1200" normalizeH="0" noProof="0">
                  <a:solidFill>
                    <a:srgbClr val="000000"/>
                  </a:solidFill>
                  <a:uLnTx/>
                  <a:uFillTx/>
                  <a:latin typeface="Arial"/>
                  <a:ea typeface="+mn-ea"/>
                  <a:cs typeface="+mn-cs"/>
                </a:defRPr>
              </a:pPr>
              <a:t>3</a:t>
            </a:fld>
            <a:endParaRPr kumimoji="0" lang="en-US" sz="1200" b="0" i="0" kern="1200" normalizeH="0" noProof="0"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64071" y="1219200"/>
            <a:ext cx="1501629" cy="5124804"/>
            <a:chOff x="2091919" y="1219200"/>
            <a:chExt cx="1501629" cy="5124804"/>
          </a:xfrm>
        </p:grpSpPr>
        <p:sp>
          <p:nvSpPr>
            <p:cNvPr id="71" name="Rechteck 28"/>
            <p:cNvSpPr/>
            <p:nvPr/>
          </p:nvSpPr>
          <p:spPr bwMode="gray">
            <a:xfrm>
              <a:off x="2091919" y="2566047"/>
              <a:ext cx="1501629" cy="377795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CA"/>
              </a:defPPr>
            </a:lstStyle>
            <a:p>
              <a:pPr algn="ctr" defTabSz="801688" fontAlgn="base">
                <a:spcBef>
                  <a:spcPct val="0"/>
                </a:spcBef>
                <a:spcAft>
                  <a:spcPts val="60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Transportation Management Solutions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Procurement and carrier management 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Shipment optimization and load planning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Routing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Freight brokerage 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Network Optimization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Financial Settlement and administration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Operational Execution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Cross-border solutions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30526" y="1219200"/>
              <a:ext cx="1224414" cy="1224414"/>
              <a:chOff x="2230526" y="1219200"/>
              <a:chExt cx="1224414" cy="1224414"/>
            </a:xfrm>
          </p:grpSpPr>
          <p:sp>
            <p:nvSpPr>
              <p:cNvPr id="25" name="Ellipse 24"/>
              <p:cNvSpPr/>
              <p:nvPr/>
            </p:nvSpPr>
            <p:spPr bwMode="gray">
              <a:xfrm>
                <a:off x="2230526" y="1219200"/>
                <a:ext cx="1224414" cy="1224414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C0C0C0">
                      <a:lumMod val="79000"/>
                      <a:lumOff val="21000"/>
                    </a:srgbClr>
                  </a:gs>
                  <a:gs pos="40000">
                    <a:srgbClr val="D7D7D7">
                      <a:lumMod val="47000"/>
                      <a:lumOff val="53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round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CA"/>
                </a:def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  <a:defRPr kumimoji="0" b="0" i="0" normalizeH="0" noProof="0">
                    <a:uLnTx/>
                    <a:uFillTx/>
                    <a:latin typeface="Arial"/>
                    <a:ea typeface="+mn-ea"/>
                    <a:cs typeface="+mn-cs"/>
                  </a:defRPr>
                </a:pPr>
                <a:endParaRPr kumimoji="0" lang="en-US" sz="200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grpSp>
            <p:nvGrpSpPr>
              <p:cNvPr id="88" name="Group 87"/>
              <p:cNvGrpSpPr/>
              <p:nvPr/>
            </p:nvGrpSpPr>
            <p:grpSpPr>
              <a:xfrm>
                <a:off x="2456899" y="1517231"/>
                <a:ext cx="771668" cy="654032"/>
                <a:chOff x="2459195" y="1920983"/>
                <a:chExt cx="782131" cy="736556"/>
              </a:xfrm>
            </p:grpSpPr>
            <p:pic>
              <p:nvPicPr>
                <p:cNvPr id="84" name="Picture 83" descr="late model vehicles for rental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459195" y="1920983"/>
                  <a:ext cx="687239" cy="724055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19" r="67240"/>
                <a:stretch>
                  <a:fillRect/>
                </a:stretch>
              </p:blipFill>
              <p:spPr>
                <a:xfrm>
                  <a:off x="3014119" y="2136879"/>
                  <a:ext cx="227207" cy="52066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" name="Group 16"/>
          <p:cNvGrpSpPr/>
          <p:nvPr/>
        </p:nvGrpSpPr>
        <p:grpSpPr>
          <a:xfrm>
            <a:off x="271059" y="1219200"/>
            <a:ext cx="1586316" cy="5163276"/>
            <a:chOff x="406033" y="1219200"/>
            <a:chExt cx="1586316" cy="5163276"/>
          </a:xfrm>
        </p:grpSpPr>
        <p:sp>
          <p:nvSpPr>
            <p:cNvPr id="29" name="Rechteck 28"/>
            <p:cNvSpPr/>
            <p:nvPr/>
          </p:nvSpPr>
          <p:spPr bwMode="gray">
            <a:xfrm>
              <a:off x="406033" y="2566047"/>
              <a:ext cx="1586316" cy="381642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CA"/>
              </a:defPPr>
            </a:lstStyle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buClr>
                  <a:srgbClr val="CE1126"/>
                </a:buClr>
                <a:buSzPct val="200000"/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Fleet </a:t>
              </a:r>
            </a:p>
            <a:p>
              <a:pPr algn="ctr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200000"/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Management Solutions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Flexible Lease Options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Fleet Financing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Contract </a:t>
              </a: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Maintenance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Commercial Rental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Used Vehicle Sales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ct val="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Fleet </a:t>
              </a: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Support </a:t>
              </a: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Services</a:t>
              </a:r>
            </a:p>
            <a:p>
              <a:pPr marL="400050" lvl="1" indent="-171450" algn="l" defTabSz="801688" fontAlgn="base">
                <a:spcBef>
                  <a:spcPct val="0"/>
                </a:spcBef>
                <a:spcAft>
                  <a:spcPts val="300"/>
                </a:spcAft>
                <a:buClr>
                  <a:srgbClr val="CE1126"/>
                </a:buClr>
                <a:buSzTx/>
                <a:buFont typeface="Calibri" panose="020F0502020204030204" pitchFamily="34" charset="0"/>
                <a:buChar char="−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Fuel</a:t>
              </a:r>
            </a:p>
            <a:p>
              <a:pPr marL="400050" lvl="1" indent="-171450" algn="l" defTabSz="801688" fontAlgn="base">
                <a:spcBef>
                  <a:spcPct val="0"/>
                </a:spcBef>
                <a:spcAft>
                  <a:spcPts val="300"/>
                </a:spcAft>
                <a:buClr>
                  <a:srgbClr val="CE1126"/>
                </a:buClr>
                <a:buSzTx/>
                <a:buFont typeface="Calibri" panose="020F0502020204030204" pitchFamily="34" charset="0"/>
                <a:buChar char="−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Insurance</a:t>
              </a:r>
            </a:p>
            <a:p>
              <a:pPr marL="400050" lvl="1" indent="-171450" algn="l" defTabSz="801688" fontAlgn="base">
                <a:spcBef>
                  <a:spcPct val="0"/>
                </a:spcBef>
                <a:spcAft>
                  <a:spcPts val="300"/>
                </a:spcAft>
                <a:buClr>
                  <a:srgbClr val="CE1126"/>
                </a:buClr>
                <a:buSzTx/>
                <a:buFont typeface="Calibri" panose="020F0502020204030204" pitchFamily="34" charset="0"/>
                <a:buChar char="−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Safety Services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  <a:p>
              <a:pPr marL="400050" lvl="1" indent="-171450" algn="l" defTabSz="801688" fontAlgn="base">
                <a:spcBef>
                  <a:spcPct val="0"/>
                </a:spcBef>
                <a:spcAft>
                  <a:spcPts val="300"/>
                </a:spcAft>
                <a:buClr>
                  <a:srgbClr val="CE1126"/>
                </a:buClr>
                <a:buSzTx/>
                <a:buFont typeface="Calibri" panose="020F0502020204030204" pitchFamily="34" charset="0"/>
                <a:buChar char="−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Regulatory </a:t>
              </a: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Reporting (DOT)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  <a:p>
              <a:pPr marL="400050" lvl="1" indent="-171450" algn="l" defTabSz="801688" fontAlgn="base">
                <a:spcBef>
                  <a:spcPct val="0"/>
                </a:spcBef>
                <a:spcAft>
                  <a:spcPts val="300"/>
                </a:spcAft>
                <a:buClr>
                  <a:srgbClr val="CE1126"/>
                </a:buClr>
                <a:buSzTx/>
                <a:buFont typeface="Calibri" panose="020F0502020204030204" pitchFamily="34" charset="0"/>
                <a:buChar char="−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Customer Web Portal (CWP)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  <a:p>
              <a:pPr marL="400050" lvl="1" indent="-171450" algn="l" defTabSz="801688" fontAlgn="base">
                <a:spcBef>
                  <a:spcPct val="0"/>
                </a:spcBef>
                <a:spcAft>
                  <a:spcPts val="300"/>
                </a:spcAft>
                <a:buClr>
                  <a:srgbClr val="CE1126"/>
                </a:buClr>
                <a:buSzTx/>
                <a:buFont typeface="Calibri" panose="020F0502020204030204" pitchFamily="34" charset="0"/>
                <a:buChar char="−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Fleet Parts &amp; </a:t>
              </a: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Products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34596" y="1219200"/>
              <a:ext cx="1224414" cy="1224414"/>
              <a:chOff x="534596" y="1219200"/>
              <a:chExt cx="1224414" cy="1224414"/>
            </a:xfrm>
          </p:grpSpPr>
          <p:sp>
            <p:nvSpPr>
              <p:cNvPr id="24" name="Ellipse 23"/>
              <p:cNvSpPr/>
              <p:nvPr/>
            </p:nvSpPr>
            <p:spPr bwMode="gray">
              <a:xfrm>
                <a:off x="534596" y="1219200"/>
                <a:ext cx="1224414" cy="1224414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C0C0C0">
                      <a:lumMod val="79000"/>
                      <a:lumOff val="21000"/>
                    </a:srgbClr>
                  </a:gs>
                  <a:gs pos="40000">
                    <a:srgbClr val="D7D7D7">
                      <a:lumMod val="47000"/>
                      <a:lumOff val="53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round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CA"/>
                </a:def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  <a:defRPr kumimoji="0" b="0" i="0" normalizeH="0" noProof="0">
                    <a:uLnTx/>
                    <a:uFillTx/>
                    <a:latin typeface="Arial"/>
                    <a:ea typeface="+mn-ea"/>
                    <a:cs typeface="+mn-cs"/>
                  </a:defRPr>
                </a:pPr>
                <a:endParaRPr kumimoji="0" lang="en-US" sz="200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430" y="1539433"/>
                <a:ext cx="452746" cy="610223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5545955" y="1219200"/>
            <a:ext cx="1501629" cy="4886277"/>
            <a:chOff x="5603474" y="1219200"/>
            <a:chExt cx="1501629" cy="4886277"/>
          </a:xfrm>
        </p:grpSpPr>
        <p:sp>
          <p:nvSpPr>
            <p:cNvPr id="72" name="Rechteck 28"/>
            <p:cNvSpPr/>
            <p:nvPr/>
          </p:nvSpPr>
          <p:spPr bwMode="gray">
            <a:xfrm>
              <a:off x="5603474" y="2566047"/>
              <a:ext cx="1501629" cy="353943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CA"/>
              </a:defPPr>
            </a:lstStyle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Supply </a:t>
              </a:r>
            </a:p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Chain </a:t>
              </a:r>
              <a:endParaRPr kumimoji="0" lang="en-US" sz="1400" b="1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  <a:p>
              <a:pPr algn="ctr" defTabSz="801688" fontAlgn="base">
                <a:spcBef>
                  <a:spcPct val="0"/>
                </a:spcBef>
                <a:spcAft>
                  <a:spcPts val="60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Solutions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Network Modeling</a:t>
              </a:r>
              <a:b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</a:b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&amp; </a:t>
              </a: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Optimization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Warehouse Management &amp; Cross Docking </a:t>
              </a:r>
              <a:endParaRPr kumimoji="0" lang="en-US" sz="105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Dedicated </a:t>
              </a: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Contract Carriage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Carrier Procurement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Capacity Management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Shipment Planning &amp; Execution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Transportation        </a:t>
              </a: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Network Consulting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742081" y="1219200"/>
              <a:ext cx="1224414" cy="1224414"/>
              <a:chOff x="5742081" y="1219200"/>
              <a:chExt cx="1224414" cy="1224414"/>
            </a:xfrm>
          </p:grpSpPr>
          <p:sp>
            <p:nvSpPr>
              <p:cNvPr id="27" name="Ellipse 26"/>
              <p:cNvSpPr/>
              <p:nvPr/>
            </p:nvSpPr>
            <p:spPr bwMode="gray">
              <a:xfrm>
                <a:off x="5742081" y="1219200"/>
                <a:ext cx="1224414" cy="1224414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C0C0C0">
                      <a:lumMod val="79000"/>
                      <a:lumOff val="21000"/>
                    </a:srgbClr>
                  </a:gs>
                  <a:gs pos="40000">
                    <a:srgbClr val="D7D7D7">
                      <a:lumMod val="47000"/>
                      <a:lumOff val="53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round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CA"/>
                </a:def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  <a:defRPr kumimoji="0" b="0" i="0" normalizeH="0" noProof="0">
                    <a:uLnTx/>
                    <a:uFillTx/>
                    <a:latin typeface="Arial"/>
                    <a:ea typeface="+mn-ea"/>
                    <a:cs typeface="+mn-cs"/>
                  </a:defRPr>
                </a:pPr>
                <a:endParaRPr kumimoji="0" lang="en-US" sz="200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62173" y="1630707"/>
                <a:ext cx="984231" cy="434702"/>
              </a:xfrm>
              <a:prstGeom prst="rect">
                <a:avLst/>
              </a:prstGeom>
            </p:spPr>
          </p:pic>
        </p:grpSp>
      </p:grpSp>
      <p:grpSp>
        <p:nvGrpSpPr>
          <p:cNvPr id="20" name="Group 19"/>
          <p:cNvGrpSpPr/>
          <p:nvPr/>
        </p:nvGrpSpPr>
        <p:grpSpPr>
          <a:xfrm>
            <a:off x="7259055" y="1219200"/>
            <a:ext cx="1732545" cy="5109415"/>
            <a:chOff x="7259055" y="1219200"/>
            <a:chExt cx="1732545" cy="5109415"/>
          </a:xfrm>
        </p:grpSpPr>
        <p:sp>
          <p:nvSpPr>
            <p:cNvPr id="74" name="Rechteck 28"/>
            <p:cNvSpPr/>
            <p:nvPr/>
          </p:nvSpPr>
          <p:spPr bwMode="gray">
            <a:xfrm>
              <a:off x="7259055" y="2566047"/>
              <a:ext cx="1732545" cy="376256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CA"/>
              </a:defPPr>
            </a:lstStyle>
            <a:p>
              <a:pPr algn="ctr" defTabSz="801688" fontAlgn="base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Fleet </a:t>
              </a:r>
            </a:p>
            <a:p>
              <a:pPr algn="ctr" defTabSz="801688" fontAlgn="base">
                <a:spcBef>
                  <a:spcPct val="0"/>
                </a:spcBef>
                <a:spcAft>
                  <a:spcPts val="60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Support &amp; Technology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Customer Web Portal (CWP)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err="1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RyderGyde App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RyderSafetyServices.com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RyderFleetProducts.com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Online </a:t>
              </a: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Invoice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Online Rental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Usedtrucks.Ryder.com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err="1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RyderShare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COOP by Ryder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RyderTrac.com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RyderShip.com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RyderFlow.com</a:t>
              </a:r>
              <a:endParaRPr kumimoji="0" lang="en-US" sz="105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513120" y="1219200"/>
              <a:ext cx="1224414" cy="1224414"/>
              <a:chOff x="7513120" y="1219200"/>
              <a:chExt cx="1224414" cy="1224414"/>
            </a:xfrm>
          </p:grpSpPr>
          <p:sp>
            <p:nvSpPr>
              <p:cNvPr id="28" name="Ellipse 27"/>
              <p:cNvSpPr/>
              <p:nvPr/>
            </p:nvSpPr>
            <p:spPr bwMode="gray">
              <a:xfrm>
                <a:off x="7513120" y="1219200"/>
                <a:ext cx="1224414" cy="1224414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C0C0C0">
                      <a:lumMod val="79000"/>
                      <a:lumOff val="21000"/>
                    </a:srgbClr>
                  </a:gs>
                  <a:gs pos="40000">
                    <a:srgbClr val="D7D7D7">
                      <a:lumMod val="47000"/>
                      <a:lumOff val="53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round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CA"/>
                </a:def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  <a:defRPr kumimoji="0" b="0" i="0" normalizeH="0" noProof="0">
                    <a:uLnTx/>
                    <a:uFillTx/>
                    <a:latin typeface="Arial"/>
                    <a:ea typeface="+mn-ea"/>
                    <a:cs typeface="+mn-cs"/>
                  </a:defRPr>
                </a:pPr>
                <a:endParaRPr kumimoji="0" lang="en-US" sz="200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0689" y="1624888"/>
                <a:ext cx="669276" cy="446184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3677171" y="1219200"/>
            <a:ext cx="1657313" cy="4801639"/>
            <a:chOff x="3829086" y="1219200"/>
            <a:chExt cx="1657313" cy="4801639"/>
          </a:xfrm>
        </p:grpSpPr>
        <p:sp>
          <p:nvSpPr>
            <p:cNvPr id="73" name="Rechteck 28"/>
            <p:cNvSpPr/>
            <p:nvPr/>
          </p:nvSpPr>
          <p:spPr bwMode="gray">
            <a:xfrm>
              <a:off x="3829086" y="2566047"/>
              <a:ext cx="1657313" cy="345479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CA"/>
              </a:defPPr>
            </a:lstStyle>
            <a:p>
              <a:pPr algn="ctr" defTabSz="801688" fontAlgn="base">
                <a:spcBef>
                  <a:spcPct val="0"/>
                </a:spcBef>
                <a:spcAft>
                  <a:spcPts val="60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400" b="1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Distribution Management Solutions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Warehouse/distribution </a:t>
              </a: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center operations 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Packaging </a:t>
              </a: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&amp; postponement 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Order fulfillment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Inbound materials management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Outbound product support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Reverse logistics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Vendor managed </a:t>
              </a: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inventory</a:t>
              </a:r>
            </a:p>
            <a:p>
              <a:pPr marL="171450" indent="-171450" algn="l" defTabSz="801688" fontAlgn="base">
                <a:spcBef>
                  <a:spcPct val="0"/>
                </a:spcBef>
                <a:spcAft>
                  <a:spcPts val="600"/>
                </a:spcAft>
                <a:buClr>
                  <a:srgbClr val="CE1126"/>
                </a:buClr>
                <a:buSzPct val="150000"/>
                <a:buFont typeface="Wingdings" pitchFamily="2" charset="2"/>
                <a:buChar char="ü"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r>
                <a:rPr kumimoji="0" lang="en-US" sz="1050" b="0" i="0" normalizeH="0" noProof="0" smtClean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Facility </a:t>
              </a:r>
              <a:r>
                <a:rPr kumimoji="0" lang="en-US" sz="105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rPr>
                <a:t>Design Services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4045535" y="1219200"/>
              <a:ext cx="1224414" cy="1224414"/>
              <a:chOff x="3967694" y="1219200"/>
              <a:chExt cx="1224414" cy="1224414"/>
            </a:xfrm>
          </p:grpSpPr>
          <p:sp>
            <p:nvSpPr>
              <p:cNvPr id="26" name="Ellipse 25"/>
              <p:cNvSpPr/>
              <p:nvPr/>
            </p:nvSpPr>
            <p:spPr bwMode="gray">
              <a:xfrm>
                <a:off x="3967694" y="1219200"/>
                <a:ext cx="1224414" cy="1224414"/>
              </a:xfrm>
              <a:prstGeom prst="ellipse">
                <a:avLst/>
              </a:prstGeom>
              <a:gradFill flip="none" rotWithShape="1">
                <a:gsLst>
                  <a:gs pos="99000">
                    <a:srgbClr val="C0C0C0">
                      <a:lumMod val="79000"/>
                      <a:lumOff val="21000"/>
                    </a:srgbClr>
                  </a:gs>
                  <a:gs pos="40000">
                    <a:srgbClr val="D7D7D7">
                      <a:lumMod val="47000"/>
                      <a:lumOff val="53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12700">
                <a:noFill/>
                <a:round/>
              </a:ln>
              <a:effectLst>
                <a:outerShdw blurRad="889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>
                <a:defPPr>
                  <a:defRPr lang="en-CA"/>
                </a:def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None/>
                  <a:defRPr kumimoji="0" b="0" i="0" normalizeH="0" noProof="0">
                    <a:uLnTx/>
                    <a:uFillTx/>
                    <a:latin typeface="Arial"/>
                    <a:ea typeface="+mn-ea"/>
                    <a:cs typeface="+mn-cs"/>
                  </a:defRPr>
                </a:pPr>
                <a:endParaRPr kumimoji="0" lang="en-US" sz="2000" b="0" i="0" normalizeH="0" noProof="0">
                  <a:solidFill>
                    <a:prstClr val="black"/>
                  </a:solidFill>
                  <a:uLnTx/>
                  <a:uFillTx/>
                  <a:latin typeface="Calibri" panose="020F0502020204030204" pitchFamily="34" charset="0"/>
                  <a:ea typeface="ＭＳ Ｐゴシック" charset="-128"/>
                </a:endParaRPr>
              </a:p>
            </p:txBody>
          </p:sp>
          <p:grpSp>
            <p:nvGrpSpPr>
              <p:cNvPr id="90" name="Group 89"/>
              <p:cNvGrpSpPr/>
              <p:nvPr/>
            </p:nvGrpSpPr>
            <p:grpSpPr>
              <a:xfrm>
                <a:off x="4051808" y="1595936"/>
                <a:ext cx="1056186" cy="498728"/>
                <a:chOff x="1036434" y="5808442"/>
                <a:chExt cx="1070507" cy="505490"/>
              </a:xfrm>
            </p:grpSpPr>
            <p:sp>
              <p:nvSpPr>
                <p:cNvPr id="92" name="Freeform 6"/>
                <p:cNvSpPr/>
                <p:nvPr/>
              </p:nvSpPr>
              <p:spPr bwMode="auto">
                <a:xfrm>
                  <a:off x="1839070" y="6000684"/>
                  <a:ext cx="267871" cy="313248"/>
                </a:xfrm>
                <a:custGeom>
                  <a:avLst/>
                  <a:gdLst>
                    <a:gd name="T0" fmla="*/ 40 w 469"/>
                    <a:gd name="T1" fmla="*/ 0 h 549"/>
                    <a:gd name="T2" fmla="*/ 40 w 469"/>
                    <a:gd name="T3" fmla="*/ 0 h 549"/>
                    <a:gd name="T4" fmla="*/ 429 w 469"/>
                    <a:gd name="T5" fmla="*/ 0 h 549"/>
                    <a:gd name="T6" fmla="*/ 429 w 469"/>
                    <a:gd name="T7" fmla="*/ 227 h 549"/>
                    <a:gd name="T8" fmla="*/ 433 w 469"/>
                    <a:gd name="T9" fmla="*/ 227 h 549"/>
                    <a:gd name="T10" fmla="*/ 453 w 469"/>
                    <a:gd name="T11" fmla="*/ 227 h 549"/>
                    <a:gd name="T12" fmla="*/ 469 w 469"/>
                    <a:gd name="T13" fmla="*/ 243 h 549"/>
                    <a:gd name="T14" fmla="*/ 469 w 469"/>
                    <a:gd name="T15" fmla="*/ 308 h 549"/>
                    <a:gd name="T16" fmla="*/ 453 w 469"/>
                    <a:gd name="T17" fmla="*/ 324 h 549"/>
                    <a:gd name="T18" fmla="*/ 433 w 469"/>
                    <a:gd name="T19" fmla="*/ 324 h 549"/>
                    <a:gd name="T20" fmla="*/ 429 w 469"/>
                    <a:gd name="T21" fmla="*/ 324 h 549"/>
                    <a:gd name="T22" fmla="*/ 429 w 469"/>
                    <a:gd name="T23" fmla="*/ 454 h 549"/>
                    <a:gd name="T24" fmla="*/ 442 w 469"/>
                    <a:gd name="T25" fmla="*/ 454 h 549"/>
                    <a:gd name="T26" fmla="*/ 442 w 469"/>
                    <a:gd name="T27" fmla="*/ 499 h 549"/>
                    <a:gd name="T28" fmla="*/ 429 w 469"/>
                    <a:gd name="T29" fmla="*/ 499 h 549"/>
                    <a:gd name="T30" fmla="*/ 415 w 469"/>
                    <a:gd name="T31" fmla="*/ 499 h 549"/>
                    <a:gd name="T32" fmla="*/ 415 w 469"/>
                    <a:gd name="T33" fmla="*/ 549 h 549"/>
                    <a:gd name="T34" fmla="*/ 349 w 469"/>
                    <a:gd name="T35" fmla="*/ 549 h 549"/>
                    <a:gd name="T36" fmla="*/ 349 w 469"/>
                    <a:gd name="T37" fmla="*/ 499 h 549"/>
                    <a:gd name="T38" fmla="*/ 120 w 469"/>
                    <a:gd name="T39" fmla="*/ 499 h 549"/>
                    <a:gd name="T40" fmla="*/ 120 w 469"/>
                    <a:gd name="T41" fmla="*/ 549 h 549"/>
                    <a:gd name="T42" fmla="*/ 54 w 469"/>
                    <a:gd name="T43" fmla="*/ 549 h 549"/>
                    <a:gd name="T44" fmla="*/ 54 w 469"/>
                    <a:gd name="T45" fmla="*/ 499 h 549"/>
                    <a:gd name="T46" fmla="*/ 40 w 469"/>
                    <a:gd name="T47" fmla="*/ 499 h 549"/>
                    <a:gd name="T48" fmla="*/ 27 w 469"/>
                    <a:gd name="T49" fmla="*/ 499 h 549"/>
                    <a:gd name="T50" fmla="*/ 27 w 469"/>
                    <a:gd name="T51" fmla="*/ 454 h 549"/>
                    <a:gd name="T52" fmla="*/ 40 w 469"/>
                    <a:gd name="T53" fmla="*/ 454 h 549"/>
                    <a:gd name="T54" fmla="*/ 40 w 469"/>
                    <a:gd name="T55" fmla="*/ 324 h 549"/>
                    <a:gd name="T56" fmla="*/ 36 w 469"/>
                    <a:gd name="T57" fmla="*/ 324 h 549"/>
                    <a:gd name="T58" fmla="*/ 15 w 469"/>
                    <a:gd name="T59" fmla="*/ 324 h 549"/>
                    <a:gd name="T60" fmla="*/ 0 w 469"/>
                    <a:gd name="T61" fmla="*/ 308 h 549"/>
                    <a:gd name="T62" fmla="*/ 0 w 469"/>
                    <a:gd name="T63" fmla="*/ 243 h 549"/>
                    <a:gd name="T64" fmla="*/ 15 w 469"/>
                    <a:gd name="T65" fmla="*/ 227 h 549"/>
                    <a:gd name="T66" fmla="*/ 36 w 469"/>
                    <a:gd name="T67" fmla="*/ 227 h 549"/>
                    <a:gd name="T68" fmla="*/ 40 w 469"/>
                    <a:gd name="T69" fmla="*/ 227 h 549"/>
                    <a:gd name="T70" fmla="*/ 40 w 469"/>
                    <a:gd name="T71" fmla="*/ 0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69" h="549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429" y="0"/>
                      </a:lnTo>
                      <a:lnTo>
                        <a:pt x="429" y="227"/>
                      </a:lnTo>
                      <a:cubicBezTo>
                        <a:pt x="430" y="227"/>
                        <a:pt x="432" y="227"/>
                        <a:pt x="433" y="227"/>
                      </a:cubicBezTo>
                      <a:lnTo>
                        <a:pt x="453" y="227"/>
                      </a:lnTo>
                      <a:cubicBezTo>
                        <a:pt x="462" y="227"/>
                        <a:pt x="469" y="234"/>
                        <a:pt x="469" y="243"/>
                      </a:cubicBezTo>
                      <a:lnTo>
                        <a:pt x="469" y="308"/>
                      </a:lnTo>
                      <a:cubicBezTo>
                        <a:pt x="469" y="317"/>
                        <a:pt x="462" y="324"/>
                        <a:pt x="453" y="324"/>
                      </a:cubicBezTo>
                      <a:lnTo>
                        <a:pt x="433" y="324"/>
                      </a:lnTo>
                      <a:cubicBezTo>
                        <a:pt x="432" y="324"/>
                        <a:pt x="430" y="324"/>
                        <a:pt x="429" y="324"/>
                      </a:cubicBezTo>
                      <a:lnTo>
                        <a:pt x="429" y="454"/>
                      </a:lnTo>
                      <a:lnTo>
                        <a:pt x="442" y="454"/>
                      </a:lnTo>
                      <a:lnTo>
                        <a:pt x="442" y="499"/>
                      </a:lnTo>
                      <a:lnTo>
                        <a:pt x="429" y="499"/>
                      </a:lnTo>
                      <a:lnTo>
                        <a:pt x="415" y="499"/>
                      </a:lnTo>
                      <a:lnTo>
                        <a:pt x="415" y="549"/>
                      </a:lnTo>
                      <a:lnTo>
                        <a:pt x="349" y="549"/>
                      </a:lnTo>
                      <a:lnTo>
                        <a:pt x="349" y="499"/>
                      </a:lnTo>
                      <a:lnTo>
                        <a:pt x="120" y="499"/>
                      </a:lnTo>
                      <a:lnTo>
                        <a:pt x="120" y="549"/>
                      </a:lnTo>
                      <a:lnTo>
                        <a:pt x="54" y="549"/>
                      </a:lnTo>
                      <a:lnTo>
                        <a:pt x="54" y="499"/>
                      </a:lnTo>
                      <a:lnTo>
                        <a:pt x="40" y="499"/>
                      </a:lnTo>
                      <a:lnTo>
                        <a:pt x="27" y="499"/>
                      </a:lnTo>
                      <a:lnTo>
                        <a:pt x="27" y="454"/>
                      </a:lnTo>
                      <a:lnTo>
                        <a:pt x="40" y="454"/>
                      </a:lnTo>
                      <a:lnTo>
                        <a:pt x="40" y="324"/>
                      </a:lnTo>
                      <a:cubicBezTo>
                        <a:pt x="38" y="324"/>
                        <a:pt x="37" y="324"/>
                        <a:pt x="36" y="324"/>
                      </a:cubicBezTo>
                      <a:lnTo>
                        <a:pt x="15" y="324"/>
                      </a:lnTo>
                      <a:cubicBezTo>
                        <a:pt x="7" y="324"/>
                        <a:pt x="0" y="317"/>
                        <a:pt x="0" y="308"/>
                      </a:cubicBezTo>
                      <a:lnTo>
                        <a:pt x="0" y="243"/>
                      </a:lnTo>
                      <a:cubicBezTo>
                        <a:pt x="0" y="234"/>
                        <a:pt x="7" y="227"/>
                        <a:pt x="15" y="227"/>
                      </a:cubicBezTo>
                      <a:lnTo>
                        <a:pt x="36" y="227"/>
                      </a:lnTo>
                      <a:cubicBezTo>
                        <a:pt x="37" y="227"/>
                        <a:pt x="38" y="227"/>
                        <a:pt x="40" y="227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93" name="Freeform 7"/>
                <p:cNvSpPr/>
                <p:nvPr/>
              </p:nvSpPr>
              <p:spPr bwMode="auto">
                <a:xfrm>
                  <a:off x="1880056" y="6218787"/>
                  <a:ext cx="190291" cy="30739"/>
                </a:xfrm>
                <a:custGeom>
                  <a:avLst/>
                  <a:gdLst>
                    <a:gd name="T0" fmla="*/ 15 w 333"/>
                    <a:gd name="T1" fmla="*/ 0 h 54"/>
                    <a:gd name="T2" fmla="*/ 15 w 333"/>
                    <a:gd name="T3" fmla="*/ 0 h 54"/>
                    <a:gd name="T4" fmla="*/ 318 w 333"/>
                    <a:gd name="T5" fmla="*/ 0 h 54"/>
                    <a:gd name="T6" fmla="*/ 333 w 333"/>
                    <a:gd name="T7" fmla="*/ 16 h 54"/>
                    <a:gd name="T8" fmla="*/ 333 w 333"/>
                    <a:gd name="T9" fmla="*/ 38 h 54"/>
                    <a:gd name="T10" fmla="*/ 318 w 333"/>
                    <a:gd name="T11" fmla="*/ 54 h 54"/>
                    <a:gd name="T12" fmla="*/ 15 w 333"/>
                    <a:gd name="T13" fmla="*/ 54 h 54"/>
                    <a:gd name="T14" fmla="*/ 0 w 333"/>
                    <a:gd name="T15" fmla="*/ 38 h 54"/>
                    <a:gd name="T16" fmla="*/ 0 w 333"/>
                    <a:gd name="T17" fmla="*/ 16 h 54"/>
                    <a:gd name="T18" fmla="*/ 15 w 333"/>
                    <a:gd name="T1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3" h="54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318" y="0"/>
                      </a:lnTo>
                      <a:cubicBezTo>
                        <a:pt x="326" y="0"/>
                        <a:pt x="333" y="7"/>
                        <a:pt x="333" y="16"/>
                      </a:cubicBezTo>
                      <a:lnTo>
                        <a:pt x="333" y="38"/>
                      </a:lnTo>
                      <a:cubicBezTo>
                        <a:pt x="333" y="47"/>
                        <a:pt x="326" y="54"/>
                        <a:pt x="318" y="54"/>
                      </a:cubicBezTo>
                      <a:lnTo>
                        <a:pt x="15" y="54"/>
                      </a:lnTo>
                      <a:cubicBezTo>
                        <a:pt x="7" y="54"/>
                        <a:pt x="0" y="47"/>
                        <a:pt x="0" y="38"/>
                      </a:cubicBezTo>
                      <a:lnTo>
                        <a:pt x="0" y="16"/>
                      </a:lnTo>
                      <a:cubicBezTo>
                        <a:pt x="0" y="7"/>
                        <a:pt x="7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94" name="Freeform 8"/>
                <p:cNvSpPr/>
                <p:nvPr/>
              </p:nvSpPr>
              <p:spPr bwMode="auto">
                <a:xfrm>
                  <a:off x="2028385" y="6183168"/>
                  <a:ext cx="41962" cy="27324"/>
                </a:xfrm>
                <a:custGeom>
                  <a:avLst/>
                  <a:gdLst>
                    <a:gd name="T0" fmla="*/ 16 w 73"/>
                    <a:gd name="T1" fmla="*/ 0 h 48"/>
                    <a:gd name="T2" fmla="*/ 16 w 73"/>
                    <a:gd name="T3" fmla="*/ 0 h 48"/>
                    <a:gd name="T4" fmla="*/ 58 w 73"/>
                    <a:gd name="T5" fmla="*/ 0 h 48"/>
                    <a:gd name="T6" fmla="*/ 73 w 73"/>
                    <a:gd name="T7" fmla="*/ 16 h 48"/>
                    <a:gd name="T8" fmla="*/ 73 w 73"/>
                    <a:gd name="T9" fmla="*/ 32 h 48"/>
                    <a:gd name="T10" fmla="*/ 58 w 73"/>
                    <a:gd name="T11" fmla="*/ 48 h 48"/>
                    <a:gd name="T12" fmla="*/ 16 w 73"/>
                    <a:gd name="T13" fmla="*/ 48 h 48"/>
                    <a:gd name="T14" fmla="*/ 0 w 73"/>
                    <a:gd name="T15" fmla="*/ 32 h 48"/>
                    <a:gd name="T16" fmla="*/ 0 w 73"/>
                    <a:gd name="T17" fmla="*/ 16 h 48"/>
                    <a:gd name="T18" fmla="*/ 16 w 7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4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58" y="0"/>
                      </a:lnTo>
                      <a:cubicBezTo>
                        <a:pt x="66" y="0"/>
                        <a:pt x="73" y="7"/>
                        <a:pt x="73" y="16"/>
                      </a:cubicBezTo>
                      <a:lnTo>
                        <a:pt x="73" y="32"/>
                      </a:lnTo>
                      <a:cubicBezTo>
                        <a:pt x="73" y="41"/>
                        <a:pt x="66" y="48"/>
                        <a:pt x="58" y="48"/>
                      </a:cubicBezTo>
                      <a:lnTo>
                        <a:pt x="16" y="48"/>
                      </a:lnTo>
                      <a:cubicBezTo>
                        <a:pt x="7" y="48"/>
                        <a:pt x="0" y="41"/>
                        <a:pt x="0" y="32"/>
                      </a:cubicBezTo>
                      <a:lnTo>
                        <a:pt x="0" y="16"/>
                      </a:lnTo>
                      <a:cubicBezTo>
                        <a:pt x="0" y="7"/>
                        <a:pt x="7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95" name="Freeform 9"/>
                <p:cNvSpPr/>
                <p:nvPr/>
              </p:nvSpPr>
              <p:spPr bwMode="auto">
                <a:xfrm>
                  <a:off x="1880056" y="6183168"/>
                  <a:ext cx="41962" cy="27324"/>
                </a:xfrm>
                <a:custGeom>
                  <a:avLst/>
                  <a:gdLst>
                    <a:gd name="T0" fmla="*/ 15 w 73"/>
                    <a:gd name="T1" fmla="*/ 0 h 48"/>
                    <a:gd name="T2" fmla="*/ 15 w 73"/>
                    <a:gd name="T3" fmla="*/ 0 h 48"/>
                    <a:gd name="T4" fmla="*/ 57 w 73"/>
                    <a:gd name="T5" fmla="*/ 0 h 48"/>
                    <a:gd name="T6" fmla="*/ 73 w 73"/>
                    <a:gd name="T7" fmla="*/ 16 h 48"/>
                    <a:gd name="T8" fmla="*/ 73 w 73"/>
                    <a:gd name="T9" fmla="*/ 32 h 48"/>
                    <a:gd name="T10" fmla="*/ 57 w 73"/>
                    <a:gd name="T11" fmla="*/ 48 h 48"/>
                    <a:gd name="T12" fmla="*/ 15 w 73"/>
                    <a:gd name="T13" fmla="*/ 48 h 48"/>
                    <a:gd name="T14" fmla="*/ 0 w 73"/>
                    <a:gd name="T15" fmla="*/ 32 h 48"/>
                    <a:gd name="T16" fmla="*/ 0 w 73"/>
                    <a:gd name="T17" fmla="*/ 16 h 48"/>
                    <a:gd name="T18" fmla="*/ 15 w 7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48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57" y="0"/>
                      </a:lnTo>
                      <a:cubicBezTo>
                        <a:pt x="66" y="0"/>
                        <a:pt x="73" y="7"/>
                        <a:pt x="73" y="16"/>
                      </a:cubicBezTo>
                      <a:lnTo>
                        <a:pt x="73" y="32"/>
                      </a:lnTo>
                      <a:cubicBezTo>
                        <a:pt x="73" y="41"/>
                        <a:pt x="66" y="48"/>
                        <a:pt x="57" y="48"/>
                      </a:cubicBezTo>
                      <a:lnTo>
                        <a:pt x="15" y="48"/>
                      </a:lnTo>
                      <a:cubicBezTo>
                        <a:pt x="7" y="48"/>
                        <a:pt x="0" y="41"/>
                        <a:pt x="0" y="32"/>
                      </a:cubicBezTo>
                      <a:lnTo>
                        <a:pt x="0" y="16"/>
                      </a:lnTo>
                      <a:cubicBezTo>
                        <a:pt x="0" y="7"/>
                        <a:pt x="7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96" name="Freeform 10"/>
                <p:cNvSpPr/>
                <p:nvPr/>
              </p:nvSpPr>
              <p:spPr bwMode="auto">
                <a:xfrm>
                  <a:off x="1880056" y="6097782"/>
                  <a:ext cx="190291" cy="77580"/>
                </a:xfrm>
                <a:custGeom>
                  <a:avLst/>
                  <a:gdLst>
                    <a:gd name="T0" fmla="*/ 15 w 333"/>
                    <a:gd name="T1" fmla="*/ 0 h 136"/>
                    <a:gd name="T2" fmla="*/ 15 w 333"/>
                    <a:gd name="T3" fmla="*/ 0 h 136"/>
                    <a:gd name="T4" fmla="*/ 318 w 333"/>
                    <a:gd name="T5" fmla="*/ 0 h 136"/>
                    <a:gd name="T6" fmla="*/ 333 w 333"/>
                    <a:gd name="T7" fmla="*/ 15 h 136"/>
                    <a:gd name="T8" fmla="*/ 333 w 333"/>
                    <a:gd name="T9" fmla="*/ 121 h 136"/>
                    <a:gd name="T10" fmla="*/ 318 w 333"/>
                    <a:gd name="T11" fmla="*/ 136 h 136"/>
                    <a:gd name="T12" fmla="*/ 15 w 333"/>
                    <a:gd name="T13" fmla="*/ 136 h 136"/>
                    <a:gd name="T14" fmla="*/ 0 w 333"/>
                    <a:gd name="T15" fmla="*/ 121 h 136"/>
                    <a:gd name="T16" fmla="*/ 0 w 333"/>
                    <a:gd name="T17" fmla="*/ 15 h 136"/>
                    <a:gd name="T18" fmla="*/ 15 w 333"/>
                    <a:gd name="T1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3" h="136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318" y="0"/>
                      </a:lnTo>
                      <a:cubicBezTo>
                        <a:pt x="326" y="0"/>
                        <a:pt x="333" y="7"/>
                        <a:pt x="333" y="15"/>
                      </a:cubicBezTo>
                      <a:lnTo>
                        <a:pt x="333" y="121"/>
                      </a:lnTo>
                      <a:cubicBezTo>
                        <a:pt x="333" y="129"/>
                        <a:pt x="326" y="136"/>
                        <a:pt x="318" y="136"/>
                      </a:cubicBezTo>
                      <a:lnTo>
                        <a:pt x="15" y="136"/>
                      </a:lnTo>
                      <a:cubicBezTo>
                        <a:pt x="7" y="136"/>
                        <a:pt x="0" y="129"/>
                        <a:pt x="0" y="121"/>
                      </a:cubicBezTo>
                      <a:lnTo>
                        <a:pt x="0" y="15"/>
                      </a:lnTo>
                      <a:cubicBezTo>
                        <a:pt x="0" y="7"/>
                        <a:pt x="7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97" name="Freeform 11"/>
                <p:cNvSpPr/>
                <p:nvPr/>
              </p:nvSpPr>
              <p:spPr bwMode="auto">
                <a:xfrm>
                  <a:off x="1036434" y="6000684"/>
                  <a:ext cx="268359" cy="313248"/>
                </a:xfrm>
                <a:custGeom>
                  <a:avLst/>
                  <a:gdLst>
                    <a:gd name="T0" fmla="*/ 40 w 470"/>
                    <a:gd name="T1" fmla="*/ 0 h 549"/>
                    <a:gd name="T2" fmla="*/ 40 w 470"/>
                    <a:gd name="T3" fmla="*/ 0 h 549"/>
                    <a:gd name="T4" fmla="*/ 430 w 470"/>
                    <a:gd name="T5" fmla="*/ 0 h 549"/>
                    <a:gd name="T6" fmla="*/ 430 w 470"/>
                    <a:gd name="T7" fmla="*/ 227 h 549"/>
                    <a:gd name="T8" fmla="*/ 433 w 470"/>
                    <a:gd name="T9" fmla="*/ 227 h 549"/>
                    <a:gd name="T10" fmla="*/ 454 w 470"/>
                    <a:gd name="T11" fmla="*/ 227 h 549"/>
                    <a:gd name="T12" fmla="*/ 470 w 470"/>
                    <a:gd name="T13" fmla="*/ 243 h 549"/>
                    <a:gd name="T14" fmla="*/ 470 w 470"/>
                    <a:gd name="T15" fmla="*/ 308 h 549"/>
                    <a:gd name="T16" fmla="*/ 454 w 470"/>
                    <a:gd name="T17" fmla="*/ 324 h 549"/>
                    <a:gd name="T18" fmla="*/ 433 w 470"/>
                    <a:gd name="T19" fmla="*/ 324 h 549"/>
                    <a:gd name="T20" fmla="*/ 430 w 470"/>
                    <a:gd name="T21" fmla="*/ 324 h 549"/>
                    <a:gd name="T22" fmla="*/ 430 w 470"/>
                    <a:gd name="T23" fmla="*/ 454 h 549"/>
                    <a:gd name="T24" fmla="*/ 442 w 470"/>
                    <a:gd name="T25" fmla="*/ 454 h 549"/>
                    <a:gd name="T26" fmla="*/ 442 w 470"/>
                    <a:gd name="T27" fmla="*/ 499 h 549"/>
                    <a:gd name="T28" fmla="*/ 430 w 470"/>
                    <a:gd name="T29" fmla="*/ 499 h 549"/>
                    <a:gd name="T30" fmla="*/ 415 w 470"/>
                    <a:gd name="T31" fmla="*/ 499 h 549"/>
                    <a:gd name="T32" fmla="*/ 415 w 470"/>
                    <a:gd name="T33" fmla="*/ 549 h 549"/>
                    <a:gd name="T34" fmla="*/ 349 w 470"/>
                    <a:gd name="T35" fmla="*/ 549 h 549"/>
                    <a:gd name="T36" fmla="*/ 349 w 470"/>
                    <a:gd name="T37" fmla="*/ 499 h 549"/>
                    <a:gd name="T38" fmla="*/ 120 w 470"/>
                    <a:gd name="T39" fmla="*/ 499 h 549"/>
                    <a:gd name="T40" fmla="*/ 120 w 470"/>
                    <a:gd name="T41" fmla="*/ 549 h 549"/>
                    <a:gd name="T42" fmla="*/ 54 w 470"/>
                    <a:gd name="T43" fmla="*/ 549 h 549"/>
                    <a:gd name="T44" fmla="*/ 54 w 470"/>
                    <a:gd name="T45" fmla="*/ 499 h 549"/>
                    <a:gd name="T46" fmla="*/ 40 w 470"/>
                    <a:gd name="T47" fmla="*/ 499 h 549"/>
                    <a:gd name="T48" fmla="*/ 27 w 470"/>
                    <a:gd name="T49" fmla="*/ 499 h 549"/>
                    <a:gd name="T50" fmla="*/ 27 w 470"/>
                    <a:gd name="T51" fmla="*/ 454 h 549"/>
                    <a:gd name="T52" fmla="*/ 40 w 470"/>
                    <a:gd name="T53" fmla="*/ 454 h 549"/>
                    <a:gd name="T54" fmla="*/ 40 w 470"/>
                    <a:gd name="T55" fmla="*/ 324 h 549"/>
                    <a:gd name="T56" fmla="*/ 36 w 470"/>
                    <a:gd name="T57" fmla="*/ 324 h 549"/>
                    <a:gd name="T58" fmla="*/ 15 w 470"/>
                    <a:gd name="T59" fmla="*/ 324 h 549"/>
                    <a:gd name="T60" fmla="*/ 0 w 470"/>
                    <a:gd name="T61" fmla="*/ 308 h 549"/>
                    <a:gd name="T62" fmla="*/ 0 w 470"/>
                    <a:gd name="T63" fmla="*/ 243 h 549"/>
                    <a:gd name="T64" fmla="*/ 15 w 470"/>
                    <a:gd name="T65" fmla="*/ 227 h 549"/>
                    <a:gd name="T66" fmla="*/ 36 w 470"/>
                    <a:gd name="T67" fmla="*/ 227 h 549"/>
                    <a:gd name="T68" fmla="*/ 40 w 470"/>
                    <a:gd name="T69" fmla="*/ 227 h 549"/>
                    <a:gd name="T70" fmla="*/ 40 w 470"/>
                    <a:gd name="T71" fmla="*/ 0 h 5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70" h="549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430" y="0"/>
                      </a:lnTo>
                      <a:lnTo>
                        <a:pt x="430" y="227"/>
                      </a:lnTo>
                      <a:cubicBezTo>
                        <a:pt x="431" y="227"/>
                        <a:pt x="432" y="227"/>
                        <a:pt x="433" y="227"/>
                      </a:cubicBezTo>
                      <a:lnTo>
                        <a:pt x="454" y="227"/>
                      </a:lnTo>
                      <a:cubicBezTo>
                        <a:pt x="463" y="227"/>
                        <a:pt x="470" y="234"/>
                        <a:pt x="470" y="243"/>
                      </a:cubicBezTo>
                      <a:lnTo>
                        <a:pt x="470" y="308"/>
                      </a:lnTo>
                      <a:cubicBezTo>
                        <a:pt x="470" y="317"/>
                        <a:pt x="463" y="324"/>
                        <a:pt x="454" y="324"/>
                      </a:cubicBezTo>
                      <a:lnTo>
                        <a:pt x="433" y="324"/>
                      </a:lnTo>
                      <a:cubicBezTo>
                        <a:pt x="432" y="324"/>
                        <a:pt x="431" y="324"/>
                        <a:pt x="430" y="324"/>
                      </a:cubicBezTo>
                      <a:lnTo>
                        <a:pt x="430" y="454"/>
                      </a:lnTo>
                      <a:lnTo>
                        <a:pt x="442" y="454"/>
                      </a:lnTo>
                      <a:lnTo>
                        <a:pt x="442" y="499"/>
                      </a:lnTo>
                      <a:lnTo>
                        <a:pt x="430" y="499"/>
                      </a:lnTo>
                      <a:lnTo>
                        <a:pt x="415" y="499"/>
                      </a:lnTo>
                      <a:lnTo>
                        <a:pt x="415" y="549"/>
                      </a:lnTo>
                      <a:lnTo>
                        <a:pt x="349" y="549"/>
                      </a:lnTo>
                      <a:lnTo>
                        <a:pt x="349" y="499"/>
                      </a:lnTo>
                      <a:lnTo>
                        <a:pt x="120" y="499"/>
                      </a:lnTo>
                      <a:lnTo>
                        <a:pt x="120" y="549"/>
                      </a:lnTo>
                      <a:lnTo>
                        <a:pt x="54" y="549"/>
                      </a:lnTo>
                      <a:lnTo>
                        <a:pt x="54" y="499"/>
                      </a:lnTo>
                      <a:lnTo>
                        <a:pt x="40" y="499"/>
                      </a:lnTo>
                      <a:lnTo>
                        <a:pt x="27" y="499"/>
                      </a:lnTo>
                      <a:lnTo>
                        <a:pt x="27" y="454"/>
                      </a:lnTo>
                      <a:lnTo>
                        <a:pt x="40" y="454"/>
                      </a:lnTo>
                      <a:lnTo>
                        <a:pt x="40" y="324"/>
                      </a:lnTo>
                      <a:cubicBezTo>
                        <a:pt x="39" y="324"/>
                        <a:pt x="37" y="324"/>
                        <a:pt x="36" y="324"/>
                      </a:cubicBezTo>
                      <a:lnTo>
                        <a:pt x="15" y="324"/>
                      </a:lnTo>
                      <a:cubicBezTo>
                        <a:pt x="7" y="324"/>
                        <a:pt x="0" y="317"/>
                        <a:pt x="0" y="308"/>
                      </a:cubicBezTo>
                      <a:lnTo>
                        <a:pt x="0" y="243"/>
                      </a:lnTo>
                      <a:cubicBezTo>
                        <a:pt x="0" y="234"/>
                        <a:pt x="7" y="227"/>
                        <a:pt x="15" y="227"/>
                      </a:cubicBezTo>
                      <a:lnTo>
                        <a:pt x="36" y="227"/>
                      </a:lnTo>
                      <a:cubicBezTo>
                        <a:pt x="37" y="227"/>
                        <a:pt x="39" y="227"/>
                        <a:pt x="40" y="227"/>
                      </a:cubicBez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98" name="Freeform 12"/>
                <p:cNvSpPr/>
                <p:nvPr/>
              </p:nvSpPr>
              <p:spPr bwMode="auto">
                <a:xfrm>
                  <a:off x="1077908" y="6218787"/>
                  <a:ext cx="190291" cy="30739"/>
                </a:xfrm>
                <a:custGeom>
                  <a:avLst/>
                  <a:gdLst>
                    <a:gd name="T0" fmla="*/ 16 w 334"/>
                    <a:gd name="T1" fmla="*/ 0 h 54"/>
                    <a:gd name="T2" fmla="*/ 16 w 334"/>
                    <a:gd name="T3" fmla="*/ 0 h 54"/>
                    <a:gd name="T4" fmla="*/ 318 w 334"/>
                    <a:gd name="T5" fmla="*/ 0 h 54"/>
                    <a:gd name="T6" fmla="*/ 334 w 334"/>
                    <a:gd name="T7" fmla="*/ 16 h 54"/>
                    <a:gd name="T8" fmla="*/ 334 w 334"/>
                    <a:gd name="T9" fmla="*/ 38 h 54"/>
                    <a:gd name="T10" fmla="*/ 318 w 334"/>
                    <a:gd name="T11" fmla="*/ 54 h 54"/>
                    <a:gd name="T12" fmla="*/ 16 w 334"/>
                    <a:gd name="T13" fmla="*/ 54 h 54"/>
                    <a:gd name="T14" fmla="*/ 0 w 334"/>
                    <a:gd name="T15" fmla="*/ 38 h 54"/>
                    <a:gd name="T16" fmla="*/ 0 w 334"/>
                    <a:gd name="T17" fmla="*/ 16 h 54"/>
                    <a:gd name="T18" fmla="*/ 16 w 334"/>
                    <a:gd name="T1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4" h="54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318" y="0"/>
                      </a:lnTo>
                      <a:cubicBezTo>
                        <a:pt x="327" y="0"/>
                        <a:pt x="334" y="7"/>
                        <a:pt x="334" y="16"/>
                      </a:cubicBezTo>
                      <a:lnTo>
                        <a:pt x="334" y="38"/>
                      </a:lnTo>
                      <a:cubicBezTo>
                        <a:pt x="334" y="47"/>
                        <a:pt x="327" y="54"/>
                        <a:pt x="318" y="54"/>
                      </a:cubicBezTo>
                      <a:lnTo>
                        <a:pt x="16" y="54"/>
                      </a:lnTo>
                      <a:cubicBezTo>
                        <a:pt x="7" y="54"/>
                        <a:pt x="0" y="47"/>
                        <a:pt x="0" y="38"/>
                      </a:cubicBezTo>
                      <a:lnTo>
                        <a:pt x="0" y="16"/>
                      </a:lnTo>
                      <a:cubicBezTo>
                        <a:pt x="0" y="7"/>
                        <a:pt x="7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99" name="Freeform 13"/>
                <p:cNvSpPr/>
                <p:nvPr/>
              </p:nvSpPr>
              <p:spPr bwMode="auto">
                <a:xfrm>
                  <a:off x="1226725" y="6183168"/>
                  <a:ext cx="41474" cy="27324"/>
                </a:xfrm>
                <a:custGeom>
                  <a:avLst/>
                  <a:gdLst>
                    <a:gd name="T0" fmla="*/ 15 w 73"/>
                    <a:gd name="T1" fmla="*/ 0 h 48"/>
                    <a:gd name="T2" fmla="*/ 15 w 73"/>
                    <a:gd name="T3" fmla="*/ 0 h 48"/>
                    <a:gd name="T4" fmla="*/ 57 w 73"/>
                    <a:gd name="T5" fmla="*/ 0 h 48"/>
                    <a:gd name="T6" fmla="*/ 73 w 73"/>
                    <a:gd name="T7" fmla="*/ 16 h 48"/>
                    <a:gd name="T8" fmla="*/ 73 w 73"/>
                    <a:gd name="T9" fmla="*/ 32 h 48"/>
                    <a:gd name="T10" fmla="*/ 57 w 73"/>
                    <a:gd name="T11" fmla="*/ 48 h 48"/>
                    <a:gd name="T12" fmla="*/ 15 w 73"/>
                    <a:gd name="T13" fmla="*/ 48 h 48"/>
                    <a:gd name="T14" fmla="*/ 0 w 73"/>
                    <a:gd name="T15" fmla="*/ 32 h 48"/>
                    <a:gd name="T16" fmla="*/ 0 w 73"/>
                    <a:gd name="T17" fmla="*/ 16 h 48"/>
                    <a:gd name="T18" fmla="*/ 15 w 7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48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57" y="0"/>
                      </a:lnTo>
                      <a:cubicBezTo>
                        <a:pt x="66" y="0"/>
                        <a:pt x="73" y="7"/>
                        <a:pt x="73" y="16"/>
                      </a:cubicBezTo>
                      <a:lnTo>
                        <a:pt x="73" y="32"/>
                      </a:lnTo>
                      <a:cubicBezTo>
                        <a:pt x="73" y="41"/>
                        <a:pt x="66" y="48"/>
                        <a:pt x="57" y="48"/>
                      </a:cubicBezTo>
                      <a:lnTo>
                        <a:pt x="15" y="48"/>
                      </a:lnTo>
                      <a:cubicBezTo>
                        <a:pt x="6" y="48"/>
                        <a:pt x="0" y="41"/>
                        <a:pt x="0" y="32"/>
                      </a:cubicBezTo>
                      <a:lnTo>
                        <a:pt x="0" y="16"/>
                      </a:lnTo>
                      <a:cubicBezTo>
                        <a:pt x="0" y="7"/>
                        <a:pt x="6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0" name="Freeform 14"/>
                <p:cNvSpPr/>
                <p:nvPr/>
              </p:nvSpPr>
              <p:spPr bwMode="auto">
                <a:xfrm>
                  <a:off x="1077908" y="6183168"/>
                  <a:ext cx="41474" cy="27324"/>
                </a:xfrm>
                <a:custGeom>
                  <a:avLst/>
                  <a:gdLst>
                    <a:gd name="T0" fmla="*/ 16 w 73"/>
                    <a:gd name="T1" fmla="*/ 0 h 48"/>
                    <a:gd name="T2" fmla="*/ 16 w 73"/>
                    <a:gd name="T3" fmla="*/ 0 h 48"/>
                    <a:gd name="T4" fmla="*/ 57 w 73"/>
                    <a:gd name="T5" fmla="*/ 0 h 48"/>
                    <a:gd name="T6" fmla="*/ 73 w 73"/>
                    <a:gd name="T7" fmla="*/ 16 h 48"/>
                    <a:gd name="T8" fmla="*/ 73 w 73"/>
                    <a:gd name="T9" fmla="*/ 32 h 48"/>
                    <a:gd name="T10" fmla="*/ 57 w 73"/>
                    <a:gd name="T11" fmla="*/ 48 h 48"/>
                    <a:gd name="T12" fmla="*/ 16 w 73"/>
                    <a:gd name="T13" fmla="*/ 48 h 48"/>
                    <a:gd name="T14" fmla="*/ 0 w 73"/>
                    <a:gd name="T15" fmla="*/ 32 h 48"/>
                    <a:gd name="T16" fmla="*/ 0 w 73"/>
                    <a:gd name="T17" fmla="*/ 16 h 48"/>
                    <a:gd name="T18" fmla="*/ 16 w 73"/>
                    <a:gd name="T1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3" h="48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57" y="0"/>
                      </a:lnTo>
                      <a:cubicBezTo>
                        <a:pt x="66" y="0"/>
                        <a:pt x="73" y="7"/>
                        <a:pt x="73" y="16"/>
                      </a:cubicBezTo>
                      <a:lnTo>
                        <a:pt x="73" y="32"/>
                      </a:lnTo>
                      <a:cubicBezTo>
                        <a:pt x="73" y="41"/>
                        <a:pt x="66" y="48"/>
                        <a:pt x="57" y="48"/>
                      </a:cubicBezTo>
                      <a:lnTo>
                        <a:pt x="16" y="48"/>
                      </a:lnTo>
                      <a:cubicBezTo>
                        <a:pt x="7" y="48"/>
                        <a:pt x="0" y="41"/>
                        <a:pt x="0" y="32"/>
                      </a:cubicBezTo>
                      <a:lnTo>
                        <a:pt x="0" y="16"/>
                      </a:lnTo>
                      <a:cubicBezTo>
                        <a:pt x="0" y="7"/>
                        <a:pt x="7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1" name="Freeform 15"/>
                <p:cNvSpPr/>
                <p:nvPr/>
              </p:nvSpPr>
              <p:spPr bwMode="auto">
                <a:xfrm>
                  <a:off x="1077908" y="6097782"/>
                  <a:ext cx="190291" cy="77580"/>
                </a:xfrm>
                <a:custGeom>
                  <a:avLst/>
                  <a:gdLst>
                    <a:gd name="T0" fmla="*/ 16 w 334"/>
                    <a:gd name="T1" fmla="*/ 0 h 136"/>
                    <a:gd name="T2" fmla="*/ 16 w 334"/>
                    <a:gd name="T3" fmla="*/ 0 h 136"/>
                    <a:gd name="T4" fmla="*/ 318 w 334"/>
                    <a:gd name="T5" fmla="*/ 0 h 136"/>
                    <a:gd name="T6" fmla="*/ 334 w 334"/>
                    <a:gd name="T7" fmla="*/ 15 h 136"/>
                    <a:gd name="T8" fmla="*/ 334 w 334"/>
                    <a:gd name="T9" fmla="*/ 121 h 136"/>
                    <a:gd name="T10" fmla="*/ 318 w 334"/>
                    <a:gd name="T11" fmla="*/ 136 h 136"/>
                    <a:gd name="T12" fmla="*/ 16 w 334"/>
                    <a:gd name="T13" fmla="*/ 136 h 136"/>
                    <a:gd name="T14" fmla="*/ 0 w 334"/>
                    <a:gd name="T15" fmla="*/ 121 h 136"/>
                    <a:gd name="T16" fmla="*/ 0 w 334"/>
                    <a:gd name="T17" fmla="*/ 15 h 136"/>
                    <a:gd name="T18" fmla="*/ 16 w 334"/>
                    <a:gd name="T19" fmla="*/ 0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4" h="136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318" y="0"/>
                      </a:lnTo>
                      <a:cubicBezTo>
                        <a:pt x="327" y="0"/>
                        <a:pt x="334" y="7"/>
                        <a:pt x="334" y="15"/>
                      </a:cubicBezTo>
                      <a:lnTo>
                        <a:pt x="334" y="121"/>
                      </a:lnTo>
                      <a:cubicBezTo>
                        <a:pt x="334" y="129"/>
                        <a:pt x="327" y="136"/>
                        <a:pt x="318" y="136"/>
                      </a:cubicBezTo>
                      <a:lnTo>
                        <a:pt x="16" y="136"/>
                      </a:lnTo>
                      <a:cubicBezTo>
                        <a:pt x="7" y="136"/>
                        <a:pt x="0" y="129"/>
                        <a:pt x="0" y="121"/>
                      </a:cubicBezTo>
                      <a:lnTo>
                        <a:pt x="0" y="15"/>
                      </a:lnTo>
                      <a:cubicBezTo>
                        <a:pt x="0" y="7"/>
                        <a:pt x="7" y="0"/>
                        <a:pt x="16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2" name="Freeform 16"/>
                <p:cNvSpPr/>
                <p:nvPr/>
              </p:nvSpPr>
              <p:spPr bwMode="auto">
                <a:xfrm>
                  <a:off x="1346754" y="5808442"/>
                  <a:ext cx="449867" cy="505002"/>
                </a:xfrm>
                <a:custGeom>
                  <a:avLst/>
                  <a:gdLst>
                    <a:gd name="T0" fmla="*/ 70 w 788"/>
                    <a:gd name="T1" fmla="*/ 369 h 885"/>
                    <a:gd name="T2" fmla="*/ 70 w 788"/>
                    <a:gd name="T3" fmla="*/ 369 h 885"/>
                    <a:gd name="T4" fmla="*/ 4 w 788"/>
                    <a:gd name="T5" fmla="*/ 369 h 885"/>
                    <a:gd name="T6" fmla="*/ 4 w 788"/>
                    <a:gd name="T7" fmla="*/ 278 h 885"/>
                    <a:gd name="T8" fmla="*/ 4 w 788"/>
                    <a:gd name="T9" fmla="*/ 240 h 885"/>
                    <a:gd name="T10" fmla="*/ 70 w 788"/>
                    <a:gd name="T11" fmla="*/ 240 h 885"/>
                    <a:gd name="T12" fmla="*/ 70 w 788"/>
                    <a:gd name="T13" fmla="*/ 32 h 885"/>
                    <a:gd name="T14" fmla="*/ 102 w 788"/>
                    <a:gd name="T15" fmla="*/ 0 h 885"/>
                    <a:gd name="T16" fmla="*/ 686 w 788"/>
                    <a:gd name="T17" fmla="*/ 0 h 885"/>
                    <a:gd name="T18" fmla="*/ 718 w 788"/>
                    <a:gd name="T19" fmla="*/ 32 h 885"/>
                    <a:gd name="T20" fmla="*/ 718 w 788"/>
                    <a:gd name="T21" fmla="*/ 240 h 885"/>
                    <a:gd name="T22" fmla="*/ 785 w 788"/>
                    <a:gd name="T23" fmla="*/ 240 h 885"/>
                    <a:gd name="T24" fmla="*/ 785 w 788"/>
                    <a:gd name="T25" fmla="*/ 278 h 885"/>
                    <a:gd name="T26" fmla="*/ 785 w 788"/>
                    <a:gd name="T27" fmla="*/ 369 h 885"/>
                    <a:gd name="T28" fmla="*/ 718 w 788"/>
                    <a:gd name="T29" fmla="*/ 369 h 885"/>
                    <a:gd name="T30" fmla="*/ 718 w 788"/>
                    <a:gd name="T31" fmla="*/ 551 h 885"/>
                    <a:gd name="T32" fmla="*/ 750 w 788"/>
                    <a:gd name="T33" fmla="*/ 615 h 885"/>
                    <a:gd name="T34" fmla="*/ 750 w 788"/>
                    <a:gd name="T35" fmla="*/ 714 h 885"/>
                    <a:gd name="T36" fmla="*/ 788 w 788"/>
                    <a:gd name="T37" fmla="*/ 714 h 885"/>
                    <a:gd name="T38" fmla="*/ 788 w 788"/>
                    <a:gd name="T39" fmla="*/ 805 h 885"/>
                    <a:gd name="T40" fmla="*/ 716 w 788"/>
                    <a:gd name="T41" fmla="*/ 805 h 885"/>
                    <a:gd name="T42" fmla="*/ 716 w 788"/>
                    <a:gd name="T43" fmla="*/ 885 h 885"/>
                    <a:gd name="T44" fmla="*/ 596 w 788"/>
                    <a:gd name="T45" fmla="*/ 885 h 885"/>
                    <a:gd name="T46" fmla="*/ 596 w 788"/>
                    <a:gd name="T47" fmla="*/ 805 h 885"/>
                    <a:gd name="T48" fmla="*/ 192 w 788"/>
                    <a:gd name="T49" fmla="*/ 805 h 885"/>
                    <a:gd name="T50" fmla="*/ 192 w 788"/>
                    <a:gd name="T51" fmla="*/ 885 h 885"/>
                    <a:gd name="T52" fmla="*/ 72 w 788"/>
                    <a:gd name="T53" fmla="*/ 885 h 885"/>
                    <a:gd name="T54" fmla="*/ 72 w 788"/>
                    <a:gd name="T55" fmla="*/ 805 h 885"/>
                    <a:gd name="T56" fmla="*/ 0 w 788"/>
                    <a:gd name="T57" fmla="*/ 805 h 885"/>
                    <a:gd name="T58" fmla="*/ 0 w 788"/>
                    <a:gd name="T59" fmla="*/ 714 h 885"/>
                    <a:gd name="T60" fmla="*/ 38 w 788"/>
                    <a:gd name="T61" fmla="*/ 714 h 885"/>
                    <a:gd name="T62" fmla="*/ 38 w 788"/>
                    <a:gd name="T63" fmla="*/ 615 h 885"/>
                    <a:gd name="T64" fmla="*/ 70 w 788"/>
                    <a:gd name="T65" fmla="*/ 551 h 885"/>
                    <a:gd name="T66" fmla="*/ 70 w 788"/>
                    <a:gd name="T67" fmla="*/ 369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788" h="885">
                      <a:moveTo>
                        <a:pt x="70" y="369"/>
                      </a:moveTo>
                      <a:lnTo>
                        <a:pt x="70" y="369"/>
                      </a:lnTo>
                      <a:lnTo>
                        <a:pt x="4" y="369"/>
                      </a:lnTo>
                      <a:lnTo>
                        <a:pt x="4" y="278"/>
                      </a:lnTo>
                      <a:lnTo>
                        <a:pt x="4" y="240"/>
                      </a:lnTo>
                      <a:lnTo>
                        <a:pt x="70" y="240"/>
                      </a:lnTo>
                      <a:lnTo>
                        <a:pt x="70" y="32"/>
                      </a:lnTo>
                      <a:cubicBezTo>
                        <a:pt x="70" y="14"/>
                        <a:pt x="85" y="0"/>
                        <a:pt x="102" y="0"/>
                      </a:cubicBezTo>
                      <a:lnTo>
                        <a:pt x="686" y="0"/>
                      </a:lnTo>
                      <a:cubicBezTo>
                        <a:pt x="704" y="0"/>
                        <a:pt x="718" y="15"/>
                        <a:pt x="718" y="32"/>
                      </a:cubicBezTo>
                      <a:lnTo>
                        <a:pt x="718" y="240"/>
                      </a:lnTo>
                      <a:lnTo>
                        <a:pt x="785" y="240"/>
                      </a:lnTo>
                      <a:lnTo>
                        <a:pt x="785" y="278"/>
                      </a:lnTo>
                      <a:lnTo>
                        <a:pt x="785" y="369"/>
                      </a:lnTo>
                      <a:lnTo>
                        <a:pt x="718" y="369"/>
                      </a:lnTo>
                      <a:lnTo>
                        <a:pt x="718" y="551"/>
                      </a:lnTo>
                      <a:cubicBezTo>
                        <a:pt x="737" y="565"/>
                        <a:pt x="750" y="589"/>
                        <a:pt x="750" y="615"/>
                      </a:cubicBezTo>
                      <a:lnTo>
                        <a:pt x="750" y="714"/>
                      </a:lnTo>
                      <a:lnTo>
                        <a:pt x="788" y="714"/>
                      </a:lnTo>
                      <a:lnTo>
                        <a:pt x="788" y="805"/>
                      </a:lnTo>
                      <a:lnTo>
                        <a:pt x="716" y="805"/>
                      </a:lnTo>
                      <a:lnTo>
                        <a:pt x="716" y="885"/>
                      </a:lnTo>
                      <a:lnTo>
                        <a:pt x="596" y="885"/>
                      </a:lnTo>
                      <a:lnTo>
                        <a:pt x="596" y="805"/>
                      </a:lnTo>
                      <a:lnTo>
                        <a:pt x="192" y="805"/>
                      </a:lnTo>
                      <a:lnTo>
                        <a:pt x="192" y="885"/>
                      </a:lnTo>
                      <a:lnTo>
                        <a:pt x="72" y="885"/>
                      </a:lnTo>
                      <a:lnTo>
                        <a:pt x="72" y="805"/>
                      </a:lnTo>
                      <a:lnTo>
                        <a:pt x="0" y="805"/>
                      </a:lnTo>
                      <a:lnTo>
                        <a:pt x="0" y="714"/>
                      </a:lnTo>
                      <a:lnTo>
                        <a:pt x="38" y="714"/>
                      </a:lnTo>
                      <a:lnTo>
                        <a:pt x="38" y="615"/>
                      </a:lnTo>
                      <a:cubicBezTo>
                        <a:pt x="38" y="589"/>
                        <a:pt x="51" y="565"/>
                        <a:pt x="70" y="551"/>
                      </a:cubicBezTo>
                      <a:lnTo>
                        <a:pt x="70" y="36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3" name="Freeform 17"/>
                <p:cNvSpPr/>
                <p:nvPr/>
              </p:nvSpPr>
              <p:spPr bwMode="auto">
                <a:xfrm>
                  <a:off x="1402377" y="5838693"/>
                  <a:ext cx="339108" cy="106856"/>
                </a:xfrm>
                <a:custGeom>
                  <a:avLst/>
                  <a:gdLst>
                    <a:gd name="T0" fmla="*/ 0 w 595"/>
                    <a:gd name="T1" fmla="*/ 187 h 187"/>
                    <a:gd name="T2" fmla="*/ 0 w 595"/>
                    <a:gd name="T3" fmla="*/ 187 h 187"/>
                    <a:gd name="T4" fmla="*/ 38 w 595"/>
                    <a:gd name="T5" fmla="*/ 187 h 187"/>
                    <a:gd name="T6" fmla="*/ 38 w 595"/>
                    <a:gd name="T7" fmla="*/ 125 h 187"/>
                    <a:gd name="T8" fmla="*/ 62 w 595"/>
                    <a:gd name="T9" fmla="*/ 101 h 187"/>
                    <a:gd name="T10" fmla="*/ 533 w 595"/>
                    <a:gd name="T11" fmla="*/ 101 h 187"/>
                    <a:gd name="T12" fmla="*/ 556 w 595"/>
                    <a:gd name="T13" fmla="*/ 125 h 187"/>
                    <a:gd name="T14" fmla="*/ 556 w 595"/>
                    <a:gd name="T15" fmla="*/ 187 h 187"/>
                    <a:gd name="T16" fmla="*/ 595 w 595"/>
                    <a:gd name="T17" fmla="*/ 187 h 187"/>
                    <a:gd name="T18" fmla="*/ 595 w 595"/>
                    <a:gd name="T19" fmla="*/ 0 h 187"/>
                    <a:gd name="T20" fmla="*/ 0 w 595"/>
                    <a:gd name="T21" fmla="*/ 0 h 187"/>
                    <a:gd name="T22" fmla="*/ 0 w 595"/>
                    <a:gd name="T23" fmla="*/ 187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95" h="187">
                      <a:moveTo>
                        <a:pt x="0" y="187"/>
                      </a:moveTo>
                      <a:lnTo>
                        <a:pt x="0" y="187"/>
                      </a:lnTo>
                      <a:lnTo>
                        <a:pt x="38" y="187"/>
                      </a:lnTo>
                      <a:lnTo>
                        <a:pt x="38" y="125"/>
                      </a:lnTo>
                      <a:cubicBezTo>
                        <a:pt x="38" y="112"/>
                        <a:pt x="49" y="101"/>
                        <a:pt x="62" y="101"/>
                      </a:cubicBezTo>
                      <a:lnTo>
                        <a:pt x="533" y="101"/>
                      </a:lnTo>
                      <a:cubicBezTo>
                        <a:pt x="546" y="101"/>
                        <a:pt x="556" y="112"/>
                        <a:pt x="556" y="125"/>
                      </a:cubicBezTo>
                      <a:lnTo>
                        <a:pt x="556" y="187"/>
                      </a:lnTo>
                      <a:lnTo>
                        <a:pt x="595" y="187"/>
                      </a:lnTo>
                      <a:lnTo>
                        <a:pt x="595" y="0"/>
                      </a:lnTo>
                      <a:lnTo>
                        <a:pt x="0" y="0"/>
                      </a:lnTo>
                      <a:lnTo>
                        <a:pt x="0" y="18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4" name="Freeform 18"/>
                <p:cNvSpPr/>
                <p:nvPr/>
              </p:nvSpPr>
              <p:spPr bwMode="auto">
                <a:xfrm>
                  <a:off x="1513137" y="6215372"/>
                  <a:ext cx="117102" cy="35619"/>
                </a:xfrm>
                <a:custGeom>
                  <a:avLst/>
                  <a:gdLst>
                    <a:gd name="T0" fmla="*/ 15 w 206"/>
                    <a:gd name="T1" fmla="*/ 0 h 63"/>
                    <a:gd name="T2" fmla="*/ 15 w 206"/>
                    <a:gd name="T3" fmla="*/ 0 h 63"/>
                    <a:gd name="T4" fmla="*/ 192 w 206"/>
                    <a:gd name="T5" fmla="*/ 0 h 63"/>
                    <a:gd name="T6" fmla="*/ 206 w 206"/>
                    <a:gd name="T7" fmla="*/ 14 h 63"/>
                    <a:gd name="T8" fmla="*/ 206 w 206"/>
                    <a:gd name="T9" fmla="*/ 49 h 63"/>
                    <a:gd name="T10" fmla="*/ 192 w 206"/>
                    <a:gd name="T11" fmla="*/ 63 h 63"/>
                    <a:gd name="T12" fmla="*/ 15 w 206"/>
                    <a:gd name="T13" fmla="*/ 63 h 63"/>
                    <a:gd name="T14" fmla="*/ 0 w 206"/>
                    <a:gd name="T15" fmla="*/ 49 h 63"/>
                    <a:gd name="T16" fmla="*/ 0 w 206"/>
                    <a:gd name="T17" fmla="*/ 14 h 63"/>
                    <a:gd name="T18" fmla="*/ 15 w 206"/>
                    <a:gd name="T1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6" h="62">
                      <a:moveTo>
                        <a:pt x="15" y="0"/>
                      </a:moveTo>
                      <a:lnTo>
                        <a:pt x="15" y="0"/>
                      </a:lnTo>
                      <a:lnTo>
                        <a:pt x="192" y="0"/>
                      </a:lnTo>
                      <a:cubicBezTo>
                        <a:pt x="200" y="0"/>
                        <a:pt x="206" y="6"/>
                        <a:pt x="206" y="14"/>
                      </a:cubicBezTo>
                      <a:lnTo>
                        <a:pt x="206" y="49"/>
                      </a:lnTo>
                      <a:cubicBezTo>
                        <a:pt x="206" y="57"/>
                        <a:pt x="200" y="63"/>
                        <a:pt x="192" y="63"/>
                      </a:cubicBezTo>
                      <a:lnTo>
                        <a:pt x="15" y="63"/>
                      </a:lnTo>
                      <a:cubicBezTo>
                        <a:pt x="7" y="63"/>
                        <a:pt x="0" y="57"/>
                        <a:pt x="0" y="49"/>
                      </a:cubicBezTo>
                      <a:lnTo>
                        <a:pt x="0" y="14"/>
                      </a:lnTo>
                      <a:cubicBezTo>
                        <a:pt x="0" y="6"/>
                        <a:pt x="7" y="0"/>
                        <a:pt x="1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5" name="Freeform 19"/>
                <p:cNvSpPr/>
                <p:nvPr/>
              </p:nvSpPr>
              <p:spPr bwMode="auto">
                <a:xfrm>
                  <a:off x="1472639" y="6168043"/>
                  <a:ext cx="198097" cy="25860"/>
                </a:xfrm>
                <a:custGeom>
                  <a:avLst/>
                  <a:gdLst>
                    <a:gd name="T0" fmla="*/ 11 w 348"/>
                    <a:gd name="T1" fmla="*/ 0 h 46"/>
                    <a:gd name="T2" fmla="*/ 11 w 348"/>
                    <a:gd name="T3" fmla="*/ 0 h 46"/>
                    <a:gd name="T4" fmla="*/ 337 w 348"/>
                    <a:gd name="T5" fmla="*/ 0 h 46"/>
                    <a:gd name="T6" fmla="*/ 348 w 348"/>
                    <a:gd name="T7" fmla="*/ 11 h 46"/>
                    <a:gd name="T8" fmla="*/ 348 w 348"/>
                    <a:gd name="T9" fmla="*/ 35 h 46"/>
                    <a:gd name="T10" fmla="*/ 337 w 348"/>
                    <a:gd name="T11" fmla="*/ 46 h 46"/>
                    <a:gd name="T12" fmla="*/ 11 w 348"/>
                    <a:gd name="T13" fmla="*/ 46 h 46"/>
                    <a:gd name="T14" fmla="*/ 0 w 348"/>
                    <a:gd name="T15" fmla="*/ 35 h 46"/>
                    <a:gd name="T16" fmla="*/ 0 w 348"/>
                    <a:gd name="T17" fmla="*/ 11 h 46"/>
                    <a:gd name="T18" fmla="*/ 11 w 348"/>
                    <a:gd name="T1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8" h="4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37" y="0"/>
                      </a:lnTo>
                      <a:cubicBezTo>
                        <a:pt x="343" y="0"/>
                        <a:pt x="348" y="5"/>
                        <a:pt x="348" y="11"/>
                      </a:cubicBezTo>
                      <a:lnTo>
                        <a:pt x="348" y="35"/>
                      </a:lnTo>
                      <a:cubicBezTo>
                        <a:pt x="348" y="41"/>
                        <a:pt x="343" y="46"/>
                        <a:pt x="337" y="46"/>
                      </a:cubicBezTo>
                      <a:lnTo>
                        <a:pt x="11" y="46"/>
                      </a:lnTo>
                      <a:cubicBezTo>
                        <a:pt x="5" y="46"/>
                        <a:pt x="0" y="41"/>
                        <a:pt x="0" y="35"/>
                      </a:cubicBezTo>
                      <a:lnTo>
                        <a:pt x="0" y="11"/>
                      </a:ln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6" name="Freeform 20"/>
                <p:cNvSpPr/>
                <p:nvPr/>
              </p:nvSpPr>
              <p:spPr bwMode="auto">
                <a:xfrm>
                  <a:off x="1472639" y="6130473"/>
                  <a:ext cx="198097" cy="25860"/>
                </a:xfrm>
                <a:custGeom>
                  <a:avLst/>
                  <a:gdLst>
                    <a:gd name="T0" fmla="*/ 11 w 348"/>
                    <a:gd name="T1" fmla="*/ 0 h 46"/>
                    <a:gd name="T2" fmla="*/ 11 w 348"/>
                    <a:gd name="T3" fmla="*/ 0 h 46"/>
                    <a:gd name="T4" fmla="*/ 337 w 348"/>
                    <a:gd name="T5" fmla="*/ 0 h 46"/>
                    <a:gd name="T6" fmla="*/ 348 w 348"/>
                    <a:gd name="T7" fmla="*/ 11 h 46"/>
                    <a:gd name="T8" fmla="*/ 348 w 348"/>
                    <a:gd name="T9" fmla="*/ 35 h 46"/>
                    <a:gd name="T10" fmla="*/ 337 w 348"/>
                    <a:gd name="T11" fmla="*/ 46 h 46"/>
                    <a:gd name="T12" fmla="*/ 11 w 348"/>
                    <a:gd name="T13" fmla="*/ 46 h 46"/>
                    <a:gd name="T14" fmla="*/ 0 w 348"/>
                    <a:gd name="T15" fmla="*/ 35 h 46"/>
                    <a:gd name="T16" fmla="*/ 0 w 348"/>
                    <a:gd name="T17" fmla="*/ 11 h 46"/>
                    <a:gd name="T18" fmla="*/ 11 w 348"/>
                    <a:gd name="T1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8" h="4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37" y="0"/>
                      </a:lnTo>
                      <a:cubicBezTo>
                        <a:pt x="343" y="0"/>
                        <a:pt x="348" y="5"/>
                        <a:pt x="348" y="11"/>
                      </a:cubicBezTo>
                      <a:lnTo>
                        <a:pt x="348" y="35"/>
                      </a:lnTo>
                      <a:cubicBezTo>
                        <a:pt x="348" y="41"/>
                        <a:pt x="343" y="46"/>
                        <a:pt x="337" y="46"/>
                      </a:cubicBezTo>
                      <a:lnTo>
                        <a:pt x="11" y="46"/>
                      </a:lnTo>
                      <a:cubicBezTo>
                        <a:pt x="5" y="46"/>
                        <a:pt x="0" y="41"/>
                        <a:pt x="0" y="35"/>
                      </a:cubicBezTo>
                      <a:lnTo>
                        <a:pt x="0" y="11"/>
                      </a:ln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7" name="Freeform 21"/>
                <p:cNvSpPr/>
                <p:nvPr/>
              </p:nvSpPr>
              <p:spPr bwMode="auto">
                <a:xfrm>
                  <a:off x="1472639" y="6092414"/>
                  <a:ext cx="198097" cy="26348"/>
                </a:xfrm>
                <a:custGeom>
                  <a:avLst/>
                  <a:gdLst>
                    <a:gd name="T0" fmla="*/ 11 w 348"/>
                    <a:gd name="T1" fmla="*/ 0 h 46"/>
                    <a:gd name="T2" fmla="*/ 11 w 348"/>
                    <a:gd name="T3" fmla="*/ 0 h 46"/>
                    <a:gd name="T4" fmla="*/ 337 w 348"/>
                    <a:gd name="T5" fmla="*/ 0 h 46"/>
                    <a:gd name="T6" fmla="*/ 348 w 348"/>
                    <a:gd name="T7" fmla="*/ 11 h 46"/>
                    <a:gd name="T8" fmla="*/ 348 w 348"/>
                    <a:gd name="T9" fmla="*/ 36 h 46"/>
                    <a:gd name="T10" fmla="*/ 337 w 348"/>
                    <a:gd name="T11" fmla="*/ 46 h 46"/>
                    <a:gd name="T12" fmla="*/ 11 w 348"/>
                    <a:gd name="T13" fmla="*/ 46 h 46"/>
                    <a:gd name="T14" fmla="*/ 0 w 348"/>
                    <a:gd name="T15" fmla="*/ 36 h 46"/>
                    <a:gd name="T16" fmla="*/ 0 w 348"/>
                    <a:gd name="T17" fmla="*/ 11 h 46"/>
                    <a:gd name="T18" fmla="*/ 11 w 348"/>
                    <a:gd name="T1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8" h="4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37" y="0"/>
                      </a:lnTo>
                      <a:cubicBezTo>
                        <a:pt x="343" y="0"/>
                        <a:pt x="348" y="5"/>
                        <a:pt x="348" y="11"/>
                      </a:cubicBezTo>
                      <a:lnTo>
                        <a:pt x="348" y="36"/>
                      </a:lnTo>
                      <a:cubicBezTo>
                        <a:pt x="348" y="42"/>
                        <a:pt x="343" y="46"/>
                        <a:pt x="337" y="46"/>
                      </a:cubicBezTo>
                      <a:lnTo>
                        <a:pt x="11" y="46"/>
                      </a:lnTo>
                      <a:cubicBezTo>
                        <a:pt x="5" y="46"/>
                        <a:pt x="0" y="42"/>
                        <a:pt x="0" y="36"/>
                      </a:cubicBezTo>
                      <a:lnTo>
                        <a:pt x="0" y="11"/>
                      </a:ln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8" name="Freeform 22"/>
                <p:cNvSpPr/>
                <p:nvPr/>
              </p:nvSpPr>
              <p:spPr bwMode="auto">
                <a:xfrm>
                  <a:off x="1472639" y="6054844"/>
                  <a:ext cx="198097" cy="26348"/>
                </a:xfrm>
                <a:custGeom>
                  <a:avLst/>
                  <a:gdLst>
                    <a:gd name="T0" fmla="*/ 11 w 348"/>
                    <a:gd name="T1" fmla="*/ 0 h 46"/>
                    <a:gd name="T2" fmla="*/ 11 w 348"/>
                    <a:gd name="T3" fmla="*/ 0 h 46"/>
                    <a:gd name="T4" fmla="*/ 337 w 348"/>
                    <a:gd name="T5" fmla="*/ 0 h 46"/>
                    <a:gd name="T6" fmla="*/ 348 w 348"/>
                    <a:gd name="T7" fmla="*/ 11 h 46"/>
                    <a:gd name="T8" fmla="*/ 348 w 348"/>
                    <a:gd name="T9" fmla="*/ 36 h 46"/>
                    <a:gd name="T10" fmla="*/ 337 w 348"/>
                    <a:gd name="T11" fmla="*/ 46 h 46"/>
                    <a:gd name="T12" fmla="*/ 11 w 348"/>
                    <a:gd name="T13" fmla="*/ 46 h 46"/>
                    <a:gd name="T14" fmla="*/ 0 w 348"/>
                    <a:gd name="T15" fmla="*/ 36 h 46"/>
                    <a:gd name="T16" fmla="*/ 0 w 348"/>
                    <a:gd name="T17" fmla="*/ 11 h 46"/>
                    <a:gd name="T18" fmla="*/ 11 w 348"/>
                    <a:gd name="T19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8" h="46">
                      <a:moveTo>
                        <a:pt x="11" y="0"/>
                      </a:moveTo>
                      <a:lnTo>
                        <a:pt x="11" y="0"/>
                      </a:lnTo>
                      <a:lnTo>
                        <a:pt x="337" y="0"/>
                      </a:lnTo>
                      <a:cubicBezTo>
                        <a:pt x="343" y="0"/>
                        <a:pt x="348" y="5"/>
                        <a:pt x="348" y="11"/>
                      </a:cubicBezTo>
                      <a:lnTo>
                        <a:pt x="348" y="36"/>
                      </a:lnTo>
                      <a:cubicBezTo>
                        <a:pt x="348" y="42"/>
                        <a:pt x="343" y="46"/>
                        <a:pt x="337" y="46"/>
                      </a:cubicBezTo>
                      <a:lnTo>
                        <a:pt x="11" y="46"/>
                      </a:lnTo>
                      <a:cubicBezTo>
                        <a:pt x="5" y="46"/>
                        <a:pt x="0" y="42"/>
                        <a:pt x="0" y="36"/>
                      </a:cubicBezTo>
                      <a:lnTo>
                        <a:pt x="0" y="11"/>
                      </a:lnTo>
                      <a:cubicBezTo>
                        <a:pt x="0" y="5"/>
                        <a:pt x="5" y="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09" name="Freeform 23"/>
                <p:cNvSpPr/>
                <p:nvPr/>
              </p:nvSpPr>
              <p:spPr bwMode="auto">
                <a:xfrm>
                  <a:off x="1685862" y="6149502"/>
                  <a:ext cx="68309" cy="40010"/>
                </a:xfrm>
                <a:custGeom>
                  <a:avLst/>
                  <a:gdLst>
                    <a:gd name="T0" fmla="*/ 103 w 120"/>
                    <a:gd name="T1" fmla="*/ 70 h 70"/>
                    <a:gd name="T2" fmla="*/ 103 w 120"/>
                    <a:gd name="T3" fmla="*/ 70 h 70"/>
                    <a:gd name="T4" fmla="*/ 17 w 120"/>
                    <a:gd name="T5" fmla="*/ 70 h 70"/>
                    <a:gd name="T6" fmla="*/ 0 w 120"/>
                    <a:gd name="T7" fmla="*/ 53 h 70"/>
                    <a:gd name="T8" fmla="*/ 0 w 120"/>
                    <a:gd name="T9" fmla="*/ 17 h 70"/>
                    <a:gd name="T10" fmla="*/ 17 w 120"/>
                    <a:gd name="T11" fmla="*/ 0 h 70"/>
                    <a:gd name="T12" fmla="*/ 103 w 120"/>
                    <a:gd name="T13" fmla="*/ 0 h 70"/>
                    <a:gd name="T14" fmla="*/ 120 w 120"/>
                    <a:gd name="T15" fmla="*/ 17 h 70"/>
                    <a:gd name="T16" fmla="*/ 120 w 120"/>
                    <a:gd name="T17" fmla="*/ 53 h 70"/>
                    <a:gd name="T18" fmla="*/ 103 w 120"/>
                    <a:gd name="T1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70">
                      <a:moveTo>
                        <a:pt x="103" y="70"/>
                      </a:moveTo>
                      <a:lnTo>
                        <a:pt x="103" y="70"/>
                      </a:lnTo>
                      <a:lnTo>
                        <a:pt x="17" y="70"/>
                      </a:lnTo>
                      <a:cubicBezTo>
                        <a:pt x="7" y="70"/>
                        <a:pt x="0" y="62"/>
                        <a:pt x="0" y="53"/>
                      </a:cubicBezTo>
                      <a:lnTo>
                        <a:pt x="0" y="17"/>
                      </a:lnTo>
                      <a:cubicBezTo>
                        <a:pt x="0" y="8"/>
                        <a:pt x="7" y="0"/>
                        <a:pt x="17" y="0"/>
                      </a:cubicBezTo>
                      <a:lnTo>
                        <a:pt x="103" y="0"/>
                      </a:lnTo>
                      <a:cubicBezTo>
                        <a:pt x="113" y="0"/>
                        <a:pt x="120" y="8"/>
                        <a:pt x="120" y="17"/>
                      </a:cubicBezTo>
                      <a:lnTo>
                        <a:pt x="120" y="53"/>
                      </a:lnTo>
                      <a:cubicBezTo>
                        <a:pt x="120" y="62"/>
                        <a:pt x="113" y="70"/>
                        <a:pt x="103" y="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10" name="Freeform 24"/>
                <p:cNvSpPr/>
                <p:nvPr/>
              </p:nvSpPr>
              <p:spPr bwMode="auto">
                <a:xfrm>
                  <a:off x="1389204" y="6149502"/>
                  <a:ext cx="68798" cy="40010"/>
                </a:xfrm>
                <a:custGeom>
                  <a:avLst/>
                  <a:gdLst>
                    <a:gd name="T0" fmla="*/ 104 w 121"/>
                    <a:gd name="T1" fmla="*/ 70 h 70"/>
                    <a:gd name="T2" fmla="*/ 104 w 121"/>
                    <a:gd name="T3" fmla="*/ 70 h 70"/>
                    <a:gd name="T4" fmla="*/ 17 w 121"/>
                    <a:gd name="T5" fmla="*/ 70 h 70"/>
                    <a:gd name="T6" fmla="*/ 0 w 121"/>
                    <a:gd name="T7" fmla="*/ 53 h 70"/>
                    <a:gd name="T8" fmla="*/ 0 w 121"/>
                    <a:gd name="T9" fmla="*/ 17 h 70"/>
                    <a:gd name="T10" fmla="*/ 17 w 121"/>
                    <a:gd name="T11" fmla="*/ 0 h 70"/>
                    <a:gd name="T12" fmla="*/ 104 w 121"/>
                    <a:gd name="T13" fmla="*/ 0 h 70"/>
                    <a:gd name="T14" fmla="*/ 121 w 121"/>
                    <a:gd name="T15" fmla="*/ 17 h 70"/>
                    <a:gd name="T16" fmla="*/ 121 w 121"/>
                    <a:gd name="T17" fmla="*/ 53 h 70"/>
                    <a:gd name="T18" fmla="*/ 104 w 121"/>
                    <a:gd name="T19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0" h="70">
                      <a:moveTo>
                        <a:pt x="104" y="70"/>
                      </a:moveTo>
                      <a:lnTo>
                        <a:pt x="104" y="70"/>
                      </a:lnTo>
                      <a:lnTo>
                        <a:pt x="17" y="70"/>
                      </a:lnTo>
                      <a:cubicBezTo>
                        <a:pt x="8" y="70"/>
                        <a:pt x="0" y="62"/>
                        <a:pt x="0" y="53"/>
                      </a:cubicBezTo>
                      <a:lnTo>
                        <a:pt x="0" y="17"/>
                      </a:lnTo>
                      <a:cubicBezTo>
                        <a:pt x="0" y="8"/>
                        <a:pt x="8" y="0"/>
                        <a:pt x="17" y="0"/>
                      </a:cubicBezTo>
                      <a:lnTo>
                        <a:pt x="104" y="0"/>
                      </a:lnTo>
                      <a:cubicBezTo>
                        <a:pt x="113" y="0"/>
                        <a:pt x="121" y="8"/>
                        <a:pt x="121" y="17"/>
                      </a:cubicBezTo>
                      <a:lnTo>
                        <a:pt x="121" y="53"/>
                      </a:lnTo>
                      <a:cubicBezTo>
                        <a:pt x="121" y="62"/>
                        <a:pt x="113" y="70"/>
                        <a:pt x="104" y="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  <p:sp>
              <p:nvSpPr>
                <p:cNvPr id="111" name="Freeform 25"/>
                <p:cNvSpPr/>
                <p:nvPr/>
              </p:nvSpPr>
              <p:spPr bwMode="auto">
                <a:xfrm>
                  <a:off x="1437020" y="5928960"/>
                  <a:ext cx="269822" cy="93682"/>
                </a:xfrm>
                <a:custGeom>
                  <a:avLst/>
                  <a:gdLst>
                    <a:gd name="T0" fmla="*/ 17 w 473"/>
                    <a:gd name="T1" fmla="*/ 0 h 164"/>
                    <a:gd name="T2" fmla="*/ 17 w 473"/>
                    <a:gd name="T3" fmla="*/ 0 h 164"/>
                    <a:gd name="T4" fmla="*/ 456 w 473"/>
                    <a:gd name="T5" fmla="*/ 0 h 164"/>
                    <a:gd name="T6" fmla="*/ 473 w 473"/>
                    <a:gd name="T7" fmla="*/ 17 h 164"/>
                    <a:gd name="T8" fmla="*/ 473 w 473"/>
                    <a:gd name="T9" fmla="*/ 147 h 164"/>
                    <a:gd name="T10" fmla="*/ 456 w 473"/>
                    <a:gd name="T11" fmla="*/ 164 h 164"/>
                    <a:gd name="T12" fmla="*/ 17 w 473"/>
                    <a:gd name="T13" fmla="*/ 164 h 164"/>
                    <a:gd name="T14" fmla="*/ 0 w 473"/>
                    <a:gd name="T15" fmla="*/ 147 h 164"/>
                    <a:gd name="T16" fmla="*/ 0 w 473"/>
                    <a:gd name="T17" fmla="*/ 17 h 164"/>
                    <a:gd name="T18" fmla="*/ 17 w 473"/>
                    <a:gd name="T19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2" h="164">
                      <a:moveTo>
                        <a:pt x="17" y="0"/>
                      </a:moveTo>
                      <a:lnTo>
                        <a:pt x="17" y="0"/>
                      </a:lnTo>
                      <a:lnTo>
                        <a:pt x="456" y="0"/>
                      </a:lnTo>
                      <a:cubicBezTo>
                        <a:pt x="465" y="0"/>
                        <a:pt x="473" y="8"/>
                        <a:pt x="473" y="17"/>
                      </a:cubicBezTo>
                      <a:lnTo>
                        <a:pt x="473" y="147"/>
                      </a:lnTo>
                      <a:cubicBezTo>
                        <a:pt x="473" y="156"/>
                        <a:pt x="465" y="164"/>
                        <a:pt x="456" y="164"/>
                      </a:cubicBezTo>
                      <a:lnTo>
                        <a:pt x="17" y="164"/>
                      </a:lnTo>
                      <a:cubicBezTo>
                        <a:pt x="7" y="164"/>
                        <a:pt x="0" y="156"/>
                        <a:pt x="0" y="147"/>
                      </a:cubicBezTo>
                      <a:lnTo>
                        <a:pt x="0" y="17"/>
                      </a:lnTo>
                      <a:cubicBezTo>
                        <a:pt x="0" y="8"/>
                        <a:pt x="7" y="0"/>
                        <a:pt x="1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CA"/>
                  </a:defPPr>
                </a:lstStyle>
                <a:p>
                  <a:pPr algn="l" fontAlgn="base">
                    <a:spcBef>
                      <a:spcPct val="0"/>
                    </a:spcBef>
                    <a:spcAft>
                      <a:spcPct val="0"/>
                    </a:spcAft>
                    <a:buNone/>
                    <a:defRPr kumimoji="0" b="0" i="0" normalizeH="0" noProof="0">
                      <a:uLnTx/>
                      <a:uFillTx/>
                      <a:latin typeface="Arial"/>
                      <a:ea typeface="+mn-ea"/>
                      <a:cs typeface="+mn-cs"/>
                    </a:defRPr>
                  </a:pPr>
                  <a:endParaRPr kumimoji="0" lang="en-US" sz="2000" b="0" i="0" normalizeH="0" noProof="0">
                    <a:solidFill>
                      <a:prstClr val="black"/>
                    </a:solidFill>
                    <a:uLnTx/>
                    <a:uFillTx/>
                    <a:latin typeface="Calibri" panose="020F0502020204030204" pitchFamily="34" charset="0"/>
                    <a:ea typeface="ＭＳ Ｐゴシック" charset="-128"/>
                  </a:endParaRPr>
                </a:p>
              </p:txBody>
            </p:sp>
          </p:grpSp>
        </p:grpSp>
      </p:grpSp>
      <p:sp>
        <p:nvSpPr>
          <p:cNvPr id="52" name="Title 1"/>
          <p:cNvSpPr txBox="1"/>
          <p:nvPr/>
        </p:nvSpPr>
        <p:spPr>
          <a:xfrm>
            <a:off x="804863" y="298450"/>
            <a:ext cx="8008408" cy="6588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CA"/>
            </a:defPPr>
            <a:lvl1pPr mar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cap="none" baseline="0">
                <a:solidFill>
                  <a:schemeClr val="tx1"/>
                </a:solidFill>
                <a:latin typeface="+mj-lt"/>
                <a:ea typeface="Gill Sans MT" pitchFamily="34" charset="0"/>
                <a:cs typeface="Gill Sans MT"/>
              </a:defRPr>
            </a:lvl1pPr>
            <a:lvl2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2pPr>
            <a:lvl3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3pPr>
            <a:lvl4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4pPr>
            <a:lvl5pPr marL="18288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Gill Sans MT" pitchFamily="34" charset="0"/>
                <a:ea typeface="Gill Sans MT" pitchFamily="34" charset="0"/>
                <a:cs typeface="Gill Sans MT" pitchFamily="34" charset="0"/>
              </a:defRPr>
            </a:lvl5pPr>
            <a:lvl6pPr marL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6pPr>
            <a:lvl7pPr marL="9144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7pPr>
            <a:lvl8pPr marL="1371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marL="0" algn="l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sz="2800" b="1" i="0" kern="1200" cap="none" normalizeH="0" baseline="0" noProof="0">
                <a:solidFill>
                  <a:srgbClr val="000000"/>
                </a:solidFill>
                <a:uLnTx/>
                <a:uFillTx/>
                <a:latin typeface="+mj-lt"/>
                <a:ea typeface="Gill Sans MT" pitchFamily="34" charset="0"/>
                <a:cs typeface="Gill Sans MT"/>
              </a:defRPr>
            </a:pPr>
            <a:r>
              <a:rPr kumimoji="0" lang="en-US" sz="3200" b="1" i="0" kern="1200" cap="none" normalizeH="0" baseline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Gill Sans MT" charset="0"/>
              </a:rPr>
              <a:t>Company Overview </a:t>
            </a:r>
            <a:r>
              <a:rPr kumimoji="0" lang="en-US" sz="3200" b="1" i="0" kern="1200" cap="none" normalizeH="0" baseline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sym typeface="Arial Black"/>
              </a:rPr>
              <a:t>|</a:t>
            </a:r>
            <a:r>
              <a:rPr kumimoji="0" lang="en-US" sz="3200" b="1" i="0" kern="1200" cap="none" normalizeH="0" baseline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Gill Sans MT" charset="0"/>
              </a:rPr>
              <a:t> </a:t>
            </a:r>
            <a:r>
              <a:rPr kumimoji="0" lang="en-US" sz="3200" b="1" i="0" kern="1200" cap="none" normalizeH="0" baseline="0" noProof="0" smtClean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ea typeface="Gill Sans MT" charset="0"/>
              </a:rPr>
              <a:t>Capabilities &amp; Solutions</a:t>
            </a:r>
            <a:endParaRPr kumimoji="0" lang="en-US" sz="3200" b="1" i="0" kern="1200" cap="none" normalizeH="0" baseline="0" noProof="0"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32802" y="6395504"/>
            <a:ext cx="528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algn="l" defTabSz="914400" fontAlgn="base">
              <a:spcBef>
                <a:spcPct val="0"/>
              </a:spcBef>
              <a:spcAft>
                <a:spcPct val="0"/>
              </a:spcAft>
              <a:buNone/>
              <a:defRPr kumimoji="0" sz="1000" b="0" i="0" kern="1200" normalizeH="0" noProof="0"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defRPr>
            </a:pPr>
            <a:fld id="{CC1DC219-AE9B-F846-B293-5029C850F5C5}" type="slidenum">
              <a:rPr kumimoji="0" lang="en-US" sz="1200" b="0" i="0" kern="1200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</a:rPr>
              <a:pPr marL="0" algn="l" defTabSz="914400" fontAlgn="base">
                <a:spcBef>
                  <a:spcPct val="0"/>
                </a:spcBef>
                <a:spcAft>
                  <a:spcPct val="0"/>
                </a:spcAft>
                <a:buNone/>
                <a:defRPr kumimoji="0" sz="1000" b="0" i="0" kern="1200" normalizeH="0" noProof="0">
                  <a:solidFill>
                    <a:srgbClr val="000000"/>
                  </a:solidFill>
                  <a:uLnTx/>
                  <a:uFillTx/>
                  <a:latin typeface="Arial"/>
                  <a:ea typeface="+mn-ea"/>
                  <a:cs typeface="+mn-cs"/>
                </a:defRPr>
              </a:pPr>
              <a:t>4</a:t>
            </a:fld>
            <a:endParaRPr kumimoji="0" lang="en-US" sz="1200" b="0" i="0" kern="1200" normalizeH="0" noProof="0"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8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001776" y="1406993"/>
            <a:ext cx="7328428" cy="4529137"/>
            <a:chOff x="2501901" y="1282908"/>
            <a:chExt cx="4402666" cy="4622031"/>
          </a:xfrm>
        </p:grpSpPr>
        <p:sp>
          <p:nvSpPr>
            <p:cNvPr id="2" name="Oval 1"/>
            <p:cNvSpPr/>
            <p:nvPr/>
          </p:nvSpPr>
          <p:spPr>
            <a:xfrm rot="5400000">
              <a:off x="2501901" y="1282908"/>
              <a:ext cx="4402666" cy="440266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CA"/>
              </a:def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Arial"/>
                  <a:cs typeface="Arial"/>
                </a:defRPr>
              </a:pPr>
              <a:endParaRPr kumimoji="0" lang="en-US" sz="2000" b="0" i="0" normalizeH="0" noProof="0">
                <a:solidFill>
                  <a:prstClr val="white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5400000">
              <a:off x="3998076" y="2779083"/>
              <a:ext cx="1410316" cy="14103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CA"/>
              </a:def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Arial"/>
                  <a:cs typeface="Arial"/>
                </a:defRPr>
              </a:pPr>
              <a:endParaRPr kumimoji="0" lang="en-US" sz="2000" b="0" i="0" normalizeH="0" noProof="0">
                <a:solidFill>
                  <a:prstClr val="white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2600000">
              <a:off x="2525186" y="2867528"/>
              <a:ext cx="2294467" cy="139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CA"/>
              </a:def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Arial"/>
                  <a:cs typeface="Arial"/>
                </a:defRPr>
              </a:pPr>
              <a:endParaRPr kumimoji="0" lang="en-US" sz="2000" b="0" i="0" normalizeH="0" noProof="0">
                <a:solidFill>
                  <a:prstClr val="white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9800000">
              <a:off x="4582587" y="2867528"/>
              <a:ext cx="2294467" cy="139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CA"/>
              </a:def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Arial"/>
                  <a:cs typeface="Arial"/>
                </a:defRPr>
              </a:pPr>
              <a:endParaRPr kumimoji="0" lang="en-US" sz="2000" b="0" i="0" normalizeH="0" noProof="0">
                <a:solidFill>
                  <a:prstClr val="white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3549654" y="4687859"/>
              <a:ext cx="2294467" cy="1396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CA"/>
              </a:defPPr>
            </a:lstStyle>
            <a:p>
              <a:pPr algn="ctr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Arial"/>
                  <a:cs typeface="Arial"/>
                </a:defRPr>
              </a:pPr>
              <a:endParaRPr kumimoji="0" lang="en-US" sz="2000" b="0" i="0" normalizeH="0" noProof="0">
                <a:solidFill>
                  <a:prstClr val="white"/>
                </a:solidFill>
                <a:uLnTx/>
                <a:uFillTx/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Wingdings"/>
              </a:defRPr>
            </a:pPr>
            <a:r>
              <a:rPr kumimoji="0" lang="en-US" sz="32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</a:rPr>
              <a:t>Guided by our Vision, Mission and Values</a:t>
            </a:r>
            <a:endParaRPr kumimoji="0" lang="en-US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447800" y="2971800"/>
            <a:ext cx="2209800" cy="2015936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en-CA"/>
            </a:def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b="1" i="0" normalizeH="0" noProof="0" smtClean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MISSION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endParaRPr kumimoji="0" lang="en-US" sz="100" b="0" i="0" normalizeH="0" noProof="0" smtClean="0"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Ryder provides </a:t>
            </a:r>
            <a:b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innovative supply chain and fleet solutions that </a:t>
            </a:r>
            <a:b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are reliable, safe and </a:t>
            </a:r>
            <a:b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efficient, enabling our customers to deliver </a:t>
            </a:r>
            <a:b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</a:b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on their promises</a:t>
            </a:r>
            <a:endParaRPr kumimoji="0" lang="en-US" sz="1600" b="0" i="0" normalizeH="0" noProof="0"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3508442" y="1695662"/>
            <a:ext cx="2387591" cy="907941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en-CA"/>
            </a:def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b="1" i="0" normalizeH="0" noProof="0" smtClean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VISION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endParaRPr kumimoji="0" lang="en-US" sz="900" b="0" i="0" normalizeH="0" noProof="0" smtClean="0"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To bring compelling value through outsourcing</a:t>
            </a:r>
            <a:endParaRPr kumimoji="0" lang="en-US" sz="1600" b="0" i="0" normalizeH="0" noProof="0"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346450" y="3011852"/>
            <a:ext cx="1142992" cy="1646605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square" lIns="0" tIns="0" rIns="0" bIns="0" anchor="ctr">
            <a:spAutoFit/>
          </a:bodyPr>
          <a:lstStyle>
            <a:defPPr>
              <a:defRPr lang="en-CA"/>
            </a:defPPr>
          </a:lstStyle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b="1" i="0" normalizeH="0" noProof="0" smtClean="0"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VALUES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endParaRPr kumimoji="0" lang="en-US" sz="900" b="0" i="0" normalizeH="0" noProof="0" smtClean="0"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Trust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Innovation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Collaboration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Expertise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6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Safety</a:t>
            </a:r>
            <a:endParaRPr kumimoji="0" lang="en-US" sz="1600" b="0" i="0" normalizeH="0" noProof="0"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684740" y="2149179"/>
            <a:ext cx="1605840" cy="758272"/>
            <a:chOff x="1036434" y="5808442"/>
            <a:chExt cx="1070507" cy="505490"/>
          </a:xfrm>
        </p:grpSpPr>
        <p:sp>
          <p:nvSpPr>
            <p:cNvPr id="36" name="Freeform 6"/>
            <p:cNvSpPr/>
            <p:nvPr/>
          </p:nvSpPr>
          <p:spPr bwMode="auto">
            <a:xfrm>
              <a:off x="1839070" y="6000684"/>
              <a:ext cx="267871" cy="313248"/>
            </a:xfrm>
            <a:custGeom>
              <a:avLst/>
              <a:gdLst>
                <a:gd name="T0" fmla="*/ 40 w 469"/>
                <a:gd name="T1" fmla="*/ 0 h 549"/>
                <a:gd name="T2" fmla="*/ 40 w 469"/>
                <a:gd name="T3" fmla="*/ 0 h 549"/>
                <a:gd name="T4" fmla="*/ 429 w 469"/>
                <a:gd name="T5" fmla="*/ 0 h 549"/>
                <a:gd name="T6" fmla="*/ 429 w 469"/>
                <a:gd name="T7" fmla="*/ 227 h 549"/>
                <a:gd name="T8" fmla="*/ 433 w 469"/>
                <a:gd name="T9" fmla="*/ 227 h 549"/>
                <a:gd name="T10" fmla="*/ 453 w 469"/>
                <a:gd name="T11" fmla="*/ 227 h 549"/>
                <a:gd name="T12" fmla="*/ 469 w 469"/>
                <a:gd name="T13" fmla="*/ 243 h 549"/>
                <a:gd name="T14" fmla="*/ 469 w 469"/>
                <a:gd name="T15" fmla="*/ 308 h 549"/>
                <a:gd name="T16" fmla="*/ 453 w 469"/>
                <a:gd name="T17" fmla="*/ 324 h 549"/>
                <a:gd name="T18" fmla="*/ 433 w 469"/>
                <a:gd name="T19" fmla="*/ 324 h 549"/>
                <a:gd name="T20" fmla="*/ 429 w 469"/>
                <a:gd name="T21" fmla="*/ 324 h 549"/>
                <a:gd name="T22" fmla="*/ 429 w 469"/>
                <a:gd name="T23" fmla="*/ 454 h 549"/>
                <a:gd name="T24" fmla="*/ 442 w 469"/>
                <a:gd name="T25" fmla="*/ 454 h 549"/>
                <a:gd name="T26" fmla="*/ 442 w 469"/>
                <a:gd name="T27" fmla="*/ 499 h 549"/>
                <a:gd name="T28" fmla="*/ 429 w 469"/>
                <a:gd name="T29" fmla="*/ 499 h 549"/>
                <a:gd name="T30" fmla="*/ 415 w 469"/>
                <a:gd name="T31" fmla="*/ 499 h 549"/>
                <a:gd name="T32" fmla="*/ 415 w 469"/>
                <a:gd name="T33" fmla="*/ 549 h 549"/>
                <a:gd name="T34" fmla="*/ 349 w 469"/>
                <a:gd name="T35" fmla="*/ 549 h 549"/>
                <a:gd name="T36" fmla="*/ 349 w 469"/>
                <a:gd name="T37" fmla="*/ 499 h 549"/>
                <a:gd name="T38" fmla="*/ 120 w 469"/>
                <a:gd name="T39" fmla="*/ 499 h 549"/>
                <a:gd name="T40" fmla="*/ 120 w 469"/>
                <a:gd name="T41" fmla="*/ 549 h 549"/>
                <a:gd name="T42" fmla="*/ 54 w 469"/>
                <a:gd name="T43" fmla="*/ 549 h 549"/>
                <a:gd name="T44" fmla="*/ 54 w 469"/>
                <a:gd name="T45" fmla="*/ 499 h 549"/>
                <a:gd name="T46" fmla="*/ 40 w 469"/>
                <a:gd name="T47" fmla="*/ 499 h 549"/>
                <a:gd name="T48" fmla="*/ 27 w 469"/>
                <a:gd name="T49" fmla="*/ 499 h 549"/>
                <a:gd name="T50" fmla="*/ 27 w 469"/>
                <a:gd name="T51" fmla="*/ 454 h 549"/>
                <a:gd name="T52" fmla="*/ 40 w 469"/>
                <a:gd name="T53" fmla="*/ 454 h 549"/>
                <a:gd name="T54" fmla="*/ 40 w 469"/>
                <a:gd name="T55" fmla="*/ 324 h 549"/>
                <a:gd name="T56" fmla="*/ 36 w 469"/>
                <a:gd name="T57" fmla="*/ 324 h 549"/>
                <a:gd name="T58" fmla="*/ 15 w 469"/>
                <a:gd name="T59" fmla="*/ 324 h 549"/>
                <a:gd name="T60" fmla="*/ 0 w 469"/>
                <a:gd name="T61" fmla="*/ 308 h 549"/>
                <a:gd name="T62" fmla="*/ 0 w 469"/>
                <a:gd name="T63" fmla="*/ 243 h 549"/>
                <a:gd name="T64" fmla="*/ 15 w 469"/>
                <a:gd name="T65" fmla="*/ 227 h 549"/>
                <a:gd name="T66" fmla="*/ 36 w 469"/>
                <a:gd name="T67" fmla="*/ 227 h 549"/>
                <a:gd name="T68" fmla="*/ 40 w 469"/>
                <a:gd name="T69" fmla="*/ 227 h 549"/>
                <a:gd name="T70" fmla="*/ 40 w 469"/>
                <a:gd name="T7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9" h="549">
                  <a:moveTo>
                    <a:pt x="40" y="0"/>
                  </a:moveTo>
                  <a:lnTo>
                    <a:pt x="40" y="0"/>
                  </a:lnTo>
                  <a:lnTo>
                    <a:pt x="429" y="0"/>
                  </a:lnTo>
                  <a:lnTo>
                    <a:pt x="429" y="227"/>
                  </a:lnTo>
                  <a:cubicBezTo>
                    <a:pt x="430" y="227"/>
                    <a:pt x="432" y="227"/>
                    <a:pt x="433" y="227"/>
                  </a:cubicBezTo>
                  <a:lnTo>
                    <a:pt x="453" y="227"/>
                  </a:lnTo>
                  <a:cubicBezTo>
                    <a:pt x="462" y="227"/>
                    <a:pt x="469" y="234"/>
                    <a:pt x="469" y="243"/>
                  </a:cubicBezTo>
                  <a:lnTo>
                    <a:pt x="469" y="308"/>
                  </a:lnTo>
                  <a:cubicBezTo>
                    <a:pt x="469" y="317"/>
                    <a:pt x="462" y="324"/>
                    <a:pt x="453" y="324"/>
                  </a:cubicBezTo>
                  <a:lnTo>
                    <a:pt x="433" y="324"/>
                  </a:lnTo>
                  <a:cubicBezTo>
                    <a:pt x="432" y="324"/>
                    <a:pt x="430" y="324"/>
                    <a:pt x="429" y="324"/>
                  </a:cubicBezTo>
                  <a:lnTo>
                    <a:pt x="429" y="454"/>
                  </a:lnTo>
                  <a:lnTo>
                    <a:pt x="442" y="454"/>
                  </a:lnTo>
                  <a:lnTo>
                    <a:pt x="442" y="499"/>
                  </a:lnTo>
                  <a:lnTo>
                    <a:pt x="429" y="499"/>
                  </a:lnTo>
                  <a:lnTo>
                    <a:pt x="415" y="499"/>
                  </a:lnTo>
                  <a:lnTo>
                    <a:pt x="415" y="549"/>
                  </a:lnTo>
                  <a:lnTo>
                    <a:pt x="349" y="549"/>
                  </a:lnTo>
                  <a:lnTo>
                    <a:pt x="349" y="499"/>
                  </a:lnTo>
                  <a:lnTo>
                    <a:pt x="120" y="499"/>
                  </a:lnTo>
                  <a:lnTo>
                    <a:pt x="120" y="549"/>
                  </a:lnTo>
                  <a:lnTo>
                    <a:pt x="54" y="549"/>
                  </a:lnTo>
                  <a:lnTo>
                    <a:pt x="54" y="499"/>
                  </a:lnTo>
                  <a:lnTo>
                    <a:pt x="40" y="499"/>
                  </a:lnTo>
                  <a:lnTo>
                    <a:pt x="27" y="499"/>
                  </a:lnTo>
                  <a:lnTo>
                    <a:pt x="27" y="454"/>
                  </a:lnTo>
                  <a:lnTo>
                    <a:pt x="40" y="454"/>
                  </a:lnTo>
                  <a:lnTo>
                    <a:pt x="40" y="324"/>
                  </a:lnTo>
                  <a:cubicBezTo>
                    <a:pt x="38" y="324"/>
                    <a:pt x="37" y="324"/>
                    <a:pt x="36" y="324"/>
                  </a:cubicBezTo>
                  <a:lnTo>
                    <a:pt x="15" y="324"/>
                  </a:lnTo>
                  <a:cubicBezTo>
                    <a:pt x="7" y="324"/>
                    <a:pt x="0" y="317"/>
                    <a:pt x="0" y="308"/>
                  </a:cubicBezTo>
                  <a:lnTo>
                    <a:pt x="0" y="243"/>
                  </a:lnTo>
                  <a:cubicBezTo>
                    <a:pt x="0" y="234"/>
                    <a:pt x="7" y="227"/>
                    <a:pt x="15" y="227"/>
                  </a:cubicBezTo>
                  <a:lnTo>
                    <a:pt x="36" y="227"/>
                  </a:lnTo>
                  <a:cubicBezTo>
                    <a:pt x="37" y="227"/>
                    <a:pt x="38" y="227"/>
                    <a:pt x="40" y="22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1880056" y="6218787"/>
              <a:ext cx="190291" cy="30739"/>
            </a:xfrm>
            <a:custGeom>
              <a:avLst/>
              <a:gdLst>
                <a:gd name="T0" fmla="*/ 15 w 333"/>
                <a:gd name="T1" fmla="*/ 0 h 54"/>
                <a:gd name="T2" fmla="*/ 15 w 333"/>
                <a:gd name="T3" fmla="*/ 0 h 54"/>
                <a:gd name="T4" fmla="*/ 318 w 333"/>
                <a:gd name="T5" fmla="*/ 0 h 54"/>
                <a:gd name="T6" fmla="*/ 333 w 333"/>
                <a:gd name="T7" fmla="*/ 16 h 54"/>
                <a:gd name="T8" fmla="*/ 333 w 333"/>
                <a:gd name="T9" fmla="*/ 38 h 54"/>
                <a:gd name="T10" fmla="*/ 318 w 333"/>
                <a:gd name="T11" fmla="*/ 54 h 54"/>
                <a:gd name="T12" fmla="*/ 15 w 333"/>
                <a:gd name="T13" fmla="*/ 54 h 54"/>
                <a:gd name="T14" fmla="*/ 0 w 333"/>
                <a:gd name="T15" fmla="*/ 38 h 54"/>
                <a:gd name="T16" fmla="*/ 0 w 333"/>
                <a:gd name="T17" fmla="*/ 16 h 54"/>
                <a:gd name="T18" fmla="*/ 15 w 333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4">
                  <a:moveTo>
                    <a:pt x="15" y="0"/>
                  </a:moveTo>
                  <a:lnTo>
                    <a:pt x="15" y="0"/>
                  </a:lnTo>
                  <a:lnTo>
                    <a:pt x="318" y="0"/>
                  </a:lnTo>
                  <a:cubicBezTo>
                    <a:pt x="326" y="0"/>
                    <a:pt x="333" y="7"/>
                    <a:pt x="333" y="16"/>
                  </a:cubicBezTo>
                  <a:lnTo>
                    <a:pt x="333" y="38"/>
                  </a:lnTo>
                  <a:cubicBezTo>
                    <a:pt x="333" y="47"/>
                    <a:pt x="326" y="54"/>
                    <a:pt x="318" y="54"/>
                  </a:cubicBezTo>
                  <a:lnTo>
                    <a:pt x="15" y="54"/>
                  </a:lnTo>
                  <a:cubicBezTo>
                    <a:pt x="7" y="54"/>
                    <a:pt x="0" y="47"/>
                    <a:pt x="0" y="38"/>
                  </a:cubicBezTo>
                  <a:lnTo>
                    <a:pt x="0" y="16"/>
                  </a:lnTo>
                  <a:cubicBezTo>
                    <a:pt x="0" y="7"/>
                    <a:pt x="7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2028385" y="6183168"/>
              <a:ext cx="41962" cy="27324"/>
            </a:xfrm>
            <a:custGeom>
              <a:avLst/>
              <a:gdLst>
                <a:gd name="T0" fmla="*/ 16 w 73"/>
                <a:gd name="T1" fmla="*/ 0 h 48"/>
                <a:gd name="T2" fmla="*/ 16 w 73"/>
                <a:gd name="T3" fmla="*/ 0 h 48"/>
                <a:gd name="T4" fmla="*/ 58 w 73"/>
                <a:gd name="T5" fmla="*/ 0 h 48"/>
                <a:gd name="T6" fmla="*/ 73 w 73"/>
                <a:gd name="T7" fmla="*/ 16 h 48"/>
                <a:gd name="T8" fmla="*/ 73 w 73"/>
                <a:gd name="T9" fmla="*/ 32 h 48"/>
                <a:gd name="T10" fmla="*/ 58 w 73"/>
                <a:gd name="T11" fmla="*/ 48 h 48"/>
                <a:gd name="T12" fmla="*/ 16 w 73"/>
                <a:gd name="T13" fmla="*/ 48 h 48"/>
                <a:gd name="T14" fmla="*/ 0 w 73"/>
                <a:gd name="T15" fmla="*/ 32 h 48"/>
                <a:gd name="T16" fmla="*/ 0 w 73"/>
                <a:gd name="T17" fmla="*/ 16 h 48"/>
                <a:gd name="T18" fmla="*/ 16 w 73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48">
                  <a:moveTo>
                    <a:pt x="16" y="0"/>
                  </a:moveTo>
                  <a:lnTo>
                    <a:pt x="16" y="0"/>
                  </a:lnTo>
                  <a:lnTo>
                    <a:pt x="58" y="0"/>
                  </a:lnTo>
                  <a:cubicBezTo>
                    <a:pt x="66" y="0"/>
                    <a:pt x="73" y="7"/>
                    <a:pt x="73" y="16"/>
                  </a:cubicBezTo>
                  <a:lnTo>
                    <a:pt x="73" y="32"/>
                  </a:lnTo>
                  <a:cubicBezTo>
                    <a:pt x="73" y="41"/>
                    <a:pt x="66" y="48"/>
                    <a:pt x="58" y="48"/>
                  </a:cubicBezTo>
                  <a:lnTo>
                    <a:pt x="16" y="48"/>
                  </a:lnTo>
                  <a:cubicBezTo>
                    <a:pt x="7" y="48"/>
                    <a:pt x="0" y="41"/>
                    <a:pt x="0" y="32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1880056" y="6183168"/>
              <a:ext cx="41962" cy="27324"/>
            </a:xfrm>
            <a:custGeom>
              <a:avLst/>
              <a:gdLst>
                <a:gd name="T0" fmla="*/ 15 w 73"/>
                <a:gd name="T1" fmla="*/ 0 h 48"/>
                <a:gd name="T2" fmla="*/ 15 w 73"/>
                <a:gd name="T3" fmla="*/ 0 h 48"/>
                <a:gd name="T4" fmla="*/ 57 w 73"/>
                <a:gd name="T5" fmla="*/ 0 h 48"/>
                <a:gd name="T6" fmla="*/ 73 w 73"/>
                <a:gd name="T7" fmla="*/ 16 h 48"/>
                <a:gd name="T8" fmla="*/ 73 w 73"/>
                <a:gd name="T9" fmla="*/ 32 h 48"/>
                <a:gd name="T10" fmla="*/ 57 w 73"/>
                <a:gd name="T11" fmla="*/ 48 h 48"/>
                <a:gd name="T12" fmla="*/ 15 w 73"/>
                <a:gd name="T13" fmla="*/ 48 h 48"/>
                <a:gd name="T14" fmla="*/ 0 w 73"/>
                <a:gd name="T15" fmla="*/ 32 h 48"/>
                <a:gd name="T16" fmla="*/ 0 w 73"/>
                <a:gd name="T17" fmla="*/ 16 h 48"/>
                <a:gd name="T18" fmla="*/ 15 w 73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48">
                  <a:moveTo>
                    <a:pt x="15" y="0"/>
                  </a:moveTo>
                  <a:lnTo>
                    <a:pt x="15" y="0"/>
                  </a:lnTo>
                  <a:lnTo>
                    <a:pt x="57" y="0"/>
                  </a:lnTo>
                  <a:cubicBezTo>
                    <a:pt x="66" y="0"/>
                    <a:pt x="73" y="7"/>
                    <a:pt x="73" y="16"/>
                  </a:cubicBezTo>
                  <a:lnTo>
                    <a:pt x="73" y="32"/>
                  </a:lnTo>
                  <a:cubicBezTo>
                    <a:pt x="73" y="41"/>
                    <a:pt x="66" y="48"/>
                    <a:pt x="57" y="48"/>
                  </a:cubicBezTo>
                  <a:lnTo>
                    <a:pt x="15" y="48"/>
                  </a:lnTo>
                  <a:cubicBezTo>
                    <a:pt x="7" y="48"/>
                    <a:pt x="0" y="41"/>
                    <a:pt x="0" y="32"/>
                  </a:cubicBezTo>
                  <a:lnTo>
                    <a:pt x="0" y="16"/>
                  </a:lnTo>
                  <a:cubicBezTo>
                    <a:pt x="0" y="7"/>
                    <a:pt x="7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1880056" y="6097782"/>
              <a:ext cx="190291" cy="77580"/>
            </a:xfrm>
            <a:custGeom>
              <a:avLst/>
              <a:gdLst>
                <a:gd name="T0" fmla="*/ 15 w 333"/>
                <a:gd name="T1" fmla="*/ 0 h 136"/>
                <a:gd name="T2" fmla="*/ 15 w 333"/>
                <a:gd name="T3" fmla="*/ 0 h 136"/>
                <a:gd name="T4" fmla="*/ 318 w 333"/>
                <a:gd name="T5" fmla="*/ 0 h 136"/>
                <a:gd name="T6" fmla="*/ 333 w 333"/>
                <a:gd name="T7" fmla="*/ 15 h 136"/>
                <a:gd name="T8" fmla="*/ 333 w 333"/>
                <a:gd name="T9" fmla="*/ 121 h 136"/>
                <a:gd name="T10" fmla="*/ 318 w 333"/>
                <a:gd name="T11" fmla="*/ 136 h 136"/>
                <a:gd name="T12" fmla="*/ 15 w 333"/>
                <a:gd name="T13" fmla="*/ 136 h 136"/>
                <a:gd name="T14" fmla="*/ 0 w 333"/>
                <a:gd name="T15" fmla="*/ 121 h 136"/>
                <a:gd name="T16" fmla="*/ 0 w 333"/>
                <a:gd name="T17" fmla="*/ 15 h 136"/>
                <a:gd name="T18" fmla="*/ 15 w 333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136">
                  <a:moveTo>
                    <a:pt x="15" y="0"/>
                  </a:moveTo>
                  <a:lnTo>
                    <a:pt x="15" y="0"/>
                  </a:lnTo>
                  <a:lnTo>
                    <a:pt x="318" y="0"/>
                  </a:lnTo>
                  <a:cubicBezTo>
                    <a:pt x="326" y="0"/>
                    <a:pt x="333" y="7"/>
                    <a:pt x="333" y="15"/>
                  </a:cubicBezTo>
                  <a:lnTo>
                    <a:pt x="333" y="121"/>
                  </a:lnTo>
                  <a:cubicBezTo>
                    <a:pt x="333" y="129"/>
                    <a:pt x="326" y="136"/>
                    <a:pt x="318" y="136"/>
                  </a:cubicBezTo>
                  <a:lnTo>
                    <a:pt x="15" y="136"/>
                  </a:lnTo>
                  <a:cubicBezTo>
                    <a:pt x="7" y="136"/>
                    <a:pt x="0" y="129"/>
                    <a:pt x="0" y="121"/>
                  </a:cubicBezTo>
                  <a:lnTo>
                    <a:pt x="0" y="15"/>
                  </a:lnTo>
                  <a:cubicBezTo>
                    <a:pt x="0" y="7"/>
                    <a:pt x="7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1036434" y="6000684"/>
              <a:ext cx="268359" cy="313248"/>
            </a:xfrm>
            <a:custGeom>
              <a:avLst/>
              <a:gdLst>
                <a:gd name="T0" fmla="*/ 40 w 470"/>
                <a:gd name="T1" fmla="*/ 0 h 549"/>
                <a:gd name="T2" fmla="*/ 40 w 470"/>
                <a:gd name="T3" fmla="*/ 0 h 549"/>
                <a:gd name="T4" fmla="*/ 430 w 470"/>
                <a:gd name="T5" fmla="*/ 0 h 549"/>
                <a:gd name="T6" fmla="*/ 430 w 470"/>
                <a:gd name="T7" fmla="*/ 227 h 549"/>
                <a:gd name="T8" fmla="*/ 433 w 470"/>
                <a:gd name="T9" fmla="*/ 227 h 549"/>
                <a:gd name="T10" fmla="*/ 454 w 470"/>
                <a:gd name="T11" fmla="*/ 227 h 549"/>
                <a:gd name="T12" fmla="*/ 470 w 470"/>
                <a:gd name="T13" fmla="*/ 243 h 549"/>
                <a:gd name="T14" fmla="*/ 470 w 470"/>
                <a:gd name="T15" fmla="*/ 308 h 549"/>
                <a:gd name="T16" fmla="*/ 454 w 470"/>
                <a:gd name="T17" fmla="*/ 324 h 549"/>
                <a:gd name="T18" fmla="*/ 433 w 470"/>
                <a:gd name="T19" fmla="*/ 324 h 549"/>
                <a:gd name="T20" fmla="*/ 430 w 470"/>
                <a:gd name="T21" fmla="*/ 324 h 549"/>
                <a:gd name="T22" fmla="*/ 430 w 470"/>
                <a:gd name="T23" fmla="*/ 454 h 549"/>
                <a:gd name="T24" fmla="*/ 442 w 470"/>
                <a:gd name="T25" fmla="*/ 454 h 549"/>
                <a:gd name="T26" fmla="*/ 442 w 470"/>
                <a:gd name="T27" fmla="*/ 499 h 549"/>
                <a:gd name="T28" fmla="*/ 430 w 470"/>
                <a:gd name="T29" fmla="*/ 499 h 549"/>
                <a:gd name="T30" fmla="*/ 415 w 470"/>
                <a:gd name="T31" fmla="*/ 499 h 549"/>
                <a:gd name="T32" fmla="*/ 415 w 470"/>
                <a:gd name="T33" fmla="*/ 549 h 549"/>
                <a:gd name="T34" fmla="*/ 349 w 470"/>
                <a:gd name="T35" fmla="*/ 549 h 549"/>
                <a:gd name="T36" fmla="*/ 349 w 470"/>
                <a:gd name="T37" fmla="*/ 499 h 549"/>
                <a:gd name="T38" fmla="*/ 120 w 470"/>
                <a:gd name="T39" fmla="*/ 499 h 549"/>
                <a:gd name="T40" fmla="*/ 120 w 470"/>
                <a:gd name="T41" fmla="*/ 549 h 549"/>
                <a:gd name="T42" fmla="*/ 54 w 470"/>
                <a:gd name="T43" fmla="*/ 549 h 549"/>
                <a:gd name="T44" fmla="*/ 54 w 470"/>
                <a:gd name="T45" fmla="*/ 499 h 549"/>
                <a:gd name="T46" fmla="*/ 40 w 470"/>
                <a:gd name="T47" fmla="*/ 499 h 549"/>
                <a:gd name="T48" fmla="*/ 27 w 470"/>
                <a:gd name="T49" fmla="*/ 499 h 549"/>
                <a:gd name="T50" fmla="*/ 27 w 470"/>
                <a:gd name="T51" fmla="*/ 454 h 549"/>
                <a:gd name="T52" fmla="*/ 40 w 470"/>
                <a:gd name="T53" fmla="*/ 454 h 549"/>
                <a:gd name="T54" fmla="*/ 40 w 470"/>
                <a:gd name="T55" fmla="*/ 324 h 549"/>
                <a:gd name="T56" fmla="*/ 36 w 470"/>
                <a:gd name="T57" fmla="*/ 324 h 549"/>
                <a:gd name="T58" fmla="*/ 15 w 470"/>
                <a:gd name="T59" fmla="*/ 324 h 549"/>
                <a:gd name="T60" fmla="*/ 0 w 470"/>
                <a:gd name="T61" fmla="*/ 308 h 549"/>
                <a:gd name="T62" fmla="*/ 0 w 470"/>
                <a:gd name="T63" fmla="*/ 243 h 549"/>
                <a:gd name="T64" fmla="*/ 15 w 470"/>
                <a:gd name="T65" fmla="*/ 227 h 549"/>
                <a:gd name="T66" fmla="*/ 36 w 470"/>
                <a:gd name="T67" fmla="*/ 227 h 549"/>
                <a:gd name="T68" fmla="*/ 40 w 470"/>
                <a:gd name="T69" fmla="*/ 227 h 549"/>
                <a:gd name="T70" fmla="*/ 40 w 470"/>
                <a:gd name="T71" fmla="*/ 0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0" h="549">
                  <a:moveTo>
                    <a:pt x="40" y="0"/>
                  </a:moveTo>
                  <a:lnTo>
                    <a:pt x="40" y="0"/>
                  </a:lnTo>
                  <a:lnTo>
                    <a:pt x="430" y="0"/>
                  </a:lnTo>
                  <a:lnTo>
                    <a:pt x="430" y="227"/>
                  </a:lnTo>
                  <a:cubicBezTo>
                    <a:pt x="431" y="227"/>
                    <a:pt x="432" y="227"/>
                    <a:pt x="433" y="227"/>
                  </a:cubicBezTo>
                  <a:lnTo>
                    <a:pt x="454" y="227"/>
                  </a:lnTo>
                  <a:cubicBezTo>
                    <a:pt x="463" y="227"/>
                    <a:pt x="470" y="234"/>
                    <a:pt x="470" y="243"/>
                  </a:cubicBezTo>
                  <a:lnTo>
                    <a:pt x="470" y="308"/>
                  </a:lnTo>
                  <a:cubicBezTo>
                    <a:pt x="470" y="317"/>
                    <a:pt x="463" y="324"/>
                    <a:pt x="454" y="324"/>
                  </a:cubicBezTo>
                  <a:lnTo>
                    <a:pt x="433" y="324"/>
                  </a:lnTo>
                  <a:cubicBezTo>
                    <a:pt x="432" y="324"/>
                    <a:pt x="431" y="324"/>
                    <a:pt x="430" y="324"/>
                  </a:cubicBezTo>
                  <a:lnTo>
                    <a:pt x="430" y="454"/>
                  </a:lnTo>
                  <a:lnTo>
                    <a:pt x="442" y="454"/>
                  </a:lnTo>
                  <a:lnTo>
                    <a:pt x="442" y="499"/>
                  </a:lnTo>
                  <a:lnTo>
                    <a:pt x="430" y="499"/>
                  </a:lnTo>
                  <a:lnTo>
                    <a:pt x="415" y="499"/>
                  </a:lnTo>
                  <a:lnTo>
                    <a:pt x="415" y="549"/>
                  </a:lnTo>
                  <a:lnTo>
                    <a:pt x="349" y="549"/>
                  </a:lnTo>
                  <a:lnTo>
                    <a:pt x="349" y="499"/>
                  </a:lnTo>
                  <a:lnTo>
                    <a:pt x="120" y="499"/>
                  </a:lnTo>
                  <a:lnTo>
                    <a:pt x="120" y="549"/>
                  </a:lnTo>
                  <a:lnTo>
                    <a:pt x="54" y="549"/>
                  </a:lnTo>
                  <a:lnTo>
                    <a:pt x="54" y="499"/>
                  </a:lnTo>
                  <a:lnTo>
                    <a:pt x="40" y="499"/>
                  </a:lnTo>
                  <a:lnTo>
                    <a:pt x="27" y="499"/>
                  </a:lnTo>
                  <a:lnTo>
                    <a:pt x="27" y="454"/>
                  </a:lnTo>
                  <a:lnTo>
                    <a:pt x="40" y="454"/>
                  </a:lnTo>
                  <a:lnTo>
                    <a:pt x="40" y="324"/>
                  </a:lnTo>
                  <a:cubicBezTo>
                    <a:pt x="39" y="324"/>
                    <a:pt x="37" y="324"/>
                    <a:pt x="36" y="324"/>
                  </a:cubicBezTo>
                  <a:lnTo>
                    <a:pt x="15" y="324"/>
                  </a:lnTo>
                  <a:cubicBezTo>
                    <a:pt x="7" y="324"/>
                    <a:pt x="0" y="317"/>
                    <a:pt x="0" y="308"/>
                  </a:cubicBezTo>
                  <a:lnTo>
                    <a:pt x="0" y="243"/>
                  </a:lnTo>
                  <a:cubicBezTo>
                    <a:pt x="0" y="234"/>
                    <a:pt x="7" y="227"/>
                    <a:pt x="15" y="227"/>
                  </a:cubicBezTo>
                  <a:lnTo>
                    <a:pt x="36" y="227"/>
                  </a:lnTo>
                  <a:cubicBezTo>
                    <a:pt x="37" y="227"/>
                    <a:pt x="39" y="227"/>
                    <a:pt x="40" y="227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1077908" y="6218787"/>
              <a:ext cx="190291" cy="30739"/>
            </a:xfrm>
            <a:custGeom>
              <a:avLst/>
              <a:gdLst>
                <a:gd name="T0" fmla="*/ 16 w 334"/>
                <a:gd name="T1" fmla="*/ 0 h 54"/>
                <a:gd name="T2" fmla="*/ 16 w 334"/>
                <a:gd name="T3" fmla="*/ 0 h 54"/>
                <a:gd name="T4" fmla="*/ 318 w 334"/>
                <a:gd name="T5" fmla="*/ 0 h 54"/>
                <a:gd name="T6" fmla="*/ 334 w 334"/>
                <a:gd name="T7" fmla="*/ 16 h 54"/>
                <a:gd name="T8" fmla="*/ 334 w 334"/>
                <a:gd name="T9" fmla="*/ 38 h 54"/>
                <a:gd name="T10" fmla="*/ 318 w 334"/>
                <a:gd name="T11" fmla="*/ 54 h 54"/>
                <a:gd name="T12" fmla="*/ 16 w 334"/>
                <a:gd name="T13" fmla="*/ 54 h 54"/>
                <a:gd name="T14" fmla="*/ 0 w 334"/>
                <a:gd name="T15" fmla="*/ 38 h 54"/>
                <a:gd name="T16" fmla="*/ 0 w 334"/>
                <a:gd name="T17" fmla="*/ 16 h 54"/>
                <a:gd name="T18" fmla="*/ 16 w 334"/>
                <a:gd name="T1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54">
                  <a:moveTo>
                    <a:pt x="16" y="0"/>
                  </a:moveTo>
                  <a:lnTo>
                    <a:pt x="16" y="0"/>
                  </a:lnTo>
                  <a:lnTo>
                    <a:pt x="318" y="0"/>
                  </a:lnTo>
                  <a:cubicBezTo>
                    <a:pt x="327" y="0"/>
                    <a:pt x="334" y="7"/>
                    <a:pt x="334" y="16"/>
                  </a:cubicBezTo>
                  <a:lnTo>
                    <a:pt x="334" y="38"/>
                  </a:lnTo>
                  <a:cubicBezTo>
                    <a:pt x="334" y="47"/>
                    <a:pt x="327" y="54"/>
                    <a:pt x="318" y="54"/>
                  </a:cubicBezTo>
                  <a:lnTo>
                    <a:pt x="16" y="54"/>
                  </a:lnTo>
                  <a:cubicBezTo>
                    <a:pt x="7" y="54"/>
                    <a:pt x="0" y="47"/>
                    <a:pt x="0" y="38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1226725" y="6183168"/>
              <a:ext cx="41474" cy="27324"/>
            </a:xfrm>
            <a:custGeom>
              <a:avLst/>
              <a:gdLst>
                <a:gd name="T0" fmla="*/ 15 w 73"/>
                <a:gd name="T1" fmla="*/ 0 h 48"/>
                <a:gd name="T2" fmla="*/ 15 w 73"/>
                <a:gd name="T3" fmla="*/ 0 h 48"/>
                <a:gd name="T4" fmla="*/ 57 w 73"/>
                <a:gd name="T5" fmla="*/ 0 h 48"/>
                <a:gd name="T6" fmla="*/ 73 w 73"/>
                <a:gd name="T7" fmla="*/ 16 h 48"/>
                <a:gd name="T8" fmla="*/ 73 w 73"/>
                <a:gd name="T9" fmla="*/ 32 h 48"/>
                <a:gd name="T10" fmla="*/ 57 w 73"/>
                <a:gd name="T11" fmla="*/ 48 h 48"/>
                <a:gd name="T12" fmla="*/ 15 w 73"/>
                <a:gd name="T13" fmla="*/ 48 h 48"/>
                <a:gd name="T14" fmla="*/ 0 w 73"/>
                <a:gd name="T15" fmla="*/ 32 h 48"/>
                <a:gd name="T16" fmla="*/ 0 w 73"/>
                <a:gd name="T17" fmla="*/ 16 h 48"/>
                <a:gd name="T18" fmla="*/ 15 w 73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48">
                  <a:moveTo>
                    <a:pt x="15" y="0"/>
                  </a:moveTo>
                  <a:lnTo>
                    <a:pt x="15" y="0"/>
                  </a:lnTo>
                  <a:lnTo>
                    <a:pt x="57" y="0"/>
                  </a:lnTo>
                  <a:cubicBezTo>
                    <a:pt x="66" y="0"/>
                    <a:pt x="73" y="7"/>
                    <a:pt x="73" y="16"/>
                  </a:cubicBezTo>
                  <a:lnTo>
                    <a:pt x="73" y="32"/>
                  </a:lnTo>
                  <a:cubicBezTo>
                    <a:pt x="73" y="41"/>
                    <a:pt x="66" y="48"/>
                    <a:pt x="57" y="48"/>
                  </a:cubicBezTo>
                  <a:lnTo>
                    <a:pt x="15" y="48"/>
                  </a:lnTo>
                  <a:cubicBezTo>
                    <a:pt x="6" y="48"/>
                    <a:pt x="0" y="41"/>
                    <a:pt x="0" y="32"/>
                  </a:cubicBezTo>
                  <a:lnTo>
                    <a:pt x="0" y="16"/>
                  </a:lnTo>
                  <a:cubicBezTo>
                    <a:pt x="0" y="7"/>
                    <a:pt x="6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1077908" y="6183168"/>
              <a:ext cx="41474" cy="27324"/>
            </a:xfrm>
            <a:custGeom>
              <a:avLst/>
              <a:gdLst>
                <a:gd name="T0" fmla="*/ 16 w 73"/>
                <a:gd name="T1" fmla="*/ 0 h 48"/>
                <a:gd name="T2" fmla="*/ 16 w 73"/>
                <a:gd name="T3" fmla="*/ 0 h 48"/>
                <a:gd name="T4" fmla="*/ 57 w 73"/>
                <a:gd name="T5" fmla="*/ 0 h 48"/>
                <a:gd name="T6" fmla="*/ 73 w 73"/>
                <a:gd name="T7" fmla="*/ 16 h 48"/>
                <a:gd name="T8" fmla="*/ 73 w 73"/>
                <a:gd name="T9" fmla="*/ 32 h 48"/>
                <a:gd name="T10" fmla="*/ 57 w 73"/>
                <a:gd name="T11" fmla="*/ 48 h 48"/>
                <a:gd name="T12" fmla="*/ 16 w 73"/>
                <a:gd name="T13" fmla="*/ 48 h 48"/>
                <a:gd name="T14" fmla="*/ 0 w 73"/>
                <a:gd name="T15" fmla="*/ 32 h 48"/>
                <a:gd name="T16" fmla="*/ 0 w 73"/>
                <a:gd name="T17" fmla="*/ 16 h 48"/>
                <a:gd name="T18" fmla="*/ 16 w 73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48">
                  <a:moveTo>
                    <a:pt x="16" y="0"/>
                  </a:moveTo>
                  <a:lnTo>
                    <a:pt x="16" y="0"/>
                  </a:lnTo>
                  <a:lnTo>
                    <a:pt x="57" y="0"/>
                  </a:lnTo>
                  <a:cubicBezTo>
                    <a:pt x="66" y="0"/>
                    <a:pt x="73" y="7"/>
                    <a:pt x="73" y="16"/>
                  </a:cubicBezTo>
                  <a:lnTo>
                    <a:pt x="73" y="32"/>
                  </a:lnTo>
                  <a:cubicBezTo>
                    <a:pt x="73" y="41"/>
                    <a:pt x="66" y="48"/>
                    <a:pt x="57" y="48"/>
                  </a:cubicBezTo>
                  <a:lnTo>
                    <a:pt x="16" y="48"/>
                  </a:lnTo>
                  <a:cubicBezTo>
                    <a:pt x="7" y="48"/>
                    <a:pt x="0" y="41"/>
                    <a:pt x="0" y="32"/>
                  </a:cubicBezTo>
                  <a:lnTo>
                    <a:pt x="0" y="16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1077908" y="6097782"/>
              <a:ext cx="190291" cy="77580"/>
            </a:xfrm>
            <a:custGeom>
              <a:avLst/>
              <a:gdLst>
                <a:gd name="T0" fmla="*/ 16 w 334"/>
                <a:gd name="T1" fmla="*/ 0 h 136"/>
                <a:gd name="T2" fmla="*/ 16 w 334"/>
                <a:gd name="T3" fmla="*/ 0 h 136"/>
                <a:gd name="T4" fmla="*/ 318 w 334"/>
                <a:gd name="T5" fmla="*/ 0 h 136"/>
                <a:gd name="T6" fmla="*/ 334 w 334"/>
                <a:gd name="T7" fmla="*/ 15 h 136"/>
                <a:gd name="T8" fmla="*/ 334 w 334"/>
                <a:gd name="T9" fmla="*/ 121 h 136"/>
                <a:gd name="T10" fmla="*/ 318 w 334"/>
                <a:gd name="T11" fmla="*/ 136 h 136"/>
                <a:gd name="T12" fmla="*/ 16 w 334"/>
                <a:gd name="T13" fmla="*/ 136 h 136"/>
                <a:gd name="T14" fmla="*/ 0 w 334"/>
                <a:gd name="T15" fmla="*/ 121 h 136"/>
                <a:gd name="T16" fmla="*/ 0 w 334"/>
                <a:gd name="T17" fmla="*/ 15 h 136"/>
                <a:gd name="T18" fmla="*/ 16 w 334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136">
                  <a:moveTo>
                    <a:pt x="16" y="0"/>
                  </a:moveTo>
                  <a:lnTo>
                    <a:pt x="16" y="0"/>
                  </a:lnTo>
                  <a:lnTo>
                    <a:pt x="318" y="0"/>
                  </a:lnTo>
                  <a:cubicBezTo>
                    <a:pt x="327" y="0"/>
                    <a:pt x="334" y="7"/>
                    <a:pt x="334" y="15"/>
                  </a:cubicBezTo>
                  <a:lnTo>
                    <a:pt x="334" y="121"/>
                  </a:lnTo>
                  <a:cubicBezTo>
                    <a:pt x="334" y="129"/>
                    <a:pt x="327" y="136"/>
                    <a:pt x="318" y="136"/>
                  </a:cubicBezTo>
                  <a:lnTo>
                    <a:pt x="16" y="136"/>
                  </a:lnTo>
                  <a:cubicBezTo>
                    <a:pt x="7" y="136"/>
                    <a:pt x="0" y="129"/>
                    <a:pt x="0" y="121"/>
                  </a:cubicBezTo>
                  <a:lnTo>
                    <a:pt x="0" y="15"/>
                  </a:lnTo>
                  <a:cubicBezTo>
                    <a:pt x="0" y="7"/>
                    <a:pt x="7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1346754" y="5808442"/>
              <a:ext cx="449867" cy="505002"/>
            </a:xfrm>
            <a:custGeom>
              <a:avLst/>
              <a:gdLst>
                <a:gd name="T0" fmla="*/ 70 w 788"/>
                <a:gd name="T1" fmla="*/ 369 h 885"/>
                <a:gd name="T2" fmla="*/ 70 w 788"/>
                <a:gd name="T3" fmla="*/ 369 h 885"/>
                <a:gd name="T4" fmla="*/ 4 w 788"/>
                <a:gd name="T5" fmla="*/ 369 h 885"/>
                <a:gd name="T6" fmla="*/ 4 w 788"/>
                <a:gd name="T7" fmla="*/ 278 h 885"/>
                <a:gd name="T8" fmla="*/ 4 w 788"/>
                <a:gd name="T9" fmla="*/ 240 h 885"/>
                <a:gd name="T10" fmla="*/ 70 w 788"/>
                <a:gd name="T11" fmla="*/ 240 h 885"/>
                <a:gd name="T12" fmla="*/ 70 w 788"/>
                <a:gd name="T13" fmla="*/ 32 h 885"/>
                <a:gd name="T14" fmla="*/ 102 w 788"/>
                <a:gd name="T15" fmla="*/ 0 h 885"/>
                <a:gd name="T16" fmla="*/ 686 w 788"/>
                <a:gd name="T17" fmla="*/ 0 h 885"/>
                <a:gd name="T18" fmla="*/ 718 w 788"/>
                <a:gd name="T19" fmla="*/ 32 h 885"/>
                <a:gd name="T20" fmla="*/ 718 w 788"/>
                <a:gd name="T21" fmla="*/ 240 h 885"/>
                <a:gd name="T22" fmla="*/ 785 w 788"/>
                <a:gd name="T23" fmla="*/ 240 h 885"/>
                <a:gd name="T24" fmla="*/ 785 w 788"/>
                <a:gd name="T25" fmla="*/ 278 h 885"/>
                <a:gd name="T26" fmla="*/ 785 w 788"/>
                <a:gd name="T27" fmla="*/ 369 h 885"/>
                <a:gd name="T28" fmla="*/ 718 w 788"/>
                <a:gd name="T29" fmla="*/ 369 h 885"/>
                <a:gd name="T30" fmla="*/ 718 w 788"/>
                <a:gd name="T31" fmla="*/ 551 h 885"/>
                <a:gd name="T32" fmla="*/ 750 w 788"/>
                <a:gd name="T33" fmla="*/ 615 h 885"/>
                <a:gd name="T34" fmla="*/ 750 w 788"/>
                <a:gd name="T35" fmla="*/ 714 h 885"/>
                <a:gd name="T36" fmla="*/ 788 w 788"/>
                <a:gd name="T37" fmla="*/ 714 h 885"/>
                <a:gd name="T38" fmla="*/ 788 w 788"/>
                <a:gd name="T39" fmla="*/ 805 h 885"/>
                <a:gd name="T40" fmla="*/ 716 w 788"/>
                <a:gd name="T41" fmla="*/ 805 h 885"/>
                <a:gd name="T42" fmla="*/ 716 w 788"/>
                <a:gd name="T43" fmla="*/ 885 h 885"/>
                <a:gd name="T44" fmla="*/ 596 w 788"/>
                <a:gd name="T45" fmla="*/ 885 h 885"/>
                <a:gd name="T46" fmla="*/ 596 w 788"/>
                <a:gd name="T47" fmla="*/ 805 h 885"/>
                <a:gd name="T48" fmla="*/ 192 w 788"/>
                <a:gd name="T49" fmla="*/ 805 h 885"/>
                <a:gd name="T50" fmla="*/ 192 w 788"/>
                <a:gd name="T51" fmla="*/ 885 h 885"/>
                <a:gd name="T52" fmla="*/ 72 w 788"/>
                <a:gd name="T53" fmla="*/ 885 h 885"/>
                <a:gd name="T54" fmla="*/ 72 w 788"/>
                <a:gd name="T55" fmla="*/ 805 h 885"/>
                <a:gd name="T56" fmla="*/ 0 w 788"/>
                <a:gd name="T57" fmla="*/ 805 h 885"/>
                <a:gd name="T58" fmla="*/ 0 w 788"/>
                <a:gd name="T59" fmla="*/ 714 h 885"/>
                <a:gd name="T60" fmla="*/ 38 w 788"/>
                <a:gd name="T61" fmla="*/ 714 h 885"/>
                <a:gd name="T62" fmla="*/ 38 w 788"/>
                <a:gd name="T63" fmla="*/ 615 h 885"/>
                <a:gd name="T64" fmla="*/ 70 w 788"/>
                <a:gd name="T65" fmla="*/ 551 h 885"/>
                <a:gd name="T66" fmla="*/ 70 w 788"/>
                <a:gd name="T67" fmla="*/ 369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8" h="885">
                  <a:moveTo>
                    <a:pt x="70" y="369"/>
                  </a:moveTo>
                  <a:lnTo>
                    <a:pt x="70" y="369"/>
                  </a:lnTo>
                  <a:lnTo>
                    <a:pt x="4" y="369"/>
                  </a:lnTo>
                  <a:lnTo>
                    <a:pt x="4" y="278"/>
                  </a:lnTo>
                  <a:lnTo>
                    <a:pt x="4" y="240"/>
                  </a:lnTo>
                  <a:lnTo>
                    <a:pt x="70" y="240"/>
                  </a:lnTo>
                  <a:lnTo>
                    <a:pt x="70" y="32"/>
                  </a:lnTo>
                  <a:cubicBezTo>
                    <a:pt x="70" y="14"/>
                    <a:pt x="85" y="0"/>
                    <a:pt x="102" y="0"/>
                  </a:cubicBezTo>
                  <a:lnTo>
                    <a:pt x="686" y="0"/>
                  </a:lnTo>
                  <a:cubicBezTo>
                    <a:pt x="704" y="0"/>
                    <a:pt x="718" y="15"/>
                    <a:pt x="718" y="32"/>
                  </a:cubicBezTo>
                  <a:lnTo>
                    <a:pt x="718" y="240"/>
                  </a:lnTo>
                  <a:lnTo>
                    <a:pt x="785" y="240"/>
                  </a:lnTo>
                  <a:lnTo>
                    <a:pt x="785" y="278"/>
                  </a:lnTo>
                  <a:lnTo>
                    <a:pt x="785" y="369"/>
                  </a:lnTo>
                  <a:lnTo>
                    <a:pt x="718" y="369"/>
                  </a:lnTo>
                  <a:lnTo>
                    <a:pt x="718" y="551"/>
                  </a:lnTo>
                  <a:cubicBezTo>
                    <a:pt x="737" y="565"/>
                    <a:pt x="750" y="589"/>
                    <a:pt x="750" y="615"/>
                  </a:cubicBezTo>
                  <a:lnTo>
                    <a:pt x="750" y="714"/>
                  </a:lnTo>
                  <a:lnTo>
                    <a:pt x="788" y="714"/>
                  </a:lnTo>
                  <a:lnTo>
                    <a:pt x="788" y="805"/>
                  </a:lnTo>
                  <a:lnTo>
                    <a:pt x="716" y="805"/>
                  </a:lnTo>
                  <a:lnTo>
                    <a:pt x="716" y="885"/>
                  </a:lnTo>
                  <a:lnTo>
                    <a:pt x="596" y="885"/>
                  </a:lnTo>
                  <a:lnTo>
                    <a:pt x="596" y="805"/>
                  </a:lnTo>
                  <a:lnTo>
                    <a:pt x="192" y="805"/>
                  </a:lnTo>
                  <a:lnTo>
                    <a:pt x="192" y="885"/>
                  </a:lnTo>
                  <a:lnTo>
                    <a:pt x="72" y="885"/>
                  </a:lnTo>
                  <a:lnTo>
                    <a:pt x="72" y="805"/>
                  </a:lnTo>
                  <a:lnTo>
                    <a:pt x="0" y="805"/>
                  </a:lnTo>
                  <a:lnTo>
                    <a:pt x="0" y="714"/>
                  </a:lnTo>
                  <a:lnTo>
                    <a:pt x="38" y="714"/>
                  </a:lnTo>
                  <a:lnTo>
                    <a:pt x="38" y="615"/>
                  </a:lnTo>
                  <a:cubicBezTo>
                    <a:pt x="38" y="589"/>
                    <a:pt x="51" y="565"/>
                    <a:pt x="70" y="551"/>
                  </a:cubicBezTo>
                  <a:lnTo>
                    <a:pt x="70" y="3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1402377" y="5838693"/>
              <a:ext cx="339108" cy="106856"/>
            </a:xfrm>
            <a:custGeom>
              <a:avLst/>
              <a:gdLst>
                <a:gd name="T0" fmla="*/ 0 w 595"/>
                <a:gd name="T1" fmla="*/ 187 h 187"/>
                <a:gd name="T2" fmla="*/ 0 w 595"/>
                <a:gd name="T3" fmla="*/ 187 h 187"/>
                <a:gd name="T4" fmla="*/ 38 w 595"/>
                <a:gd name="T5" fmla="*/ 187 h 187"/>
                <a:gd name="T6" fmla="*/ 38 w 595"/>
                <a:gd name="T7" fmla="*/ 125 h 187"/>
                <a:gd name="T8" fmla="*/ 62 w 595"/>
                <a:gd name="T9" fmla="*/ 101 h 187"/>
                <a:gd name="T10" fmla="*/ 533 w 595"/>
                <a:gd name="T11" fmla="*/ 101 h 187"/>
                <a:gd name="T12" fmla="*/ 556 w 595"/>
                <a:gd name="T13" fmla="*/ 125 h 187"/>
                <a:gd name="T14" fmla="*/ 556 w 595"/>
                <a:gd name="T15" fmla="*/ 187 h 187"/>
                <a:gd name="T16" fmla="*/ 595 w 595"/>
                <a:gd name="T17" fmla="*/ 187 h 187"/>
                <a:gd name="T18" fmla="*/ 595 w 595"/>
                <a:gd name="T19" fmla="*/ 0 h 187"/>
                <a:gd name="T20" fmla="*/ 0 w 595"/>
                <a:gd name="T21" fmla="*/ 0 h 187"/>
                <a:gd name="T22" fmla="*/ 0 w 595"/>
                <a:gd name="T23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5" h="187">
                  <a:moveTo>
                    <a:pt x="0" y="187"/>
                  </a:moveTo>
                  <a:lnTo>
                    <a:pt x="0" y="187"/>
                  </a:lnTo>
                  <a:lnTo>
                    <a:pt x="38" y="187"/>
                  </a:lnTo>
                  <a:lnTo>
                    <a:pt x="38" y="125"/>
                  </a:lnTo>
                  <a:cubicBezTo>
                    <a:pt x="38" y="112"/>
                    <a:pt x="49" y="101"/>
                    <a:pt x="62" y="101"/>
                  </a:cubicBezTo>
                  <a:lnTo>
                    <a:pt x="533" y="101"/>
                  </a:lnTo>
                  <a:cubicBezTo>
                    <a:pt x="546" y="101"/>
                    <a:pt x="556" y="112"/>
                    <a:pt x="556" y="125"/>
                  </a:cubicBezTo>
                  <a:lnTo>
                    <a:pt x="556" y="187"/>
                  </a:lnTo>
                  <a:lnTo>
                    <a:pt x="595" y="187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1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1513137" y="6215372"/>
              <a:ext cx="117102" cy="35619"/>
            </a:xfrm>
            <a:custGeom>
              <a:avLst/>
              <a:gdLst>
                <a:gd name="T0" fmla="*/ 15 w 206"/>
                <a:gd name="T1" fmla="*/ 0 h 63"/>
                <a:gd name="T2" fmla="*/ 15 w 206"/>
                <a:gd name="T3" fmla="*/ 0 h 63"/>
                <a:gd name="T4" fmla="*/ 192 w 206"/>
                <a:gd name="T5" fmla="*/ 0 h 63"/>
                <a:gd name="T6" fmla="*/ 206 w 206"/>
                <a:gd name="T7" fmla="*/ 14 h 63"/>
                <a:gd name="T8" fmla="*/ 206 w 206"/>
                <a:gd name="T9" fmla="*/ 49 h 63"/>
                <a:gd name="T10" fmla="*/ 192 w 206"/>
                <a:gd name="T11" fmla="*/ 63 h 63"/>
                <a:gd name="T12" fmla="*/ 15 w 206"/>
                <a:gd name="T13" fmla="*/ 63 h 63"/>
                <a:gd name="T14" fmla="*/ 0 w 206"/>
                <a:gd name="T15" fmla="*/ 49 h 63"/>
                <a:gd name="T16" fmla="*/ 0 w 206"/>
                <a:gd name="T17" fmla="*/ 14 h 63"/>
                <a:gd name="T18" fmla="*/ 15 w 20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62">
                  <a:moveTo>
                    <a:pt x="15" y="0"/>
                  </a:moveTo>
                  <a:lnTo>
                    <a:pt x="15" y="0"/>
                  </a:lnTo>
                  <a:lnTo>
                    <a:pt x="192" y="0"/>
                  </a:lnTo>
                  <a:cubicBezTo>
                    <a:pt x="200" y="0"/>
                    <a:pt x="206" y="6"/>
                    <a:pt x="206" y="14"/>
                  </a:cubicBezTo>
                  <a:lnTo>
                    <a:pt x="206" y="49"/>
                  </a:lnTo>
                  <a:cubicBezTo>
                    <a:pt x="206" y="57"/>
                    <a:pt x="200" y="63"/>
                    <a:pt x="192" y="63"/>
                  </a:cubicBezTo>
                  <a:lnTo>
                    <a:pt x="15" y="63"/>
                  </a:lnTo>
                  <a:cubicBezTo>
                    <a:pt x="7" y="63"/>
                    <a:pt x="0" y="57"/>
                    <a:pt x="0" y="49"/>
                  </a:cubicBezTo>
                  <a:lnTo>
                    <a:pt x="0" y="14"/>
                  </a:ln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1472639" y="6168043"/>
              <a:ext cx="198097" cy="25860"/>
            </a:xfrm>
            <a:custGeom>
              <a:avLst/>
              <a:gdLst>
                <a:gd name="T0" fmla="*/ 11 w 348"/>
                <a:gd name="T1" fmla="*/ 0 h 46"/>
                <a:gd name="T2" fmla="*/ 11 w 348"/>
                <a:gd name="T3" fmla="*/ 0 h 46"/>
                <a:gd name="T4" fmla="*/ 337 w 348"/>
                <a:gd name="T5" fmla="*/ 0 h 46"/>
                <a:gd name="T6" fmla="*/ 348 w 348"/>
                <a:gd name="T7" fmla="*/ 11 h 46"/>
                <a:gd name="T8" fmla="*/ 348 w 348"/>
                <a:gd name="T9" fmla="*/ 35 h 46"/>
                <a:gd name="T10" fmla="*/ 337 w 348"/>
                <a:gd name="T11" fmla="*/ 46 h 46"/>
                <a:gd name="T12" fmla="*/ 11 w 348"/>
                <a:gd name="T13" fmla="*/ 46 h 46"/>
                <a:gd name="T14" fmla="*/ 0 w 348"/>
                <a:gd name="T15" fmla="*/ 35 h 46"/>
                <a:gd name="T16" fmla="*/ 0 w 348"/>
                <a:gd name="T17" fmla="*/ 11 h 46"/>
                <a:gd name="T18" fmla="*/ 11 w 348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46">
                  <a:moveTo>
                    <a:pt x="11" y="0"/>
                  </a:moveTo>
                  <a:lnTo>
                    <a:pt x="11" y="0"/>
                  </a:lnTo>
                  <a:lnTo>
                    <a:pt x="337" y="0"/>
                  </a:lnTo>
                  <a:cubicBezTo>
                    <a:pt x="343" y="0"/>
                    <a:pt x="348" y="5"/>
                    <a:pt x="348" y="11"/>
                  </a:cubicBezTo>
                  <a:lnTo>
                    <a:pt x="348" y="35"/>
                  </a:lnTo>
                  <a:cubicBezTo>
                    <a:pt x="348" y="41"/>
                    <a:pt x="343" y="46"/>
                    <a:pt x="337" y="46"/>
                  </a:cubicBezTo>
                  <a:lnTo>
                    <a:pt x="11" y="46"/>
                  </a:lnTo>
                  <a:cubicBezTo>
                    <a:pt x="5" y="46"/>
                    <a:pt x="0" y="41"/>
                    <a:pt x="0" y="35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50" name="Freeform 20"/>
            <p:cNvSpPr/>
            <p:nvPr/>
          </p:nvSpPr>
          <p:spPr bwMode="auto">
            <a:xfrm>
              <a:off x="1472639" y="6130473"/>
              <a:ext cx="198097" cy="25860"/>
            </a:xfrm>
            <a:custGeom>
              <a:avLst/>
              <a:gdLst>
                <a:gd name="T0" fmla="*/ 11 w 348"/>
                <a:gd name="T1" fmla="*/ 0 h 46"/>
                <a:gd name="T2" fmla="*/ 11 w 348"/>
                <a:gd name="T3" fmla="*/ 0 h 46"/>
                <a:gd name="T4" fmla="*/ 337 w 348"/>
                <a:gd name="T5" fmla="*/ 0 h 46"/>
                <a:gd name="T6" fmla="*/ 348 w 348"/>
                <a:gd name="T7" fmla="*/ 11 h 46"/>
                <a:gd name="T8" fmla="*/ 348 w 348"/>
                <a:gd name="T9" fmla="*/ 35 h 46"/>
                <a:gd name="T10" fmla="*/ 337 w 348"/>
                <a:gd name="T11" fmla="*/ 46 h 46"/>
                <a:gd name="T12" fmla="*/ 11 w 348"/>
                <a:gd name="T13" fmla="*/ 46 h 46"/>
                <a:gd name="T14" fmla="*/ 0 w 348"/>
                <a:gd name="T15" fmla="*/ 35 h 46"/>
                <a:gd name="T16" fmla="*/ 0 w 348"/>
                <a:gd name="T17" fmla="*/ 11 h 46"/>
                <a:gd name="T18" fmla="*/ 11 w 348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46">
                  <a:moveTo>
                    <a:pt x="11" y="0"/>
                  </a:moveTo>
                  <a:lnTo>
                    <a:pt x="11" y="0"/>
                  </a:lnTo>
                  <a:lnTo>
                    <a:pt x="337" y="0"/>
                  </a:lnTo>
                  <a:cubicBezTo>
                    <a:pt x="343" y="0"/>
                    <a:pt x="348" y="5"/>
                    <a:pt x="348" y="11"/>
                  </a:cubicBezTo>
                  <a:lnTo>
                    <a:pt x="348" y="35"/>
                  </a:lnTo>
                  <a:cubicBezTo>
                    <a:pt x="348" y="41"/>
                    <a:pt x="343" y="46"/>
                    <a:pt x="337" y="46"/>
                  </a:cubicBezTo>
                  <a:lnTo>
                    <a:pt x="11" y="46"/>
                  </a:lnTo>
                  <a:cubicBezTo>
                    <a:pt x="5" y="46"/>
                    <a:pt x="0" y="41"/>
                    <a:pt x="0" y="35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51" name="Freeform 21"/>
            <p:cNvSpPr/>
            <p:nvPr/>
          </p:nvSpPr>
          <p:spPr bwMode="auto">
            <a:xfrm>
              <a:off x="1472639" y="6092414"/>
              <a:ext cx="198097" cy="26348"/>
            </a:xfrm>
            <a:custGeom>
              <a:avLst/>
              <a:gdLst>
                <a:gd name="T0" fmla="*/ 11 w 348"/>
                <a:gd name="T1" fmla="*/ 0 h 46"/>
                <a:gd name="T2" fmla="*/ 11 w 348"/>
                <a:gd name="T3" fmla="*/ 0 h 46"/>
                <a:gd name="T4" fmla="*/ 337 w 348"/>
                <a:gd name="T5" fmla="*/ 0 h 46"/>
                <a:gd name="T6" fmla="*/ 348 w 348"/>
                <a:gd name="T7" fmla="*/ 11 h 46"/>
                <a:gd name="T8" fmla="*/ 348 w 348"/>
                <a:gd name="T9" fmla="*/ 36 h 46"/>
                <a:gd name="T10" fmla="*/ 337 w 348"/>
                <a:gd name="T11" fmla="*/ 46 h 46"/>
                <a:gd name="T12" fmla="*/ 11 w 348"/>
                <a:gd name="T13" fmla="*/ 46 h 46"/>
                <a:gd name="T14" fmla="*/ 0 w 348"/>
                <a:gd name="T15" fmla="*/ 36 h 46"/>
                <a:gd name="T16" fmla="*/ 0 w 348"/>
                <a:gd name="T17" fmla="*/ 11 h 46"/>
                <a:gd name="T18" fmla="*/ 11 w 348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46">
                  <a:moveTo>
                    <a:pt x="11" y="0"/>
                  </a:moveTo>
                  <a:lnTo>
                    <a:pt x="11" y="0"/>
                  </a:lnTo>
                  <a:lnTo>
                    <a:pt x="337" y="0"/>
                  </a:lnTo>
                  <a:cubicBezTo>
                    <a:pt x="343" y="0"/>
                    <a:pt x="348" y="5"/>
                    <a:pt x="348" y="11"/>
                  </a:cubicBezTo>
                  <a:lnTo>
                    <a:pt x="348" y="36"/>
                  </a:lnTo>
                  <a:cubicBezTo>
                    <a:pt x="348" y="42"/>
                    <a:pt x="343" y="46"/>
                    <a:pt x="337" y="46"/>
                  </a:cubicBezTo>
                  <a:lnTo>
                    <a:pt x="11" y="46"/>
                  </a:lnTo>
                  <a:cubicBezTo>
                    <a:pt x="5" y="46"/>
                    <a:pt x="0" y="42"/>
                    <a:pt x="0" y="36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52" name="Freeform 22"/>
            <p:cNvSpPr/>
            <p:nvPr/>
          </p:nvSpPr>
          <p:spPr bwMode="auto">
            <a:xfrm>
              <a:off x="1472639" y="6054844"/>
              <a:ext cx="198097" cy="26348"/>
            </a:xfrm>
            <a:custGeom>
              <a:avLst/>
              <a:gdLst>
                <a:gd name="T0" fmla="*/ 11 w 348"/>
                <a:gd name="T1" fmla="*/ 0 h 46"/>
                <a:gd name="T2" fmla="*/ 11 w 348"/>
                <a:gd name="T3" fmla="*/ 0 h 46"/>
                <a:gd name="T4" fmla="*/ 337 w 348"/>
                <a:gd name="T5" fmla="*/ 0 h 46"/>
                <a:gd name="T6" fmla="*/ 348 w 348"/>
                <a:gd name="T7" fmla="*/ 11 h 46"/>
                <a:gd name="T8" fmla="*/ 348 w 348"/>
                <a:gd name="T9" fmla="*/ 36 h 46"/>
                <a:gd name="T10" fmla="*/ 337 w 348"/>
                <a:gd name="T11" fmla="*/ 46 h 46"/>
                <a:gd name="T12" fmla="*/ 11 w 348"/>
                <a:gd name="T13" fmla="*/ 46 h 46"/>
                <a:gd name="T14" fmla="*/ 0 w 348"/>
                <a:gd name="T15" fmla="*/ 36 h 46"/>
                <a:gd name="T16" fmla="*/ 0 w 348"/>
                <a:gd name="T17" fmla="*/ 11 h 46"/>
                <a:gd name="T18" fmla="*/ 11 w 348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46">
                  <a:moveTo>
                    <a:pt x="11" y="0"/>
                  </a:moveTo>
                  <a:lnTo>
                    <a:pt x="11" y="0"/>
                  </a:lnTo>
                  <a:lnTo>
                    <a:pt x="337" y="0"/>
                  </a:lnTo>
                  <a:cubicBezTo>
                    <a:pt x="343" y="0"/>
                    <a:pt x="348" y="5"/>
                    <a:pt x="348" y="11"/>
                  </a:cubicBezTo>
                  <a:lnTo>
                    <a:pt x="348" y="36"/>
                  </a:lnTo>
                  <a:cubicBezTo>
                    <a:pt x="348" y="42"/>
                    <a:pt x="343" y="46"/>
                    <a:pt x="337" y="46"/>
                  </a:cubicBezTo>
                  <a:lnTo>
                    <a:pt x="11" y="46"/>
                  </a:lnTo>
                  <a:cubicBezTo>
                    <a:pt x="5" y="46"/>
                    <a:pt x="0" y="42"/>
                    <a:pt x="0" y="36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53" name="Freeform 23"/>
            <p:cNvSpPr/>
            <p:nvPr/>
          </p:nvSpPr>
          <p:spPr bwMode="auto">
            <a:xfrm>
              <a:off x="1685862" y="6149502"/>
              <a:ext cx="68309" cy="40010"/>
            </a:xfrm>
            <a:custGeom>
              <a:avLst/>
              <a:gdLst>
                <a:gd name="T0" fmla="*/ 103 w 120"/>
                <a:gd name="T1" fmla="*/ 70 h 70"/>
                <a:gd name="T2" fmla="*/ 103 w 120"/>
                <a:gd name="T3" fmla="*/ 70 h 70"/>
                <a:gd name="T4" fmla="*/ 17 w 120"/>
                <a:gd name="T5" fmla="*/ 70 h 70"/>
                <a:gd name="T6" fmla="*/ 0 w 120"/>
                <a:gd name="T7" fmla="*/ 53 h 70"/>
                <a:gd name="T8" fmla="*/ 0 w 120"/>
                <a:gd name="T9" fmla="*/ 17 h 70"/>
                <a:gd name="T10" fmla="*/ 17 w 120"/>
                <a:gd name="T11" fmla="*/ 0 h 70"/>
                <a:gd name="T12" fmla="*/ 103 w 120"/>
                <a:gd name="T13" fmla="*/ 0 h 70"/>
                <a:gd name="T14" fmla="*/ 120 w 120"/>
                <a:gd name="T15" fmla="*/ 17 h 70"/>
                <a:gd name="T16" fmla="*/ 120 w 120"/>
                <a:gd name="T17" fmla="*/ 53 h 70"/>
                <a:gd name="T18" fmla="*/ 103 w 120"/>
                <a:gd name="T1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70">
                  <a:moveTo>
                    <a:pt x="103" y="70"/>
                  </a:moveTo>
                  <a:lnTo>
                    <a:pt x="103" y="70"/>
                  </a:lnTo>
                  <a:lnTo>
                    <a:pt x="17" y="70"/>
                  </a:lnTo>
                  <a:cubicBezTo>
                    <a:pt x="7" y="70"/>
                    <a:pt x="0" y="62"/>
                    <a:pt x="0" y="53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lnTo>
                    <a:pt x="103" y="0"/>
                  </a:lnTo>
                  <a:cubicBezTo>
                    <a:pt x="113" y="0"/>
                    <a:pt x="120" y="8"/>
                    <a:pt x="120" y="17"/>
                  </a:cubicBezTo>
                  <a:lnTo>
                    <a:pt x="120" y="53"/>
                  </a:lnTo>
                  <a:cubicBezTo>
                    <a:pt x="120" y="62"/>
                    <a:pt x="113" y="70"/>
                    <a:pt x="103" y="7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54" name="Freeform 24"/>
            <p:cNvSpPr/>
            <p:nvPr/>
          </p:nvSpPr>
          <p:spPr bwMode="auto">
            <a:xfrm>
              <a:off x="1389204" y="6149502"/>
              <a:ext cx="68798" cy="40010"/>
            </a:xfrm>
            <a:custGeom>
              <a:avLst/>
              <a:gdLst>
                <a:gd name="T0" fmla="*/ 104 w 121"/>
                <a:gd name="T1" fmla="*/ 70 h 70"/>
                <a:gd name="T2" fmla="*/ 104 w 121"/>
                <a:gd name="T3" fmla="*/ 70 h 70"/>
                <a:gd name="T4" fmla="*/ 17 w 121"/>
                <a:gd name="T5" fmla="*/ 70 h 70"/>
                <a:gd name="T6" fmla="*/ 0 w 121"/>
                <a:gd name="T7" fmla="*/ 53 h 70"/>
                <a:gd name="T8" fmla="*/ 0 w 121"/>
                <a:gd name="T9" fmla="*/ 17 h 70"/>
                <a:gd name="T10" fmla="*/ 17 w 121"/>
                <a:gd name="T11" fmla="*/ 0 h 70"/>
                <a:gd name="T12" fmla="*/ 104 w 121"/>
                <a:gd name="T13" fmla="*/ 0 h 70"/>
                <a:gd name="T14" fmla="*/ 121 w 121"/>
                <a:gd name="T15" fmla="*/ 17 h 70"/>
                <a:gd name="T16" fmla="*/ 121 w 121"/>
                <a:gd name="T17" fmla="*/ 53 h 70"/>
                <a:gd name="T18" fmla="*/ 104 w 121"/>
                <a:gd name="T1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70">
                  <a:moveTo>
                    <a:pt x="104" y="70"/>
                  </a:moveTo>
                  <a:lnTo>
                    <a:pt x="104" y="70"/>
                  </a:lnTo>
                  <a:lnTo>
                    <a:pt x="17" y="70"/>
                  </a:lnTo>
                  <a:cubicBezTo>
                    <a:pt x="8" y="70"/>
                    <a:pt x="0" y="62"/>
                    <a:pt x="0" y="53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104" y="0"/>
                  </a:lnTo>
                  <a:cubicBezTo>
                    <a:pt x="113" y="0"/>
                    <a:pt x="121" y="8"/>
                    <a:pt x="121" y="17"/>
                  </a:cubicBezTo>
                  <a:lnTo>
                    <a:pt x="121" y="53"/>
                  </a:lnTo>
                  <a:cubicBezTo>
                    <a:pt x="121" y="62"/>
                    <a:pt x="113" y="70"/>
                    <a:pt x="104" y="7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  <p:sp>
          <p:nvSpPr>
            <p:cNvPr id="55" name="Freeform 25"/>
            <p:cNvSpPr/>
            <p:nvPr/>
          </p:nvSpPr>
          <p:spPr bwMode="auto">
            <a:xfrm>
              <a:off x="1437020" y="5928960"/>
              <a:ext cx="269822" cy="93682"/>
            </a:xfrm>
            <a:custGeom>
              <a:avLst/>
              <a:gdLst>
                <a:gd name="T0" fmla="*/ 17 w 473"/>
                <a:gd name="T1" fmla="*/ 0 h 164"/>
                <a:gd name="T2" fmla="*/ 17 w 473"/>
                <a:gd name="T3" fmla="*/ 0 h 164"/>
                <a:gd name="T4" fmla="*/ 456 w 473"/>
                <a:gd name="T5" fmla="*/ 0 h 164"/>
                <a:gd name="T6" fmla="*/ 473 w 473"/>
                <a:gd name="T7" fmla="*/ 17 h 164"/>
                <a:gd name="T8" fmla="*/ 473 w 473"/>
                <a:gd name="T9" fmla="*/ 147 h 164"/>
                <a:gd name="T10" fmla="*/ 456 w 473"/>
                <a:gd name="T11" fmla="*/ 164 h 164"/>
                <a:gd name="T12" fmla="*/ 17 w 473"/>
                <a:gd name="T13" fmla="*/ 164 h 164"/>
                <a:gd name="T14" fmla="*/ 0 w 473"/>
                <a:gd name="T15" fmla="*/ 147 h 164"/>
                <a:gd name="T16" fmla="*/ 0 w 473"/>
                <a:gd name="T17" fmla="*/ 17 h 164"/>
                <a:gd name="T18" fmla="*/ 17 w 473"/>
                <a:gd name="T1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164">
                  <a:moveTo>
                    <a:pt x="17" y="0"/>
                  </a:moveTo>
                  <a:lnTo>
                    <a:pt x="17" y="0"/>
                  </a:lnTo>
                  <a:lnTo>
                    <a:pt x="456" y="0"/>
                  </a:lnTo>
                  <a:cubicBezTo>
                    <a:pt x="465" y="0"/>
                    <a:pt x="473" y="8"/>
                    <a:pt x="473" y="17"/>
                  </a:cubicBezTo>
                  <a:lnTo>
                    <a:pt x="473" y="147"/>
                  </a:lnTo>
                  <a:cubicBezTo>
                    <a:pt x="473" y="156"/>
                    <a:pt x="465" y="164"/>
                    <a:pt x="456" y="164"/>
                  </a:cubicBezTo>
                  <a:lnTo>
                    <a:pt x="17" y="164"/>
                  </a:lnTo>
                  <a:cubicBezTo>
                    <a:pt x="7" y="164"/>
                    <a:pt x="0" y="156"/>
                    <a:pt x="0" y="147"/>
                  </a:cubicBezTo>
                  <a:lnTo>
                    <a:pt x="0" y="17"/>
                  </a:lnTo>
                  <a:cubicBezTo>
                    <a:pt x="0" y="8"/>
                    <a:pt x="7" y="0"/>
                    <a:pt x="17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CA"/>
              </a:defPPr>
            </a:lstStyle>
            <a:p>
              <a:pPr algn="l" fontAlgn="auto">
                <a:spcBef>
                  <a:spcPct val="0"/>
                </a:spcBef>
                <a:spcAft>
                  <a:spcPct val="0"/>
                </a:spcAft>
                <a:buNone/>
                <a:defRPr kumimoji="0" b="0" i="0" normalizeH="0" noProof="0">
                  <a:uLnTx/>
                  <a:uFillTx/>
                  <a:latin typeface="Arial"/>
                  <a:ea typeface="+mn-ea"/>
                  <a:cs typeface="+mn-cs"/>
                </a:defRPr>
              </a:pPr>
              <a:endParaRPr kumimoji="0" lang="en-US" sz="20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614" y="2331415"/>
            <a:ext cx="1235221" cy="54561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49" y="5017922"/>
            <a:ext cx="871282" cy="8712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26" y="3360351"/>
            <a:ext cx="1665459" cy="391384"/>
          </a:xfrm>
          <a:prstGeom prst="rect">
            <a:avLst/>
          </a:prstGeom>
        </p:spPr>
      </p:pic>
      <p:sp>
        <p:nvSpPr>
          <p:cNvPr id="59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32802" y="6395504"/>
            <a:ext cx="528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algn="l" defTabSz="914400" fontAlgn="base">
              <a:spcBef>
                <a:spcPct val="0"/>
              </a:spcBef>
              <a:spcAft>
                <a:spcPct val="0"/>
              </a:spcAft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C1DC219-AE9B-F846-B293-5029C850F5C5}" type="slidenum">
              <a:rPr kumimoji="0" lang="en-US" sz="1200" b="0" i="0" kern="1200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</a:rPr>
              <a:pPr marL="0" algn="l" defTabSz="914400" fontAlgn="base">
                <a:spcBef>
                  <a:spcPct val="0"/>
                </a:spcBef>
                <a:spcAft>
                  <a:spcPct val="0"/>
                </a:spcAft>
                <a:buNone/>
                <a:defRPr kumimoji="0" sz="1000" b="0" i="0" kern="1200" normalizeH="0" noProof="0">
                  <a:solidFill>
                    <a:srgbClr val="898989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5</a:t>
            </a:fld>
            <a:endParaRPr kumimoji="0" lang="en-US" sz="1200" b="0" i="0" kern="1200" normalizeH="0" noProof="0"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0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9027" name="AutoShape 4"/>
          <p:cNvCxnSpPr>
            <a:cxnSpLocks noChangeShapeType="1"/>
          </p:cNvCxnSpPr>
          <p:nvPr/>
        </p:nvCxnSpPr>
        <p:spPr bwMode="auto">
          <a:xfrm rot="5400000">
            <a:off x="2608646" y="209185"/>
            <a:ext cx="405469" cy="352725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29028" name="AutoShape 5"/>
          <p:cNvCxnSpPr>
            <a:cxnSpLocks noChangeShapeType="1"/>
            <a:stCxn id="73734" idx="2"/>
            <a:endCxn id="129032" idx="0"/>
          </p:cNvCxnSpPr>
          <p:nvPr/>
        </p:nvCxnSpPr>
        <p:spPr bwMode="auto">
          <a:xfrm rot="16200000" flipH="1">
            <a:off x="4408853" y="1972731"/>
            <a:ext cx="332479" cy="16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29031" name="Text Box 8"/>
          <p:cNvSpPr txBox="1">
            <a:spLocks noChangeArrowheads="1"/>
          </p:cNvSpPr>
          <p:nvPr/>
        </p:nvSpPr>
        <p:spPr bwMode="auto">
          <a:xfrm>
            <a:off x="276225" y="2139054"/>
            <a:ext cx="1543050" cy="587375"/>
          </a:xfrm>
          <a:prstGeom prst="rect">
            <a:avLst/>
          </a:prstGeom>
          <a:solidFill>
            <a:srgbClr val="6D6D6D"/>
          </a:soli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3345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</a:rPr>
              <a:t>ChoiceLease</a:t>
            </a:r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</a:rPr>
              <a:t> </a:t>
            </a:r>
            <a:endParaRPr lang="en-US" sz="1400" b="1" dirty="0">
              <a:solidFill>
                <a:prstClr val="white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29032" name="Text Box 9"/>
          <p:cNvSpPr txBox="1">
            <a:spLocks noChangeArrowheads="1"/>
          </p:cNvSpPr>
          <p:nvPr/>
        </p:nvSpPr>
        <p:spPr bwMode="auto">
          <a:xfrm>
            <a:off x="3803650" y="2139054"/>
            <a:ext cx="1543050" cy="587375"/>
          </a:xfrm>
          <a:prstGeom prst="rect">
            <a:avLst/>
          </a:prstGeom>
          <a:solidFill>
            <a:srgbClr val="6D6D6D"/>
          </a:soli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3345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</a:rPr>
              <a:t>Commercial Rental </a:t>
            </a:r>
          </a:p>
        </p:txBody>
      </p:sp>
      <p:sp>
        <p:nvSpPr>
          <p:cNvPr id="129033" name="Rectangle 10"/>
          <p:cNvSpPr>
            <a:spLocks noChangeAspect="1" noChangeArrowheads="1"/>
          </p:cNvSpPr>
          <p:nvPr/>
        </p:nvSpPr>
        <p:spPr bwMode="auto">
          <a:xfrm>
            <a:off x="5505628" y="2772967"/>
            <a:ext cx="1712911" cy="24211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Largest 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retailer with 59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Used 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Truck Centers throughout North America  and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Canada</a:t>
            </a:r>
          </a:p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Flexible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financing </a:t>
            </a: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Full 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maintenance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history and only one prior owner (Ryder)</a:t>
            </a:r>
          </a:p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Rigorous 140-point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inspection</a:t>
            </a:r>
          </a:p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Guaranteed reliability</a:t>
            </a:r>
          </a:p>
          <a:p>
            <a:pPr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tabLst>
                <a:tab pos="174625" algn="l"/>
              </a:tabLst>
            </a:pP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29035" name="Rectangle 12"/>
          <p:cNvSpPr>
            <a:spLocks noChangeAspect="1" noChangeArrowheads="1"/>
          </p:cNvSpPr>
          <p:nvPr/>
        </p:nvSpPr>
        <p:spPr bwMode="auto">
          <a:xfrm>
            <a:off x="7288212" y="2772967"/>
            <a:ext cx="1727200" cy="11562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Fuel</a:t>
            </a:r>
          </a:p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Insurance</a:t>
            </a:r>
          </a:p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Safety</a:t>
            </a:r>
          </a:p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Regulatory reporting</a:t>
            </a:r>
          </a:p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Technology</a:t>
            </a:r>
          </a:p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Fleet Parts &amp; Products</a:t>
            </a: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29037" name="Rectangle 14"/>
          <p:cNvSpPr>
            <a:spLocks noChangeAspect="1" noChangeArrowheads="1"/>
          </p:cNvSpPr>
          <p:nvPr/>
        </p:nvSpPr>
        <p:spPr bwMode="auto">
          <a:xfrm>
            <a:off x="211879" y="2772967"/>
            <a:ext cx="1772271" cy="2161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Flexible Leasing  options:</a:t>
            </a:r>
          </a:p>
          <a:p>
            <a:pPr marL="403225" lvl="1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Full Service</a:t>
            </a:r>
          </a:p>
          <a:p>
            <a:pPr marL="403225" lvl="1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Preventive </a:t>
            </a:r>
          </a:p>
          <a:p>
            <a:pPr marL="403225" lvl="1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On-Demand </a:t>
            </a:r>
          </a:p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Wide 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variety of truck sizes and specifications to meet your unique fleet requirements</a:t>
            </a:r>
          </a:p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Leverage Ryder’s scale and buying power with major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OEMs</a:t>
            </a:r>
          </a:p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endParaRPr lang="en-US" sz="11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cxnSp>
        <p:nvCxnSpPr>
          <p:cNvPr id="129039" name="AutoShape 16"/>
          <p:cNvCxnSpPr>
            <a:cxnSpLocks noChangeShapeType="1"/>
          </p:cNvCxnSpPr>
          <p:nvPr/>
        </p:nvCxnSpPr>
        <p:spPr bwMode="auto">
          <a:xfrm>
            <a:off x="2811462" y="1972970"/>
            <a:ext cx="0" cy="2444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29049" name="Text Box 51"/>
          <p:cNvSpPr txBox="1">
            <a:spLocks noChangeArrowheads="1"/>
          </p:cNvSpPr>
          <p:nvPr/>
        </p:nvSpPr>
        <p:spPr bwMode="auto">
          <a:xfrm>
            <a:off x="371086" y="5035551"/>
            <a:ext cx="26873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rgbClr val="CE1126"/>
              </a:buClr>
              <a:buSzPct val="90000"/>
              <a:buFont typeface="Wingdings" pitchFamily="2" charset="2"/>
              <a:buNone/>
            </a:pPr>
            <a:r>
              <a:rPr lang="en-US" sz="1400" dirty="0">
                <a:solidFill>
                  <a:srgbClr val="808080"/>
                </a:solidFill>
                <a:latin typeface="Calibri" panose="020F0502020204030204" pitchFamily="34" charset="0"/>
                <a:ea typeface="ＭＳ Ｐゴシック" charset="-128"/>
              </a:rPr>
              <a:t>Sample </a:t>
            </a:r>
            <a:r>
              <a:rPr lang="en-US" sz="1400" dirty="0" smtClean="0">
                <a:solidFill>
                  <a:srgbClr val="808080"/>
                </a:solidFill>
                <a:latin typeface="Calibri" panose="020F0502020204030204" pitchFamily="34" charset="0"/>
                <a:ea typeface="ＭＳ Ｐゴシック" charset="-128"/>
              </a:rPr>
              <a:t>Clients (Maximizing Uptime):</a:t>
            </a:r>
            <a:endParaRPr lang="en-US" sz="1400" dirty="0">
              <a:solidFill>
                <a:srgbClr val="808080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29050" name="Line 52"/>
          <p:cNvSpPr>
            <a:spLocks noChangeShapeType="1"/>
          </p:cNvSpPr>
          <p:nvPr/>
        </p:nvSpPr>
        <p:spPr bwMode="auto">
          <a:xfrm>
            <a:off x="466725" y="5237164"/>
            <a:ext cx="8369300" cy="1587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cxnSp>
        <p:nvCxnSpPr>
          <p:cNvPr id="44" name="Elbow Connector 43"/>
          <p:cNvCxnSpPr/>
          <p:nvPr/>
        </p:nvCxnSpPr>
        <p:spPr>
          <a:xfrm rot="16200000" flipH="1">
            <a:off x="5249848" y="1095240"/>
            <a:ext cx="405469" cy="1755147"/>
          </a:xfrm>
          <a:prstGeom prst="bentConnector3">
            <a:avLst>
              <a:gd name="adj1" fmla="val 50000"/>
            </a:avLst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6200000" flipH="1">
            <a:off x="6125355" y="219734"/>
            <a:ext cx="405469" cy="3506160"/>
          </a:xfrm>
          <a:prstGeom prst="bentConnector3">
            <a:avLst>
              <a:gd name="adj1" fmla="val 50000"/>
            </a:avLst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734" name="Text Box 6"/>
          <p:cNvSpPr txBox="1">
            <a:spLocks noChangeArrowheads="1"/>
          </p:cNvSpPr>
          <p:nvPr/>
        </p:nvSpPr>
        <p:spPr bwMode="gray">
          <a:xfrm>
            <a:off x="3321678" y="1219200"/>
            <a:ext cx="2506662" cy="587375"/>
          </a:xfrm>
          <a:prstGeom prst="rect">
            <a:avLst/>
          </a:prstGeom>
          <a:solidFill>
            <a:srgbClr val="CE1126"/>
          </a:soli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3345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</a:rPr>
              <a:t>Fleet Management Solutions</a:t>
            </a:r>
          </a:p>
        </p:txBody>
      </p:sp>
      <p:sp>
        <p:nvSpPr>
          <p:cNvPr id="129038" name="Text Box 15"/>
          <p:cNvSpPr txBox="1">
            <a:spLocks noChangeArrowheads="1"/>
          </p:cNvSpPr>
          <p:nvPr/>
        </p:nvSpPr>
        <p:spPr bwMode="auto">
          <a:xfrm>
            <a:off x="2039937" y="2139054"/>
            <a:ext cx="1543050" cy="587375"/>
          </a:xfrm>
          <a:prstGeom prst="rect">
            <a:avLst/>
          </a:prstGeom>
          <a:solidFill>
            <a:srgbClr val="6D6D6D"/>
          </a:soli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3345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</a:rPr>
              <a:t>SelectCare</a:t>
            </a:r>
            <a:endParaRPr lang="en-US" sz="1400" b="1" dirty="0" smtClean="0">
              <a:solidFill>
                <a:prstClr val="white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60486" y="6373726"/>
            <a:ext cx="356616" cy="3651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fld id="{B615E464-B8E2-45A6-858D-81704BB8F089}" type="slidenum">
              <a:rPr lang="en-US" sz="1200">
                <a:solidFill>
                  <a:prstClr val="black"/>
                </a:solidFill>
                <a:latin typeface="Calibri" panose="020F0502020204030204" pitchFamily="34" charset="0"/>
              </a:rPr>
              <a:pPr algn="r"/>
              <a:t>6</a:t>
            </a:fld>
            <a:endParaRPr lang="en-US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556564" y="2139053"/>
            <a:ext cx="1543050" cy="587375"/>
          </a:xfrm>
          <a:prstGeom prst="rect">
            <a:avLst/>
          </a:prstGeom>
          <a:solidFill>
            <a:srgbClr val="6D6D6D"/>
          </a:soli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3345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</a:rPr>
              <a:t>Used Vehicle Sales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7338083" y="2139054"/>
            <a:ext cx="1543050" cy="587375"/>
          </a:xfrm>
          <a:prstGeom prst="rect">
            <a:avLst/>
          </a:prstGeom>
          <a:solidFill>
            <a:srgbClr val="6D6D6D"/>
          </a:solidFill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933450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Calibri" panose="020F0502020204030204" pitchFamily="34" charset="0"/>
                <a:ea typeface="ＭＳ Ｐゴシック" charset="-128"/>
              </a:rPr>
              <a:t>Fleet Support Services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694793" y="298451"/>
            <a:ext cx="8406872" cy="658813"/>
          </a:xfrm>
        </p:spPr>
        <p:txBody>
          <a:bodyPr/>
          <a:lstStyle/>
          <a:p>
            <a:r>
              <a:rPr lang="en-US" sz="3200" dirty="0" smtClean="0">
                <a:solidFill>
                  <a:srgbClr val="CE1126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SERVICES </a:t>
            </a:r>
            <a:r>
              <a:rPr lang="en-US" sz="3200" dirty="0" smtClean="0">
                <a:solidFill>
                  <a:srgbClr val="CE1126"/>
                </a:solidFill>
                <a:latin typeface="Calibri" panose="020F0502020204030204" pitchFamily="34" charset="0"/>
                <a:sym typeface="Arial Black"/>
              </a:rPr>
              <a:t>|</a:t>
            </a:r>
            <a:r>
              <a:rPr lang="en-US" sz="3200" dirty="0" smtClean="0">
                <a:solidFill>
                  <a:srgbClr val="CE1126"/>
                </a:solidFill>
                <a:latin typeface="Calibri" panose="020F0502020204030204" pitchFamily="34" charset="0"/>
                <a:ea typeface="Gill Sans MT" charset="0"/>
                <a:cs typeface="Gill Sans MT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ea typeface="Gill Sans MT" charset="0"/>
                <a:cs typeface="Gill Sans MT" charset="0"/>
              </a:rPr>
              <a:t>Fleet Management Services (FMS)</a:t>
            </a:r>
            <a:endParaRPr lang="en-US" sz="3200" dirty="0">
              <a:latin typeface="Calibri" panose="020F0502020204030204" pitchFamily="34" charset="0"/>
            </a:endParaRPr>
          </a:p>
        </p:txBody>
      </p:sp>
      <p:pic>
        <p:nvPicPr>
          <p:cNvPr id="24" name="Picture 2" descr="http://profile.ak.fbcdn.net/hprofile-ak-ash4/s160x160/382331_557390380947216_1193467794_a.pn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59926" y="5506234"/>
            <a:ext cx="783772" cy="783772"/>
          </a:xfrm>
          <a:prstGeom prst="rect">
            <a:avLst/>
          </a:prstGeom>
          <a:noFill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3" y="5774383"/>
            <a:ext cx="1314640" cy="377351"/>
          </a:xfrm>
          <a:prstGeom prst="rect">
            <a:avLst/>
          </a:prstGeom>
        </p:spPr>
      </p:pic>
      <p:pic>
        <p:nvPicPr>
          <p:cNvPr id="26" name="Picture 2" descr="https://upload.wikimedia.org/wikipedia/en/0/08/Saia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510" y="5838885"/>
            <a:ext cx="968375" cy="40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s://www.truthinadvertising.org/wp-content/uploads/2013/10/Web-logo-Anheuser-Busch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35" y="5623145"/>
            <a:ext cx="1350845" cy="7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www.freightcaptain.com/getfile/310a41ab-7b7f-4d73-98fd-79d53aa12b5c/SeaLogixNoReg_H.aspx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753" y="5770725"/>
            <a:ext cx="1537548" cy="3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"/>
          <p:cNvSpPr>
            <a:spLocks noChangeAspect="1" noChangeArrowheads="1"/>
          </p:cNvSpPr>
          <p:nvPr/>
        </p:nvSpPr>
        <p:spPr bwMode="auto">
          <a:xfrm>
            <a:off x="2020785" y="2772967"/>
            <a:ext cx="1712913" cy="1832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Flexible  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managed maintenance options:</a:t>
            </a:r>
          </a:p>
          <a:p>
            <a:pPr marL="403225" lvl="1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1450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Full Service </a:t>
            </a:r>
          </a:p>
          <a:p>
            <a:pPr marL="403225" lvl="1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1450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Preventive</a:t>
            </a:r>
          </a:p>
          <a:p>
            <a:pPr marL="403225" lvl="1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1450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On-Demand</a:t>
            </a:r>
          </a:p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Vehicles are owned by our clients or under third-party  finance lease contracts</a:t>
            </a: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30" name="Rectangle 7"/>
          <p:cNvSpPr>
            <a:spLocks noChangeAspect="1" noChangeArrowheads="1"/>
          </p:cNvSpPr>
          <p:nvPr/>
        </p:nvSpPr>
        <p:spPr bwMode="auto">
          <a:xfrm>
            <a:off x="3764282" y="2772967"/>
            <a:ext cx="1660525" cy="14370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Commercial 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vehicles for short-term customer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needs</a:t>
            </a: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  <a:p>
            <a:pPr marL="174625" indent="-174625" eaLnBrk="0" fontAlgn="auto" hangingPunct="0">
              <a:spcBef>
                <a:spcPts val="30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Access </a:t>
            </a:r>
            <a:r>
              <a:rPr lang="en-US" sz="105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to 37,800 </a:t>
            </a:r>
            <a:r>
              <a:rPr lang="en-US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</a:rPr>
              <a:t>new and late-model commercial vehicles in North America</a:t>
            </a:r>
          </a:p>
          <a:p>
            <a:pPr marL="174625" indent="-174625" eaLnBrk="0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10000"/>
              <a:buFont typeface="Lucida Grande"/>
              <a:buChar char="•"/>
              <a:tabLst>
                <a:tab pos="174625" algn="l"/>
              </a:tabLst>
            </a:pPr>
            <a:endParaRPr lang="en-US" sz="1050" dirty="0">
              <a:solidFill>
                <a:prstClr val="black"/>
              </a:solidFill>
              <a:latin typeface="Calibri" panose="020F0502020204030204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5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09816" y="2502987"/>
            <a:ext cx="1991102" cy="20238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1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Advanced Fuels</a:t>
            </a:r>
            <a:endParaRPr kumimoji="0" lang="en-US" sz="1200" b="0" i="0" normalizeH="0" noProof="0">
              <a:solidFill>
                <a:srgbClr val="595959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  <a:p>
            <a:pPr marL="114300" indent="-114300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tabLst>
                <a:tab pos="114300" algn="l"/>
              </a:tabLst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More </a:t>
            </a:r>
            <a:r>
              <a:rPr kumimoji="0" lang="en-US" sz="11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than  miles </a:t>
            </a: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of natural gas experience </a:t>
            </a:r>
          </a:p>
          <a:p>
            <a:pPr marL="114300" indent="-114300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tabLst>
                <a:tab pos="114300" algn="l"/>
              </a:tabLst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$100 million invested in advanced fuels</a:t>
            </a:r>
          </a:p>
          <a:p>
            <a:pPr marL="114300" indent="-114300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tabLst>
                <a:tab pos="114300" algn="l"/>
              </a:tabLst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5,900+ trained technicians</a:t>
            </a:r>
          </a:p>
          <a:p>
            <a:pPr marL="114300" indent="-114300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tabLst>
                <a:tab pos="114300" algn="l"/>
              </a:tabLst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Exclusive maintenance and distribution provider for Nikola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2379856" y="1281358"/>
            <a:ext cx="6475412" cy="12311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b="1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t>Saving more than just the environment</a:t>
            </a:r>
          </a:p>
          <a:p>
            <a:pPr algn="l" fontAlgn="auto">
              <a:spcBef>
                <a:spcPct val="0"/>
              </a:spcBef>
              <a:spcAft>
                <a:spcPct val="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4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t>Ryder </a:t>
            </a:r>
            <a:r>
              <a:rPr kumimoji="0" lang="en-US" sz="14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t>is a leader in providing environmental, </a:t>
            </a:r>
            <a:r>
              <a:rPr kumimoji="0" lang="en-US" sz="14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t>cost-saving, </a:t>
            </a:r>
            <a:r>
              <a:rPr kumimoji="0" lang="en-US" sz="14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t>and service benefits for more efficient transportation </a:t>
            </a:r>
            <a:r>
              <a:rPr kumimoji="0" lang="en-US" sz="14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t>and logistics operations. </a:t>
            </a:r>
            <a:r>
              <a:rPr kumimoji="0" lang="en-US" sz="1400" b="0" i="0" normalizeH="0" noProof="0" smtClean="0">
                <a:solidFill>
                  <a:prstClr val="black">
                    <a:lumMod val="85000"/>
                    <a:lumOff val="15000"/>
                  </a:prstClr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  <a:cs typeface="Arial" panose="020B0604020202020204" pitchFamily="34" charset="0"/>
              </a:rPr>
              <a:t>From alternative fuels to carbon reporting to green supply chain engineering programs, Ryder has what you need to be lean and green.</a:t>
            </a:r>
            <a:endParaRPr kumimoji="0" lang="en-US" sz="1400" b="0" i="0" normalizeH="0" noProof="0">
              <a:solidFill>
                <a:prstClr val="black">
                  <a:lumMod val="85000"/>
                  <a:lumOff val="15000"/>
                </a:prstClr>
              </a:solidFill>
              <a:uLnTx/>
              <a:uFillTx/>
              <a:latin typeface="Calibri" panose="020F050202020403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05935" y="4623926"/>
            <a:ext cx="1992994" cy="10567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1" i="0" normalizeH="0" noProof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Diesel </a:t>
            </a:r>
            <a:r>
              <a:rPr kumimoji="0" lang="en-US" sz="1200" b="1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Fuel &amp; Exhaust </a:t>
            </a:r>
            <a:r>
              <a:rPr kumimoji="0" lang="en-US" sz="1200" b="1" i="0" normalizeH="0" noProof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F</a:t>
            </a:r>
            <a:r>
              <a:rPr kumimoji="0" lang="en-US" sz="1200" b="1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luid</a:t>
            </a:r>
            <a:endParaRPr kumimoji="0" lang="en-US" sz="1200" b="0" i="0" normalizeH="0" noProof="0">
              <a:solidFill>
                <a:srgbClr val="595959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  <a:p>
            <a:pPr marL="114300" indent="-114300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tabLst>
                <a:tab pos="114300" algn="l"/>
              </a:tabLst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We deliver only low-emission, ultra-low-sulfur diesel (ULSD) fuel in all our fueling </a:t>
            </a: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stations</a:t>
            </a:r>
            <a:endParaRPr kumimoji="0" lang="en-US" sz="1100" b="0" i="0" normalizeH="0" noProof="0"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95317" y="2476361"/>
            <a:ext cx="2126625" cy="37625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1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Waste Management</a:t>
            </a:r>
            <a:endParaRPr kumimoji="0" lang="en-US" sz="1200" b="0" i="0" normalizeH="0" noProof="0" smtClean="0">
              <a:solidFill>
                <a:srgbClr val="595959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  <a:p>
            <a:pPr marL="114300" indent="-114300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We recycle and re-use:</a:t>
            </a:r>
          </a:p>
          <a:p>
            <a:pPr marL="288925" lvl="1" indent="-171450" algn="l" fontAlgn="auto"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-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Automotive/vehicle waste items associated with maintaining a fleet</a:t>
            </a:r>
          </a:p>
          <a:p>
            <a:pPr marL="288925" lvl="1" indent="-171450" algn="l" fontAlgn="auto"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-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Products made from recycled materials, including retread tires and re-refined motor oils</a:t>
            </a:r>
          </a:p>
          <a:p>
            <a:pPr marL="288925" lvl="1" indent="-171450" algn="l" fontAlgn="auto"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-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2M+ gallons of vehicle washing waste water annually</a:t>
            </a:r>
          </a:p>
          <a:p>
            <a:pPr marL="288925" lvl="1" indent="-171450" algn="l" fontAlgn="auto"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-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We recycle all retired electronic components, computers, and component parts at all of our locations in the U.S. and Canada </a:t>
            </a:r>
          </a:p>
          <a:p>
            <a:pPr marL="234950" lvl="1" indent="-117475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endParaRPr kumimoji="0" lang="en-US" sz="1050" b="0" i="0" normalizeH="0" noProof="0"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3664" y="2478620"/>
            <a:ext cx="2045951" cy="30931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CA"/>
            </a:defPPr>
          </a:lstStyle>
          <a:p>
            <a:pPr algn="l" fontAlgn="auto">
              <a:spcBef>
                <a:spcPct val="0"/>
              </a:spcBef>
              <a:spcAft>
                <a:spcPts val="800"/>
              </a:spcAft>
              <a:buNone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200" b="1" i="0" normalizeH="0" noProof="0" smtClean="0">
                <a:solidFill>
                  <a:srgbClr val="CE1126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Sustainable Warehousing</a:t>
            </a:r>
            <a:endParaRPr kumimoji="0" lang="en-US" sz="1200" b="0" i="0" normalizeH="0" noProof="0">
              <a:solidFill>
                <a:srgbClr val="595959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  <a:p>
            <a:pPr marL="114300" indent="-114300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Best practices in energy conservation:</a:t>
            </a:r>
          </a:p>
          <a:p>
            <a:pPr marL="288925" lvl="1" indent="-171450" algn="l" fontAlgn="auto"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-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Facility design</a:t>
            </a:r>
          </a:p>
          <a:p>
            <a:pPr marL="288925" lvl="1" indent="-171450" algn="l" fontAlgn="auto"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-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Lighting</a:t>
            </a:r>
          </a:p>
          <a:p>
            <a:pPr marL="288925" lvl="1" indent="-171450" algn="l" fontAlgn="auto"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-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Atmospheric controls</a:t>
            </a:r>
          </a:p>
          <a:p>
            <a:pPr marL="114300" indent="-114300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Evaluate </a:t>
            </a:r>
            <a:r>
              <a:rPr kumimoji="0" lang="en-US" sz="11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energy performance </a:t>
            </a: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with Ryder’s environmental due diligence process</a:t>
            </a:r>
          </a:p>
          <a:p>
            <a:pPr marL="114300" indent="-114300" algn="l" fontAlgn="auto">
              <a:spcBef>
                <a:spcPct val="0"/>
              </a:spcBef>
              <a:spcAft>
                <a:spcPts val="800"/>
              </a:spcAft>
              <a:buFont typeface="Arial"/>
              <a:buChar char="•"/>
              <a:defRPr kumimoji="0" b="0" i="0" normalizeH="0" noProof="0">
                <a:uLnTx/>
                <a:uFillTx/>
                <a:latin typeface="Arial"/>
                <a:ea typeface="+mn-ea"/>
                <a:cs typeface="+mn-cs"/>
              </a:defRPr>
            </a:pPr>
            <a:r>
              <a:rPr kumimoji="0" lang="en-US" sz="11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W</a:t>
            </a: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e </a:t>
            </a:r>
            <a:r>
              <a:rPr kumimoji="0" lang="en-US" sz="1100" b="0" i="0" normalizeH="0" noProof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are measuring and reporting our electricity, natural gas, water, and sewer use for all U.S. and Canada </a:t>
            </a:r>
            <a:r>
              <a:rPr kumimoji="0" lang="en-US" sz="1100" b="0" i="0" normalizeH="0" noProof="0" smtClean="0">
                <a:solidFill>
                  <a:prstClr val="black"/>
                </a:solidFill>
                <a:uLnTx/>
                <a:uFillTx/>
                <a:latin typeface="Calibri" panose="020F0502020204030204" pitchFamily="34" charset="0"/>
                <a:ea typeface="ＭＳ Ｐゴシック" charset="-128"/>
              </a:rPr>
              <a:t>operations</a:t>
            </a:r>
            <a:endParaRPr kumimoji="0" lang="en-US" sz="1050" b="0" i="0" normalizeH="0" noProof="0">
              <a:solidFill>
                <a:prstClr val="black"/>
              </a:solidFill>
              <a:uLnTx/>
              <a:uFillTx/>
              <a:latin typeface="Calibri" panose="020F0502020204030204" pitchFamily="34" charset="0"/>
              <a:ea typeface="ＭＳ Ｐゴシック" charset="-128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311592" y="1371600"/>
            <a:ext cx="0" cy="45262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H="1">
            <a:off x="4385892" y="2455029"/>
            <a:ext cx="0" cy="33832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flipH="1">
            <a:off x="6623691" y="2455029"/>
            <a:ext cx="1" cy="33832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NG-Ladybug-CL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0" y="1469694"/>
            <a:ext cx="1562100" cy="4419600"/>
          </a:xfrm>
          <a:prstGeom prst="rect">
            <a:avLst/>
          </a:prstGeom>
        </p:spPr>
      </p:pic>
      <p:sp>
        <p:nvSpPr>
          <p:cNvPr id="21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32802" y="6395504"/>
            <a:ext cx="528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algn="l" defTabSz="914400" fontAlgn="base">
              <a:spcBef>
                <a:spcPct val="0"/>
              </a:spcBef>
              <a:spcAft>
                <a:spcPct val="0"/>
              </a:spcAft>
              <a:buNone/>
              <a:defRPr kumimoji="0" sz="1000" b="0" i="0" kern="1200" normalizeH="0" noProof="0">
                <a:solidFill>
                  <a:srgbClr val="898989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fld id="{CC1DC219-AE9B-F846-B293-5029C850F5C5}" type="slidenum">
              <a:rPr kumimoji="0" lang="en-US" sz="1200" b="0" i="0" kern="1200" normalizeH="0" noProof="0"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</a:rPr>
              <a:pPr marL="0" algn="l" defTabSz="914400" fontAlgn="base">
                <a:spcBef>
                  <a:spcPct val="0"/>
                </a:spcBef>
                <a:spcAft>
                  <a:spcPct val="0"/>
                </a:spcAft>
                <a:buNone/>
                <a:defRPr kumimoji="0" sz="1000" b="0" i="0" kern="1200" normalizeH="0" noProof="0">
                  <a:solidFill>
                    <a:srgbClr val="898989"/>
                  </a:solidFill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t>7</a:t>
            </a:fld>
            <a:endParaRPr kumimoji="0" lang="en-US" sz="1200" b="0" i="0" kern="1200" normalizeH="0" noProof="0"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754592" y="298450"/>
            <a:ext cx="8008408" cy="658813"/>
          </a:xfrm>
        </p:spPr>
        <p:txBody>
          <a:bodyPr/>
          <a:lstStyle/>
          <a:p>
            <a:pPr marL="0" marR="0" lvl="0" indent="0" algn="l" defTabSz="914400" fontAlgn="auto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Tx/>
              <a:buNone/>
              <a:defRPr kumimoji="0" sz="28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+mj-lt"/>
                <a:ea typeface="+mj-ea"/>
                <a:cs typeface="Gill Sans MT"/>
                <a:sym typeface="Wingdings"/>
              </a:defRPr>
            </a:pPr>
            <a:r>
              <a:rPr kumimoji="0" 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</a:rPr>
              <a:t>About Ryder </a:t>
            </a:r>
            <a:r>
              <a:rPr kumimoji="0" 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uLnTx/>
                <a:uFillTx/>
                <a:latin typeface="Calibri" panose="020F0502020204030204" pitchFamily="34" charset="0"/>
                <a:sym typeface="Arial Black"/>
              </a:rPr>
              <a:t>| </a:t>
            </a:r>
            <a:r>
              <a:rPr kumimoji="0" lang="en-US" sz="32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  <a:sym typeface="Arial Black"/>
              </a:rPr>
              <a:t>Environmental </a:t>
            </a:r>
            <a:r>
              <a:rPr kumimoji="0" lang="en-US" sz="3200" b="1" i="0" u="none" strike="noStrike" kern="1200" cap="none" spc="0" normalizeH="0" baseline="0" noProof="0" smtClean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uLnTx/>
                <a:uFillTx/>
                <a:latin typeface="Calibri" panose="020F0502020204030204" pitchFamily="34" charset="0"/>
              </a:rPr>
              <a:t>Sustainability</a:t>
            </a:r>
            <a:endParaRPr kumimoji="0" lang="en-US" sz="2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9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A Technology Company”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DE19F0-C11B-A745-A37D-122B28A49E8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 bwMode="gray">
          <a:xfrm>
            <a:off x="640082" y="2634607"/>
            <a:ext cx="4501414" cy="2894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Access and Risk Mitigation</a:t>
            </a:r>
          </a:p>
          <a:p>
            <a:pPr marL="342900" indent="-342900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Committed to Electric Trucks </a:t>
            </a:r>
          </a:p>
          <a:p>
            <a:pPr marL="342900" indent="-342900">
              <a:lnSpc>
                <a:spcPct val="250000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Exclusive OEM Relationships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891" y="1241512"/>
            <a:ext cx="8247380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Ryder Advantage: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Delivering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meaningful solutions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this fast-changing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219" t="34649" r="28475" b="20503"/>
          <a:stretch/>
        </p:blipFill>
        <p:spPr>
          <a:xfrm>
            <a:off x="5238555" y="2479868"/>
            <a:ext cx="3574716" cy="353984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997116" y="2366211"/>
            <a:ext cx="16042" cy="38581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4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Embracing Disruption and Leading Change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EDE19F0-C11B-A745-A37D-122B28A49E8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0165" y="1331410"/>
            <a:ext cx="5422962" cy="2677656"/>
          </a:xfrm>
          <a:prstGeom prst="rect">
            <a:avLst/>
          </a:prstGeom>
          <a:solidFill>
            <a:srgbClr val="FFFFCC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“There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 lot of changes on the horizon within our industry in terms of electric and autonomous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vehicles, asset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freight sharing 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Uber effect)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within e-Commerce and the speed with which customers expect delivery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Amazon effect</a:t>
            </a:r>
            <a:r>
              <a:rPr lang="en-US" sz="2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438" y="1615381"/>
            <a:ext cx="2203095" cy="22030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78433" y="4014929"/>
            <a:ext cx="2759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Robert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Sanchez, Chairman and CEO, Ryder System, Inc.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6" b="11382"/>
          <a:stretch/>
        </p:blipFill>
        <p:spPr>
          <a:xfrm>
            <a:off x="2112608" y="4494303"/>
            <a:ext cx="1958075" cy="15195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5" b="30810"/>
          <a:stretch/>
        </p:blipFill>
        <p:spPr>
          <a:xfrm>
            <a:off x="5064520" y="4649071"/>
            <a:ext cx="2627826" cy="12099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296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6392"/>
  <p:tag name="AS_OS" val="Microsoft Windows NT 6.1.7601 Service Pack 1"/>
  <p:tag name="AS_RELEASE_DATE" val="2017.10.30"/>
  <p:tag name="AS_TITLE" val="Aspose.Slides for .NET 4.0 Client Profile"/>
  <p:tag name="AS_VERSION" val="17.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Ryder Presentation Template (11-10-14) 2010">
  <a:themeElements>
    <a:clrScheme name="Ryder 7-2014">
      <a:dk1>
        <a:sysClr val="windowText" lastClr="000000"/>
      </a:dk1>
      <a:lt1>
        <a:sysClr val="window" lastClr="FFFFFF"/>
      </a:lt1>
      <a:dk2>
        <a:srgbClr val="9A0C1C"/>
      </a:dk2>
      <a:lt2>
        <a:srgbClr val="D9D9D9"/>
      </a:lt2>
      <a:accent1>
        <a:srgbClr val="CE1126"/>
      </a:accent1>
      <a:accent2>
        <a:srgbClr val="B0B0B0"/>
      </a:accent2>
      <a:accent3>
        <a:srgbClr val="4B4B4B"/>
      </a:accent3>
      <a:accent4>
        <a:srgbClr val="650712"/>
      </a:accent4>
      <a:accent5>
        <a:srgbClr val="6E6E6E"/>
      </a:accent5>
      <a:accent6>
        <a:srgbClr val="373737"/>
      </a:accent6>
      <a:hlink>
        <a:srgbClr val="595959"/>
      </a:hlink>
      <a:folHlink>
        <a:srgbClr val="A5A5A5"/>
      </a:folHlink>
    </a:clrScheme>
    <a:fontScheme name="Ryder Custom - All 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yder Presentation Template 10-02-14.potx" id="{A9B8D556-254A-4EC6-A1FF-22A25A3BB5F5}" vid="{A339B04A-CFC1-4B02-B0CE-545AAFBD15E9}"/>
    </a:ext>
  </a:extLst>
</a:theme>
</file>

<file path=ppt/theme/theme2.xml><?xml version="1.0" encoding="utf-8"?>
<a:theme xmlns:a="http://schemas.openxmlformats.org/drawingml/2006/main" name="10_Ryder Presentation Template (11-24-14) 2010">
  <a:themeElements>
    <a:clrScheme name="Ryder 7-2014">
      <a:dk1>
        <a:sysClr val="windowText" lastClr="000000"/>
      </a:dk1>
      <a:lt1>
        <a:sysClr val="window" lastClr="FFFFFF"/>
      </a:lt1>
      <a:dk2>
        <a:srgbClr val="9A0C1C"/>
      </a:dk2>
      <a:lt2>
        <a:srgbClr val="D9D9D9"/>
      </a:lt2>
      <a:accent1>
        <a:srgbClr val="CE1126"/>
      </a:accent1>
      <a:accent2>
        <a:srgbClr val="B0B0B0"/>
      </a:accent2>
      <a:accent3>
        <a:srgbClr val="4B4B4B"/>
      </a:accent3>
      <a:accent4>
        <a:srgbClr val="650712"/>
      </a:accent4>
      <a:accent5>
        <a:srgbClr val="6E6E6E"/>
      </a:accent5>
      <a:accent6>
        <a:srgbClr val="373737"/>
      </a:accent6>
      <a:hlink>
        <a:srgbClr val="595959"/>
      </a:hlink>
      <a:folHlink>
        <a:srgbClr val="A5A5A5"/>
      </a:folHlink>
    </a:clrScheme>
    <a:fontScheme name="Ryder Custom - All 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yder Presentation Template 10-02-14.potx" id="{A9B8D556-254A-4EC6-A1FF-22A25A3BB5F5}" vid="{A339B04A-CFC1-4B02-B0CE-545AAFBD15E9}"/>
    </a:ext>
  </a:extLst>
</a:theme>
</file>

<file path=ppt/theme/theme3.xml><?xml version="1.0" encoding="utf-8"?>
<a:theme xmlns:a="http://schemas.openxmlformats.org/drawingml/2006/main" name="2_Ryder Presentation Template (11-10-14) 2010">
  <a:themeElements>
    <a:clrScheme name="Ryder 7-2014">
      <a:dk1>
        <a:sysClr val="windowText" lastClr="000000"/>
      </a:dk1>
      <a:lt1>
        <a:sysClr val="window" lastClr="FFFFFF"/>
      </a:lt1>
      <a:dk2>
        <a:srgbClr val="9A0C1C"/>
      </a:dk2>
      <a:lt2>
        <a:srgbClr val="D9D9D9"/>
      </a:lt2>
      <a:accent1>
        <a:srgbClr val="CE1126"/>
      </a:accent1>
      <a:accent2>
        <a:srgbClr val="B0B0B0"/>
      </a:accent2>
      <a:accent3>
        <a:srgbClr val="4B4B4B"/>
      </a:accent3>
      <a:accent4>
        <a:srgbClr val="650712"/>
      </a:accent4>
      <a:accent5>
        <a:srgbClr val="6E6E6E"/>
      </a:accent5>
      <a:accent6>
        <a:srgbClr val="373737"/>
      </a:accent6>
      <a:hlink>
        <a:srgbClr val="595959"/>
      </a:hlink>
      <a:folHlink>
        <a:srgbClr val="A5A5A5"/>
      </a:folHlink>
    </a:clrScheme>
    <a:fontScheme name="Ryder Custom - All 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yder Presentation Template 10-02-14.potx" id="{A9B8D556-254A-4EC6-A1FF-22A25A3BB5F5}" vid="{A339B04A-CFC1-4B02-B0CE-545AAFBD15E9}"/>
    </a:ext>
  </a:extLst>
</a:theme>
</file>

<file path=ppt/theme/theme4.xml><?xml version="1.0" encoding="utf-8"?>
<a:theme xmlns:a="http://schemas.openxmlformats.org/drawingml/2006/main" name="2_Blank">
  <a:themeElements>
    <a:clrScheme name="Ryder 7-2014">
      <a:dk1>
        <a:sysClr val="windowText" lastClr="000000"/>
      </a:dk1>
      <a:lt1>
        <a:sysClr val="window" lastClr="FFFFFF"/>
      </a:lt1>
      <a:dk2>
        <a:srgbClr val="9A0C1C"/>
      </a:dk2>
      <a:lt2>
        <a:srgbClr val="D9D9D9"/>
      </a:lt2>
      <a:accent1>
        <a:srgbClr val="CE1126"/>
      </a:accent1>
      <a:accent2>
        <a:srgbClr val="B0B0B0"/>
      </a:accent2>
      <a:accent3>
        <a:srgbClr val="4B4B4B"/>
      </a:accent3>
      <a:accent4>
        <a:srgbClr val="650712"/>
      </a:accent4>
      <a:accent5>
        <a:srgbClr val="6E6E6E"/>
      </a:accent5>
      <a:accent6>
        <a:srgbClr val="373737"/>
      </a:accent6>
      <a:hlink>
        <a:srgbClr val="595959"/>
      </a:hlink>
      <a:folHlink>
        <a:srgbClr val="A5A5A5"/>
      </a:folHlink>
    </a:clrScheme>
    <a:fontScheme name="Ryder Custom - All 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yder Presentation Template (03-31-15) 2010.pptx" id="{D91FCD67-57E3-4DFE-A31D-8086E66A069F}" vid="{3014FC5F-E4B4-4084-9822-8A1C42722624}"/>
    </a:ext>
  </a:extLst>
</a:theme>
</file>

<file path=ppt/theme/theme5.xml><?xml version="1.0" encoding="utf-8"?>
<a:theme xmlns:a="http://schemas.openxmlformats.org/drawingml/2006/main" name="15_Blank">
  <a:themeElements>
    <a:clrScheme name="Ryder Custom Colors 2014">
      <a:dk1>
        <a:sysClr val="windowText" lastClr="000000"/>
      </a:dk1>
      <a:lt1>
        <a:sysClr val="window" lastClr="FFFFFF"/>
      </a:lt1>
      <a:dk2>
        <a:srgbClr val="CE1126"/>
      </a:dk2>
      <a:lt2>
        <a:srgbClr val="EAEAEA"/>
      </a:lt2>
      <a:accent1>
        <a:srgbClr val="CE1126"/>
      </a:accent1>
      <a:accent2>
        <a:srgbClr val="D9D9D9"/>
      </a:accent2>
      <a:accent3>
        <a:srgbClr val="F2F2F2"/>
      </a:accent3>
      <a:accent4>
        <a:srgbClr val="0066FF"/>
      </a:accent4>
      <a:accent5>
        <a:srgbClr val="003399"/>
      </a:accent5>
      <a:accent6>
        <a:srgbClr val="CCCCCC"/>
      </a:accent6>
      <a:hlink>
        <a:srgbClr val="0E19FE"/>
      </a:hlink>
      <a:folHlink>
        <a:srgbClr val="800080"/>
      </a:folHlink>
    </a:clrScheme>
    <a:fontScheme name="Ryder Fonts 201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13 04-15-15.potx" id="{7AA38560-0103-48F7-8962-C668B0A1AA64}" vid="{2C3E5636-47FD-4F6B-BA28-FCB2D6D7245F}"/>
    </a:ext>
  </a:extLst>
</a:theme>
</file>

<file path=ppt/theme/theme6.xml><?xml version="1.0" encoding="utf-8"?>
<a:theme xmlns:a="http://schemas.openxmlformats.org/drawingml/2006/main" name="4_Ryder Presentation Template (11-24-14) 2010">
  <a:themeElements>
    <a:clrScheme name="Ryder 7-2014">
      <a:dk1>
        <a:sysClr val="windowText" lastClr="000000"/>
      </a:dk1>
      <a:lt1>
        <a:sysClr val="window" lastClr="FFFFFF"/>
      </a:lt1>
      <a:dk2>
        <a:srgbClr val="9A0C1C"/>
      </a:dk2>
      <a:lt2>
        <a:srgbClr val="D9D9D9"/>
      </a:lt2>
      <a:accent1>
        <a:srgbClr val="CE1126"/>
      </a:accent1>
      <a:accent2>
        <a:srgbClr val="B0B0B0"/>
      </a:accent2>
      <a:accent3>
        <a:srgbClr val="4B4B4B"/>
      </a:accent3>
      <a:accent4>
        <a:srgbClr val="650712"/>
      </a:accent4>
      <a:accent5>
        <a:srgbClr val="6E6E6E"/>
      </a:accent5>
      <a:accent6>
        <a:srgbClr val="373737"/>
      </a:accent6>
      <a:hlink>
        <a:srgbClr val="595959"/>
      </a:hlink>
      <a:folHlink>
        <a:srgbClr val="A5A5A5"/>
      </a:folHlink>
    </a:clrScheme>
    <a:fontScheme name="Ryder Custom - All 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yder Presentation Template (03-31-15) 2010.pptx" id="{D91FCD67-57E3-4DFE-A31D-8086E66A069F}" vid="{3014FC5F-E4B4-4084-9822-8A1C42722624}"/>
    </a:ext>
  </a:extLst>
</a:theme>
</file>

<file path=ppt/theme/theme7.xml><?xml version="1.0" encoding="utf-8"?>
<a:theme xmlns:a="http://schemas.openxmlformats.org/drawingml/2006/main" name="55_Blank">
  <a:themeElements>
    <a:clrScheme name="Ryder Custom Colors 2014">
      <a:dk1>
        <a:sysClr val="windowText" lastClr="000000"/>
      </a:dk1>
      <a:lt1>
        <a:sysClr val="window" lastClr="FFFFFF"/>
      </a:lt1>
      <a:dk2>
        <a:srgbClr val="CE1126"/>
      </a:dk2>
      <a:lt2>
        <a:srgbClr val="EAEAEA"/>
      </a:lt2>
      <a:accent1>
        <a:srgbClr val="CE1126"/>
      </a:accent1>
      <a:accent2>
        <a:srgbClr val="D9D9D9"/>
      </a:accent2>
      <a:accent3>
        <a:srgbClr val="F2F2F2"/>
      </a:accent3>
      <a:accent4>
        <a:srgbClr val="0066FF"/>
      </a:accent4>
      <a:accent5>
        <a:srgbClr val="003399"/>
      </a:accent5>
      <a:accent6>
        <a:srgbClr val="CCCCCC"/>
      </a:accent6>
      <a:hlink>
        <a:srgbClr val="0E19FE"/>
      </a:hlink>
      <a:folHlink>
        <a:srgbClr val="800080"/>
      </a:folHlink>
    </a:clrScheme>
    <a:fontScheme name="Ryder Fonts 201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2013 04-15-15.potx" id="{7AA38560-0103-48F7-8962-C668B0A1AA64}" vid="{2C3E5636-47FD-4F6B-BA28-FCB2D6D7245F}"/>
    </a:ext>
  </a:extLst>
</a:theme>
</file>

<file path=ppt/theme/theme8.xml><?xml version="1.0" encoding="utf-8"?>
<a:theme xmlns:a="http://schemas.openxmlformats.org/drawingml/2006/main" name="50_Ryder Presentation Template (11-10-14) 2010">
  <a:themeElements>
    <a:clrScheme name="Ryder 7-2014">
      <a:dk1>
        <a:sysClr val="windowText" lastClr="000000"/>
      </a:dk1>
      <a:lt1>
        <a:sysClr val="window" lastClr="FFFFFF"/>
      </a:lt1>
      <a:dk2>
        <a:srgbClr val="9A0C1C"/>
      </a:dk2>
      <a:lt2>
        <a:srgbClr val="D9D9D9"/>
      </a:lt2>
      <a:accent1>
        <a:srgbClr val="CE1126"/>
      </a:accent1>
      <a:accent2>
        <a:srgbClr val="B0B0B0"/>
      </a:accent2>
      <a:accent3>
        <a:srgbClr val="4B4B4B"/>
      </a:accent3>
      <a:accent4>
        <a:srgbClr val="650712"/>
      </a:accent4>
      <a:accent5>
        <a:srgbClr val="6E6E6E"/>
      </a:accent5>
      <a:accent6>
        <a:srgbClr val="373737"/>
      </a:accent6>
      <a:hlink>
        <a:srgbClr val="595959"/>
      </a:hlink>
      <a:folHlink>
        <a:srgbClr val="A5A5A5"/>
      </a:folHlink>
    </a:clrScheme>
    <a:fontScheme name="Ryder Custom - All 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gray"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yder Presentation Template 10-02-14.potx" id="{A9B8D556-254A-4EC6-A1FF-22A25A3BB5F5}" vid="{A339B04A-CFC1-4B02-B0CE-545AAFBD15E9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D0CB003027A49B39B640EE9B1AD21" ma:contentTypeVersion="" ma:contentTypeDescription="Create a new document." ma:contentTypeScope="" ma:versionID="39072b73e158902311fe09f961e323d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7F83A1-5F5C-4191-8CB3-143E65835F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8E46E4-D8F3-4CE2-8991-B4330A5A6F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8CA9A1-08C8-452C-822B-7807509B51B8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1552</Words>
  <Application>Microsoft Office PowerPoint</Application>
  <PresentationFormat>On-screen Show (4:3)</PresentationFormat>
  <Paragraphs>398</Paragraphs>
  <Slides>22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ＭＳ Ｐゴシック</vt:lpstr>
      <vt:lpstr>Akkurat Pro</vt:lpstr>
      <vt:lpstr>Arial</vt:lpstr>
      <vt:lpstr>Arial Black</vt:lpstr>
      <vt:lpstr>Calibri</vt:lpstr>
      <vt:lpstr>Gill Sans MT</vt:lpstr>
      <vt:lpstr>Lucida Grande</vt:lpstr>
      <vt:lpstr>Symbol</vt:lpstr>
      <vt:lpstr>Times New Roman</vt:lpstr>
      <vt:lpstr>Wingdings</vt:lpstr>
      <vt:lpstr>1_Ryder Presentation Template (11-10-14) 2010</vt:lpstr>
      <vt:lpstr>10_Ryder Presentation Template (11-24-14) 2010</vt:lpstr>
      <vt:lpstr>2_Ryder Presentation Template (11-10-14) 2010</vt:lpstr>
      <vt:lpstr>2_Blank</vt:lpstr>
      <vt:lpstr>15_Blank</vt:lpstr>
      <vt:lpstr>4_Ryder Presentation Template (11-24-14) 2010</vt:lpstr>
      <vt:lpstr>55_Blank</vt:lpstr>
      <vt:lpstr>50_Ryder Presentation Template (11-10-14) 2010</vt:lpstr>
      <vt:lpstr>think-cell Slide</vt:lpstr>
      <vt:lpstr>Mastering Technology to Keep Our Customers  “Best In Class”  </vt:lpstr>
      <vt:lpstr>Company Overview | Our History</vt:lpstr>
      <vt:lpstr>Company Overview | Operations</vt:lpstr>
      <vt:lpstr>PowerPoint Presentation</vt:lpstr>
      <vt:lpstr>Guided by our Vision, Mission and Values</vt:lpstr>
      <vt:lpstr>SERVICES | Fleet Management Services (FMS)</vt:lpstr>
      <vt:lpstr>About Ryder | Environmental Sustainability</vt:lpstr>
      <vt:lpstr>“ A Technology Company”</vt:lpstr>
      <vt:lpstr>Embracing Disruption and Leading Change</vt:lpstr>
      <vt:lpstr>Exclusive Non-Traditional Electric Truck OEM Partners</vt:lpstr>
      <vt:lpstr>Other Electric Truck OEMs</vt:lpstr>
      <vt:lpstr>Electric Motor Advantages </vt:lpstr>
      <vt:lpstr>Next Level Capabilities</vt:lpstr>
      <vt:lpstr>Urban Distribution Sweet Spot</vt:lpstr>
      <vt:lpstr>V8100 Advanced Technology</vt:lpstr>
      <vt:lpstr>PowerPoint Presentation</vt:lpstr>
      <vt:lpstr>V8100 – Internal Dimensions</vt:lpstr>
      <vt:lpstr>PowerPoint Presentation</vt:lpstr>
      <vt:lpstr>PowerPoint Presentation</vt:lpstr>
      <vt:lpstr>PowerPoint Presentation</vt:lpstr>
      <vt:lpstr>About Ryder | Awards &amp; Recognition</vt:lpstr>
      <vt:lpstr>Ryder Advanced Vehicle Technologies - Contact</vt:lpstr>
    </vt:vector>
  </TitlesOfParts>
  <Company>Ryder System,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&lt;%cover_slide%&gt;</dc:title>
  <dc:creator>Ryder System, Inc.</dc:creator>
  <cp:lastModifiedBy>Andres Perez</cp:lastModifiedBy>
  <cp:revision>13</cp:revision>
  <dcterms:created xsi:type="dcterms:W3CDTF">2017-10-30T13:55:54Z</dcterms:created>
  <dcterms:modified xsi:type="dcterms:W3CDTF">2018-09-24T18:05:56Z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0x01010043ED0CB003027A49B39B640EE9B1AD21</vt:lpwstr>
  </property>
</Properties>
</file>