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5"/>
  </p:sldMasterIdLst>
  <p:notesMasterIdLst>
    <p:notesMasterId r:id="rId16"/>
  </p:notesMasterIdLst>
  <p:handoutMasterIdLst>
    <p:handoutMasterId r:id="rId17"/>
  </p:handoutMasterIdLst>
  <p:sldIdLst>
    <p:sldId id="256" r:id="rId6"/>
    <p:sldId id="259" r:id="rId7"/>
    <p:sldId id="257" r:id="rId8"/>
    <p:sldId id="265" r:id="rId9"/>
    <p:sldId id="258" r:id="rId10"/>
    <p:sldId id="260" r:id="rId11"/>
    <p:sldId id="261" r:id="rId12"/>
    <p:sldId id="262" r:id="rId13"/>
    <p:sldId id="263" r:id="rId14"/>
    <p:sldId id="264" r:id="rId15"/>
  </p:sldIdLst>
  <p:sldSz cx="9144000" cy="5143500" type="screen16x9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635550"/>
    <a:srgbClr val="F15C22"/>
    <a:srgbClr val="74675F"/>
    <a:srgbClr val="B7AD9F"/>
    <a:srgbClr val="416278"/>
    <a:srgbClr val="FFFFFF"/>
    <a:srgbClr val="C8EA88"/>
    <a:srgbClr val="F1F1F1"/>
    <a:srgbClr val="FFF9CC"/>
    <a:srgbClr val="8989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98" autoAdjust="0"/>
    <p:restoredTop sz="95478" autoAdjust="0"/>
  </p:normalViewPr>
  <p:slideViewPr>
    <p:cSldViewPr snapToGrid="0" snapToObjects="1">
      <p:cViewPr varScale="1">
        <p:scale>
          <a:sx n="90" d="100"/>
          <a:sy n="90" d="100"/>
        </p:scale>
        <p:origin x="984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2016" y="-84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/>
              <a:t>Sacramento Municipal Utility District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794F98A-5FB1-4D22-B5A5-324854BC2F27}" type="datetime1">
              <a:rPr lang="en-US" smtClean="0"/>
              <a:pPr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1D53EA89-8906-E64C-AD2C-1D9CE9369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0904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/>
              <a:t>Sacramento Municipal Utility District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C10B01E1-77A4-4449-B7BD-AABE9B5844E1}" type="datetime1">
              <a:rPr lang="en-US" smtClean="0"/>
              <a:pPr/>
              <a:t>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DF2E995-C2E6-4C0C-90E7-46B129838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6054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734-11 orange wave bottom mask.png"/>
          <p:cNvPicPr preferRelativeResize="0">
            <a:picLocks/>
          </p:cNvPicPr>
          <p:nvPr userDrawn="1"/>
        </p:nvPicPr>
        <p:blipFill>
          <a:blip r:embed="rId2"/>
          <a:srcRect l="9444" t="3424" r="9668" b="6421"/>
          <a:stretch>
            <a:fillRect/>
          </a:stretch>
        </p:blipFill>
        <p:spPr>
          <a:xfrm>
            <a:off x="0" y="2656332"/>
            <a:ext cx="9144000" cy="2487168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309204" y="4708736"/>
            <a:ext cx="338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35550"/>
                </a:solidFill>
                <a:latin typeface="Arial"/>
                <a:cs typeface="Arial"/>
              </a:rPr>
              <a:t>Powering forward. Together.</a:t>
            </a:r>
            <a:endParaRPr lang="en-US" sz="1200" baseline="30000" dirty="0">
              <a:solidFill>
                <a:srgbClr val="635550"/>
              </a:solidFill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783" y="4663222"/>
            <a:ext cx="1311566" cy="3652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9204" y="205979"/>
            <a:ext cx="8377596" cy="857250"/>
          </a:xfrm>
        </p:spPr>
        <p:txBody>
          <a:bodyPr>
            <a:normAutofit/>
          </a:bodyPr>
          <a:lstStyle>
            <a:lvl1pPr>
              <a:defRPr sz="3400">
                <a:solidFill>
                  <a:srgbClr val="F15C22"/>
                </a:solidFill>
              </a:defRPr>
            </a:lvl1pPr>
          </a:lstStyle>
          <a:p>
            <a:r>
              <a:rPr lang="en-US" sz="3400" dirty="0">
                <a:solidFill>
                  <a:srgbClr val="E84814"/>
                </a:solidFill>
                <a:latin typeface="Arial"/>
                <a:cs typeface="Arial"/>
              </a:rPr>
              <a:t>Insert slide title (on two lines if needed) Arial 34pt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9204" y="1200151"/>
            <a:ext cx="8377596" cy="3394472"/>
          </a:xfrm>
        </p:spPr>
        <p:txBody>
          <a:bodyPr/>
          <a:lstStyle>
            <a:lvl1pPr>
              <a:defRPr sz="3000">
                <a:solidFill>
                  <a:srgbClr val="635550"/>
                </a:solidFill>
              </a:defRPr>
            </a:lvl1pPr>
            <a:lvl2pPr>
              <a:defRPr sz="2600">
                <a:solidFill>
                  <a:srgbClr val="635550"/>
                </a:solidFill>
              </a:defRPr>
            </a:lvl2pPr>
            <a:lvl3pPr>
              <a:defRPr sz="2200">
                <a:solidFill>
                  <a:srgbClr val="635550"/>
                </a:solidFill>
              </a:defRPr>
            </a:lvl3pPr>
            <a:lvl4pPr>
              <a:defRPr sz="1800">
                <a:solidFill>
                  <a:srgbClr val="635550"/>
                </a:solidFill>
              </a:defRPr>
            </a:lvl4pPr>
            <a:lvl5pPr>
              <a:defRPr sz="1800">
                <a:solidFill>
                  <a:srgbClr val="635550"/>
                </a:solidFill>
              </a:defRPr>
            </a:lvl5pPr>
          </a:lstStyle>
          <a:p>
            <a:pPr lvl="0"/>
            <a:r>
              <a:rPr lang="en-US" dirty="0"/>
              <a:t>Click to edit Master text styles (Arial 30pt)</a:t>
            </a:r>
          </a:p>
          <a:p>
            <a:pPr lvl="1"/>
            <a:r>
              <a:rPr lang="en-US" dirty="0"/>
              <a:t>Second level (Arial 26pt)</a:t>
            </a:r>
          </a:p>
          <a:p>
            <a:pPr lvl="2"/>
            <a:r>
              <a:rPr lang="en-US" dirty="0"/>
              <a:t>Third level (Arial 22pt)</a:t>
            </a:r>
          </a:p>
          <a:p>
            <a:pPr lvl="3"/>
            <a:r>
              <a:rPr lang="en-US" dirty="0"/>
              <a:t>Fourth level (Arial 18pt)</a:t>
            </a:r>
          </a:p>
          <a:p>
            <a:pPr lvl="4"/>
            <a:r>
              <a:rPr lang="en-US" dirty="0"/>
              <a:t>Fifth level (Arial 18pt)</a:t>
            </a:r>
          </a:p>
        </p:txBody>
      </p:sp>
      <p:pic>
        <p:nvPicPr>
          <p:cNvPr id="7" name="Picture 6" descr="0734-11 exports dot lines 3 colors.png"/>
          <p:cNvPicPr>
            <a:picLocks/>
          </p:cNvPicPr>
          <p:nvPr userDrawn="1"/>
        </p:nvPicPr>
        <p:blipFill>
          <a:blip r:embed="rId2"/>
          <a:srcRect t="92622" r="-2147" b="-4055"/>
          <a:stretch>
            <a:fillRect/>
          </a:stretch>
        </p:blipFill>
        <p:spPr>
          <a:xfrm>
            <a:off x="309205" y="1054133"/>
            <a:ext cx="8521231" cy="85725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57199" y="4767263"/>
            <a:ext cx="1657351" cy="21680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4675F"/>
                </a:solidFill>
              </a:defRPr>
            </a:lvl1pPr>
          </a:lstStyle>
          <a:p>
            <a:r>
              <a:rPr lang="en-US" dirty="0"/>
              <a:t>Month Day, Year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2301" y="4767263"/>
            <a:ext cx="3028950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4675F"/>
                </a:solidFill>
              </a:defRPr>
            </a:lvl1pPr>
          </a:lstStyle>
          <a:p>
            <a:r>
              <a:rPr lang="en-US"/>
              <a:t>_________________ Committee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14550" y="4767263"/>
            <a:ext cx="533401" cy="21680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4675F"/>
                </a:solidFill>
              </a:defRPr>
            </a:lvl1pPr>
          </a:lstStyle>
          <a:p>
            <a:fld id="{546C87ED-0213-A843-B214-D212A8CFC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783" y="4663222"/>
            <a:ext cx="1311566" cy="36529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199" y="4767263"/>
            <a:ext cx="1657351" cy="21680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4675F"/>
                </a:solidFill>
              </a:defRPr>
            </a:lvl1pPr>
          </a:lstStyle>
          <a:p>
            <a:r>
              <a:rPr lang="en-US" dirty="0"/>
              <a:t>Month Day, Year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2301" y="4767263"/>
            <a:ext cx="3028950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4675F"/>
                </a:solidFill>
              </a:defRPr>
            </a:lvl1pPr>
          </a:lstStyle>
          <a:p>
            <a:r>
              <a:rPr lang="en-US"/>
              <a:t>_________________ Committee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14550" y="4767263"/>
            <a:ext cx="533401" cy="21680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4675F"/>
                </a:solidFill>
              </a:defRPr>
            </a:lvl1pPr>
          </a:lstStyle>
          <a:p>
            <a:fld id="{546C87ED-0213-A843-B214-D212A8CFC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0" r:id="rId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400" b="0" i="0" kern="1200">
          <a:solidFill>
            <a:srgbClr val="F15C2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000" b="0" i="0" kern="1200">
          <a:solidFill>
            <a:srgbClr val="635550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635550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35550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635550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635550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illian.Rich@smud.org" TargetMode="External"/><Relationship Id="rId2" Type="http://schemas.openxmlformats.org/officeDocument/2006/relationships/hyperlink" Target="mailto:Dwight.Maccurdy@smud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rent.Sloan@smud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09204" y="1904790"/>
            <a:ext cx="6615471" cy="14073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Sacramento Clean Cities Coalition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January 30, 2020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9205" y="871538"/>
            <a:ext cx="8006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SMUD Transportation Electrification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D7482-69E2-479F-8F80-6078B01E9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204" y="509123"/>
            <a:ext cx="8377596" cy="85725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Thank You!!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658FD-B982-4560-932C-02D60AE8B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204" y="1550503"/>
            <a:ext cx="8377596" cy="304411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sz="1600" dirty="0"/>
              <a:t>Dwight MacCurdy</a:t>
            </a:r>
          </a:p>
          <a:p>
            <a:pPr marL="0" indent="0" algn="ctr">
              <a:buNone/>
            </a:pPr>
            <a:r>
              <a:rPr lang="en-US" sz="1600" dirty="0">
                <a:hlinkClick r:id="rId2"/>
              </a:rPr>
              <a:t>Dwight.Maccurdy@smud.org</a:t>
            </a:r>
            <a:r>
              <a:rPr lang="en-US" sz="1600" dirty="0"/>
              <a:t> </a:t>
            </a:r>
          </a:p>
          <a:p>
            <a:pPr marL="0" indent="0" algn="ctr">
              <a:buNone/>
            </a:pPr>
            <a:r>
              <a:rPr lang="en-US" sz="1600" dirty="0"/>
              <a:t>916-732-5471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1600" dirty="0"/>
              <a:t>Jillian Rich</a:t>
            </a:r>
          </a:p>
          <a:p>
            <a:pPr marL="0" indent="0" algn="ctr">
              <a:buNone/>
            </a:pPr>
            <a:r>
              <a:rPr lang="en-US" sz="1600" dirty="0">
                <a:hlinkClick r:id="rId3"/>
              </a:rPr>
              <a:t>Jillian.Rich@smud.org</a:t>
            </a:r>
            <a:r>
              <a:rPr lang="en-US" sz="1600" dirty="0"/>
              <a:t> </a:t>
            </a:r>
          </a:p>
          <a:p>
            <a:pPr marL="0" indent="0" algn="ctr">
              <a:buNone/>
            </a:pPr>
            <a:r>
              <a:rPr lang="en-US" sz="1600" dirty="0"/>
              <a:t>916-732-6454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1600" dirty="0"/>
              <a:t>Brent Sloan</a:t>
            </a:r>
          </a:p>
          <a:p>
            <a:pPr marL="0" indent="0" algn="ctr">
              <a:buNone/>
            </a:pPr>
            <a:r>
              <a:rPr lang="en-US" sz="1600" dirty="0">
                <a:hlinkClick r:id="rId4"/>
              </a:rPr>
              <a:t>Brent.Sloan@smud.org</a:t>
            </a:r>
            <a:r>
              <a:rPr lang="en-US" sz="1600" dirty="0"/>
              <a:t> </a:t>
            </a:r>
          </a:p>
          <a:p>
            <a:pPr marL="0" indent="0" algn="ctr">
              <a:buNone/>
            </a:pPr>
            <a:r>
              <a:rPr lang="en-US" sz="1600" dirty="0"/>
              <a:t>916/732-7373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85A83-217D-4444-9BD0-6801B827AF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7859" y="4707628"/>
            <a:ext cx="533401" cy="216809"/>
          </a:xfrm>
        </p:spPr>
        <p:txBody>
          <a:bodyPr/>
          <a:lstStyle/>
          <a:p>
            <a:fld id="{546C87ED-0213-A843-B214-D212A8CFC8F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7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6C314-DD55-44E6-BAC8-0CE18DFDB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Transportation Electrification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E28B9-B05A-475B-8ABA-4DD823B28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Integrated Resource Plan</a:t>
            </a:r>
          </a:p>
          <a:p>
            <a:r>
              <a:rPr lang="en-US" dirty="0"/>
              <a:t>Recently completed fleet EV pilot projects</a:t>
            </a:r>
          </a:p>
          <a:p>
            <a:r>
              <a:rPr lang="en-US" dirty="0"/>
              <a:t>Site visits for fleet EV charging</a:t>
            </a:r>
          </a:p>
          <a:p>
            <a:r>
              <a:rPr lang="en-US" dirty="0"/>
              <a:t>Planning for EV Charging As A Service</a:t>
            </a:r>
          </a:p>
          <a:p>
            <a:r>
              <a:rPr lang="en-US" dirty="0"/>
              <a:t>SMUD Incentives for EVs and Charging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233F9-F00D-411E-9B9A-1BFC004ED2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24289" y="4658858"/>
            <a:ext cx="533401" cy="216809"/>
          </a:xfrm>
        </p:spPr>
        <p:txBody>
          <a:bodyPr/>
          <a:lstStyle/>
          <a:p>
            <a:fld id="{546C87ED-0213-A843-B214-D212A8CFC8F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2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Integrated Resource Plan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SMUD newly adopted Integrated Resource Plan (IRP) designed to be net carbon neutral by 2040, which will require more:</a:t>
            </a:r>
          </a:p>
          <a:p>
            <a:pPr lvl="1"/>
            <a:r>
              <a:rPr lang="en-US" dirty="0"/>
              <a:t>PV and wind generation</a:t>
            </a:r>
          </a:p>
          <a:p>
            <a:pPr lvl="1"/>
            <a:r>
              <a:rPr lang="en-US" dirty="0"/>
              <a:t>Distributed energy resources (no longer central station generation model only)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Transportation electrification</a:t>
            </a:r>
          </a:p>
          <a:p>
            <a:pPr lvl="1"/>
            <a:r>
              <a:rPr lang="en-US" dirty="0"/>
              <a:t>Building electrification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583924" y="4658858"/>
            <a:ext cx="533401" cy="216809"/>
          </a:xfrm>
        </p:spPr>
        <p:txBody>
          <a:bodyPr/>
          <a:lstStyle/>
          <a:p>
            <a:fld id="{546C87ED-0213-A843-B214-D212A8CFC8F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DB925-4578-428D-84CD-6BBB7140E2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_________________ Committee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7123B-86E8-49DF-8EFB-82BA381E7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46C87ED-0213-A843-B214-D212A8CFC8F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8C02C0-40D4-4E10-9797-F31B3403E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083" y="427382"/>
            <a:ext cx="7394713" cy="476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02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9B537-8BCA-4EB5-83A7-EF3E25DD9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Recently Completed EV Pilots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D75DA-8C68-409A-9784-1268B4B66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Electric Vehicle Suitability Assessment Pilot</a:t>
            </a:r>
          </a:p>
          <a:p>
            <a:pPr lvl="1"/>
            <a:r>
              <a:rPr lang="en-US" dirty="0"/>
              <a:t>5 participants, </a:t>
            </a:r>
          </a:p>
          <a:p>
            <a:pPr lvl="1"/>
            <a:r>
              <a:rPr lang="en-US" dirty="0"/>
              <a:t>104 data loggers provided for free</a:t>
            </a:r>
          </a:p>
          <a:p>
            <a:pPr lvl="1"/>
            <a:r>
              <a:rPr lang="en-US" dirty="0"/>
              <a:t>Total Cost of Ownership analysis for participants</a:t>
            </a:r>
          </a:p>
          <a:p>
            <a:pPr lvl="1"/>
            <a:r>
              <a:rPr lang="en-US" dirty="0"/>
              <a:t>Which, if any, EVs would have a lower cost of ownership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154AA-2CF1-49D2-BC33-19E777D99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3742" y="4658858"/>
            <a:ext cx="533401" cy="216809"/>
          </a:xfrm>
        </p:spPr>
        <p:txBody>
          <a:bodyPr/>
          <a:lstStyle/>
          <a:p>
            <a:fld id="{546C87ED-0213-A843-B214-D212A8CFC8F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185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BF6BE-6ED3-47B8-AB25-047A335AE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Recently Completed EV Pilots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3B5A9-CB0E-4073-A0A4-2F3FE9A91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EV Charging Strategies Pilot</a:t>
            </a:r>
          </a:p>
          <a:p>
            <a:pPr lvl="1"/>
            <a:r>
              <a:rPr lang="en-US" dirty="0"/>
              <a:t>Purpose:  How to reduce the installed cost of EVSE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Tested 3 different charge management systems that allow for more EV charging from an existing electrical panel with limited capacity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Power-sharing EVSE (Clipper Creek)</a:t>
            </a:r>
          </a:p>
          <a:p>
            <a:pPr lvl="2"/>
            <a:r>
              <a:rPr lang="en-US" dirty="0"/>
              <a:t>Rotational charging for EVSE (Cyber Switching)</a:t>
            </a:r>
          </a:p>
          <a:p>
            <a:pPr lvl="2"/>
            <a:r>
              <a:rPr lang="en-US" dirty="0"/>
              <a:t>Cloud controlled virtual panel sharing EVSE (</a:t>
            </a:r>
            <a:r>
              <a:rPr lang="en-US" dirty="0" err="1"/>
              <a:t>eMotorWerks</a:t>
            </a:r>
            <a:r>
              <a:rPr lang="en-US" dirty="0"/>
              <a:t> aka </a:t>
            </a:r>
            <a:r>
              <a:rPr lang="en-US" dirty="0" err="1"/>
              <a:t>EnelX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DF8DA-3E1C-4D4F-8FF8-C22DBD7CB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7798" y="4658858"/>
            <a:ext cx="533401" cy="216809"/>
          </a:xfrm>
        </p:spPr>
        <p:txBody>
          <a:bodyPr/>
          <a:lstStyle/>
          <a:p>
            <a:fld id="{546C87ED-0213-A843-B214-D212A8CFC8F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96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A0D76-6763-4B3D-9CE1-CB3F202A3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 Charging Site Visits for Fleet Customers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B9A69-7249-414A-9171-D5407EBB2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Provide input on how to approach EV charging at your site to accomplish your EV procurement and charging goals</a:t>
            </a:r>
          </a:p>
          <a:p>
            <a:endParaRPr lang="en-US" dirty="0"/>
          </a:p>
          <a:p>
            <a:r>
              <a:rPr lang="en-US" dirty="0"/>
              <a:t>Available on a limited basis</a:t>
            </a:r>
          </a:p>
          <a:p>
            <a:endParaRPr lang="en-US" dirty="0"/>
          </a:p>
          <a:p>
            <a:r>
              <a:rPr lang="en-US" dirty="0"/>
              <a:t>This type of advisory service may be incorporated into future SMUD programs for fleet EV charging</a:t>
            </a:r>
          </a:p>
          <a:p>
            <a:endParaRPr lang="en-US" dirty="0"/>
          </a:p>
          <a:p>
            <a:r>
              <a:rPr lang="en-US" dirty="0"/>
              <a:t>If interested, leave your card and write “site visit”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7C06D-F08A-4643-B3F5-F577C88DD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315" y="4658858"/>
            <a:ext cx="533401" cy="216809"/>
          </a:xfrm>
        </p:spPr>
        <p:txBody>
          <a:bodyPr/>
          <a:lstStyle/>
          <a:p>
            <a:fld id="{546C87ED-0213-A843-B214-D212A8CFC8F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82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619E7-3D54-48D8-8E21-B28498F20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for EV Charging As A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B736D-9FC6-4731-AEE4-629D87000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The installation of EV Charging is an often cited  barrier to EV adoption </a:t>
            </a:r>
          </a:p>
          <a:p>
            <a:pPr lvl="1"/>
            <a:r>
              <a:rPr lang="en-US" dirty="0"/>
              <a:t>It can be complicated and expensive</a:t>
            </a:r>
          </a:p>
          <a:p>
            <a:endParaRPr lang="en-US" dirty="0"/>
          </a:p>
          <a:p>
            <a:r>
              <a:rPr lang="en-US" dirty="0"/>
              <a:t>The high upfront capital cost may “appear” prohibitive, even if the life cycle cost of electricity as a fuel is cheaper than gas or diesel fuel </a:t>
            </a:r>
          </a:p>
          <a:p>
            <a:endParaRPr lang="en-US" dirty="0"/>
          </a:p>
          <a:p>
            <a:r>
              <a:rPr lang="en-US" dirty="0"/>
              <a:t>How to amortize this cost over the life of the EV?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0D791-07B0-42CC-926D-81B93C8CE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8467" y="4720711"/>
            <a:ext cx="533401" cy="216809"/>
          </a:xfrm>
        </p:spPr>
        <p:txBody>
          <a:bodyPr/>
          <a:lstStyle/>
          <a:p>
            <a:fld id="{546C87ED-0213-A843-B214-D212A8CFC8F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077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A69BE-155F-4D47-AEC4-B172D2AEF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SMUD EV Incentives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07A16-8C24-4DBC-8949-2FCFCF35F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Commercial EV Charging </a:t>
            </a:r>
          </a:p>
          <a:p>
            <a:pPr lvl="1"/>
            <a:r>
              <a:rPr lang="en-US" dirty="0"/>
              <a:t>$1,500 per charging station (per handle)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Commercial EV Fleet </a:t>
            </a:r>
          </a:p>
          <a:p>
            <a:pPr lvl="1"/>
            <a:r>
              <a:rPr lang="en-US" dirty="0"/>
              <a:t>From $750 for light duty EVs up to $15,000 for heavy duty EVs</a:t>
            </a:r>
          </a:p>
          <a:p>
            <a:pPr lvl="1"/>
            <a:r>
              <a:rPr lang="en-US" dirty="0"/>
              <a:t>Forklifts:  $2000 per lift truck for the user</a:t>
            </a:r>
          </a:p>
          <a:p>
            <a:pPr lvl="2"/>
            <a:r>
              <a:rPr lang="en-US" dirty="0"/>
              <a:t>$1000 per lift truck for vendor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FE5EB-2CBD-44AA-A7FE-3D471F999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7677" y="4731545"/>
            <a:ext cx="533401" cy="216809"/>
          </a:xfrm>
        </p:spPr>
        <p:txBody>
          <a:bodyPr/>
          <a:lstStyle/>
          <a:p>
            <a:fld id="{546C87ED-0213-A843-B214-D212A8CFC8F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405188"/>
      </p:ext>
    </p:extLst>
  </p:cSld>
  <p:clrMapOvr>
    <a:masterClrMapping/>
  </p:clrMapOvr>
</p:sld>
</file>

<file path=ppt/theme/theme1.xml><?xml version="1.0" encoding="utf-8"?>
<a:theme xmlns:a="http://schemas.openxmlformats.org/drawingml/2006/main" name="0903-11 SMUD Brand brights">
  <a:themeElements>
    <a:clrScheme name="SMUD color palette">
      <a:dk1>
        <a:srgbClr val="1A0F14"/>
      </a:dk1>
      <a:lt1>
        <a:srgbClr val="FFFFFF"/>
      </a:lt1>
      <a:dk2>
        <a:srgbClr val="517891"/>
      </a:dk2>
      <a:lt2>
        <a:srgbClr val="CFC3B5"/>
      </a:lt2>
      <a:accent1>
        <a:srgbClr val="FDB414"/>
      </a:accent1>
      <a:accent2>
        <a:srgbClr val="F15C22"/>
      </a:accent2>
      <a:accent3>
        <a:srgbClr val="C1D32B"/>
      </a:accent3>
      <a:accent4>
        <a:srgbClr val="70AFB9"/>
      </a:accent4>
      <a:accent5>
        <a:srgbClr val="A6978A"/>
      </a:accent5>
      <a:accent6>
        <a:srgbClr val="FFFE00"/>
      </a:accent6>
      <a:hlink>
        <a:srgbClr val="F15C22"/>
      </a:hlink>
      <a:folHlink>
        <a:srgbClr val="70AFB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Asset xmlns="f6369fdb-46db-4191-8e32-f525a71a98b6">Template - PowerPoint</Asset>
    <Audience xmlns="f6369fdb-46db-4191-8e32-f525a71a98b6">ALL</Audience>
    <Department xmlns="f6369fdb-46db-4191-8e32-f525a71a98b6">N/A</Department>
    <Program xmlns="f6369fdb-46db-4191-8e32-f525a71a98b6">N/A</Program>
    <Image xmlns="f6369fdb-46db-4191-8e32-f525a71a98b6">
      <Url>https://smud.sharepoint.com/sites/brand-files/comm/brand/PublishingImages/BoardComm-PPT.gif</Url>
      <Description>http://smudinet/comm/brand/PublishingImages/BoardComm-PPT.gif</Description>
    </Image>
    <Lock_x0020_Down xmlns="f6369fdb-46db-4191-8e32-f525a71a98b6">false</Lock_x0020_Down>
    <Campaign xmlns="f6369fdb-46db-4191-8e32-f525a71a98b6">false</Campaign>
    <Check_x0020_Date xmlns="f6369fdb-46db-4191-8e32-f525a71a98b6" xsi:nil="true"/>
    <Template xmlns="f6369fdb-46db-4191-8e32-f525a71a98b6">true</Template>
    <_dlc_DocId xmlns="485ddb3e-5777-46d0-b1e6-37d4f588e799">VVCJJTMWERY4-55-634</_dlc_DocId>
    <_dlc_DocIdUrl xmlns="485ddb3e-5777-46d0-b1e6-37d4f588e799">
      <Url>http://smudinet/comm/brand/files/_layouts/15/DocIdRedir.aspx?ID=VVCJJTMWERY4-55-634</Url>
      <Description>VVCJJTMWERY4-55-634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8D28C79EABA54883BEA62C503FEF26" ma:contentTypeVersion="19" ma:contentTypeDescription="Create a new document." ma:contentTypeScope="" ma:versionID="9fe1b1838a7b4cd61009997c89d89469">
  <xsd:schema xmlns:xsd="http://www.w3.org/2001/XMLSchema" xmlns:xs="http://www.w3.org/2001/XMLSchema" xmlns:p="http://schemas.microsoft.com/office/2006/metadata/properties" xmlns:ns2="485ddb3e-5777-46d0-b1e6-37d4f588e799" xmlns:ns3="f6369fdb-46db-4191-8e32-f525a71a98b6" targetNamespace="http://schemas.microsoft.com/office/2006/metadata/properties" ma:root="true" ma:fieldsID="54022a6c3bdf926a405b3d766230d550" ns2:_="" ns3:_="">
    <xsd:import namespace="485ddb3e-5777-46d0-b1e6-37d4f588e799"/>
    <xsd:import namespace="f6369fdb-46db-4191-8e32-f525a71a98b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Asset"/>
                <xsd:element ref="ns3:Lock_x0020_Down" minOccurs="0"/>
                <xsd:element ref="ns3:Audience" minOccurs="0"/>
                <xsd:element ref="ns3:Department"/>
                <xsd:element ref="ns3:Template" minOccurs="0"/>
                <xsd:element ref="ns3:Program"/>
                <xsd:element ref="ns3:Campaign" minOccurs="0"/>
                <xsd:element ref="ns3:Check_x0020_Date" minOccurs="0"/>
                <xsd:element ref="ns3:Imag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5ddb3e-5777-46d0-b1e6-37d4f588e79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369fdb-46db-4191-8e32-f525a71a98b6" elementFormDefault="qualified">
    <xsd:import namespace="http://schemas.microsoft.com/office/2006/documentManagement/types"/>
    <xsd:import namespace="http://schemas.microsoft.com/office/infopath/2007/PartnerControls"/>
    <xsd:element name="Asset" ma:index="11" ma:displayName="Asset" ma:description="What TYPE of BRAND ASSET is this?" ma:format="Dropdown" ma:internalName="Asset" ma:readOnly="false">
      <xsd:simpleType>
        <xsd:restriction base="dms:Choice">
          <xsd:enumeration value="Ad – Outdoor"/>
          <xsd:enumeration value="Ad – Print"/>
          <xsd:enumeration value="Ad – Radio"/>
          <xsd:enumeration value="Ad – TV"/>
          <xsd:enumeration value="Ad – Web"/>
          <xsd:enumeration value="Audio Element"/>
          <xsd:enumeration value="Bill Envelope"/>
          <xsd:enumeration value="Bill Insert"/>
          <xsd:enumeration value="Bill Insert – Bangtail"/>
          <xsd:enumeration value="Brand Element"/>
          <xsd:enumeration value="Clothing Artwork"/>
          <xsd:enumeration value="Collateral"/>
          <xsd:enumeration value="Direct Mail"/>
          <xsd:enumeration value="Display – Events"/>
          <xsd:enumeration value="Display – Point of Purchase"/>
          <xsd:enumeration value="Display – Other"/>
          <xsd:enumeration value="Fact Sheet"/>
          <xsd:enumeration value="Letterhead"/>
          <xsd:enumeration value="Logo"/>
          <xsd:enumeration value="Signage – Vehicles"/>
          <xsd:enumeration value="Template - Agenda"/>
          <xsd:enumeration value="Template - Certificate"/>
          <xsd:enumeration value="Template - Email Signature &amp; Instructions"/>
          <xsd:enumeration value="Template - Excel Spreadsheet"/>
          <xsd:enumeration value="Template - Nametag"/>
          <xsd:enumeration value="Template - PowerPoint"/>
          <xsd:enumeration value="Template - Report"/>
          <xsd:enumeration value="Template - Report Cover"/>
          <xsd:enumeration value="Template - Signage – Other"/>
          <xsd:enumeration value="Template - Sign In Sheet"/>
          <xsd:enumeration value="Template - Table of Contents"/>
          <xsd:enumeration value="Template - Binder Spine Labels"/>
        </xsd:restriction>
      </xsd:simpleType>
    </xsd:element>
    <xsd:element name="Lock_x0020_Down" ma:index="12" nillable="true" ma:displayName="Lock Down" ma:default="FALSE" ma:description="YES or NO:    &quot;This items needs to be PLACED IN A VAULT and guarded by Ninjas.&quot;" ma:internalName="Lock_x0020_Down" ma:readOnly="false">
      <xsd:simpleType>
        <xsd:restriction base="dms:Boolean"/>
      </xsd:simpleType>
    </xsd:element>
    <xsd:element name="Audience" ma:index="13" nillable="true" ma:displayName="Audience" ma:default="ALL" ma:description="Who's the PRIMARY AUDIENCE? [OR, let it default to &quot;ALL.&quot;]" ma:format="Dropdown" ma:internalName="Audience" ma:readOnly="false">
      <xsd:simpleType>
        <xsd:restriction base="dms:Choice">
          <xsd:enumeration value="ALL"/>
          <xsd:enumeration value="External | Residential"/>
          <xsd:enumeration value="External | Business"/>
          <xsd:enumeration value="Internal | Employees"/>
          <xsd:enumeration value="Internal | Retirees"/>
        </xsd:restriction>
      </xsd:simpleType>
    </xsd:element>
    <xsd:element name="Department" ma:index="14" ma:displayName="Department" ma:default="N/A" ma:description="Is this SPECIFIC TO ONE DEPARTMENT?   If so, which? [OR, let it default to &quot;N/A.&quot;]" ma:format="Dropdown" ma:internalName="Department" ma:readOnly="false">
      <xsd:simpleType>
        <xsd:restriction base="dms:Choice">
          <xsd:enumeration value="N/A"/>
          <xsd:enumeration value="Business Planning &amp; Budget"/>
          <xsd:enumeration value="CMCR"/>
          <xsd:enumeration value="Customer Distribution &amp; Technology"/>
          <xsd:enumeration value="Energy Supply"/>
          <xsd:enumeration value="General Counsel"/>
          <xsd:enumeration value="GMO | Executive Team"/>
          <xsd:enumeration value="Legislative &amp; Regulatory"/>
          <xsd:enumeration value="Workforce"/>
        </xsd:restriction>
      </xsd:simpleType>
    </xsd:element>
    <xsd:element name="Template" ma:index="15" nillable="true" ma:displayName="Template" ma:default="FALSE" ma:description="Is this a REUSABLE TEMPLATE? [Defaults to &quot;NO.&quot;]" ma:internalName="Template" ma:readOnly="false">
      <xsd:simpleType>
        <xsd:restriction base="dms:Boolean"/>
      </xsd:simpleType>
    </xsd:element>
    <xsd:element name="Program" ma:index="16" ma:displayName="Program" ma:description="IF NOT program-related, select &quot;N/A.&quot;    Otherwise pick a PROGRAM. [Best match.]" ma:format="Dropdown" ma:internalName="Program" ma:readOnly="false">
      <xsd:simpleType>
        <xsd:restriction base="dms:Choice">
          <xsd:enumeration value="N/A"/>
          <xsd:enumeration value="Billing &amp; Payment"/>
          <xsd:enumeration value="Carbon Offsets"/>
          <xsd:enumeration value="Commercial Incentives"/>
          <xsd:enumeration value="Customer Service"/>
          <xsd:enumeration value="Economic Development"/>
          <xsd:enumeration value="EECR&amp;D"/>
          <xsd:enumeration value="Electric Vehicles"/>
          <xsd:enumeration value="Energy Efficiency – Appliances"/>
          <xsd:enumeration value="Energy Efficiency – Heating &amp; Cooling"/>
          <xsd:enumeration value="Energy Efficiency – Lighting"/>
          <xsd:enumeration value="Energy Efficiency – Pools &amp; Spas"/>
          <xsd:enumeration value="Energy &amp; Technology Center"/>
          <xsd:enumeration value="Financing"/>
          <xsd:enumeration value="Greenergy"/>
          <xsd:enumeration value="HomePower"/>
          <xsd:enumeration value="HPP"/>
          <xsd:enumeration value="Low Income – All"/>
          <xsd:enumeration value="Moving Connections"/>
          <xsd:enumeration value="Power Protection"/>
          <xsd:enumeration value="Rates"/>
          <xsd:enumeration value="Rebates – Commercial"/>
          <xsd:enumeration value="Rebates – Residential"/>
          <xsd:enumeration value="Recreation – All"/>
          <xsd:enumeration value="Refrigerator Recycling"/>
          <xsd:enumeration value="Sac Shade"/>
          <xsd:enumeration value="Safety"/>
          <xsd:enumeration value="Savings By Design"/>
          <xsd:enumeration value="Small Business"/>
          <xsd:enumeration value="Smart Homes"/>
          <xsd:enumeration value="SMART Meter | Grid"/>
          <xsd:enumeration value="SMUD Energy Store"/>
          <xsd:enumeration value="Solar"/>
          <xsd:enumeration value="SolarShares"/>
          <xsd:enumeration value="Storms | Outages"/>
          <xsd:enumeration value="VECP | Peak Corps"/>
        </xsd:restriction>
      </xsd:simpleType>
    </xsd:element>
    <xsd:element name="Campaign" ma:index="17" nillable="true" ma:displayName="Campaign" ma:default="FALSE" ma:description="CHECK ONLY IF this is campaign-related. [Something with finite duration.]" ma:internalName="Campaign" ma:readOnly="false">
      <xsd:simpleType>
        <xsd:restriction base="dms:Boolean"/>
      </xsd:simpleType>
    </xsd:element>
    <xsd:element name="Check_x0020_Date" ma:index="18" nillable="true" ma:displayName="Check Date" ma:description="Review date for obsolescence. [LEAVE BLANK IF no expiration.]" ma:format="DateOnly" ma:internalName="Check_x0020_Date" ma:readOnly="false">
      <xsd:simpleType>
        <xsd:restriction base="dms:DateTime"/>
      </xsd:simpleType>
    </xsd:element>
    <xsd:element name="Image" ma:index="19" nillable="true" ma:displayName="Image" ma:description="This will display the IMAGE of the picture being uploaded.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2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2" nillable="true" ma:displayName="Tags" ma:internalName="MediaServiceAutoTags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Project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7C66CF-5511-48BB-9A56-DF29764ED924}">
  <ds:schemaRefs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485ddb3e-5777-46d0-b1e6-37d4f588e79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f6369fdb-46db-4191-8e32-f525a71a98b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FBAB2A3-4DD9-427D-AE08-2C69E792E5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E9FB8C-ED9A-4F0A-A267-0F5750C5D14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4F52A3E-B5E2-4E78-AE45-81024F0777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5ddb3e-5777-46d0-b1e6-37d4f588e799"/>
    <ds:schemaRef ds:uri="f6369fdb-46db-4191-8e32-f525a71a9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412</Words>
  <Application>Microsoft Office PowerPoint</Application>
  <PresentationFormat>On-screen Show (16:9)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0903-11 SMUD Brand brights</vt:lpstr>
      <vt:lpstr>PowerPoint Presentation</vt:lpstr>
      <vt:lpstr>Transportation Electrification</vt:lpstr>
      <vt:lpstr>New Integrated Resource Plan</vt:lpstr>
      <vt:lpstr>PowerPoint Presentation</vt:lpstr>
      <vt:lpstr>2 Recently Completed EV Pilots</vt:lpstr>
      <vt:lpstr>2 Recently Completed EV Pilots</vt:lpstr>
      <vt:lpstr>EV Charging Site Visits for Fleet Customers</vt:lpstr>
      <vt:lpstr>Planning for EV Charging As A Service</vt:lpstr>
      <vt:lpstr>SMUD EV Incentives</vt:lpstr>
      <vt:lpstr>Thank You!! </vt:lpstr>
    </vt:vector>
  </TitlesOfParts>
  <Company>SMUD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Committee presentation template</dc:title>
  <dc:creator>Graphics 5</dc:creator>
  <cp:lastModifiedBy>Dwight MacCurdy</cp:lastModifiedBy>
  <cp:revision>165</cp:revision>
  <dcterms:created xsi:type="dcterms:W3CDTF">2011-07-20T21:07:51Z</dcterms:created>
  <dcterms:modified xsi:type="dcterms:W3CDTF">2020-02-01T16:02:11Z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0x010100088D28C79EABA54883BEA62C503FEF26</vt:lpwstr>
  </property>
  <property fmtid="{D5CDD505-2E9C-101B-9397-08002B2CF9AE}" pid="3" name="FileLeafRef">
    <vt:lpwstr>Board Committee Presentation Template.pptx</vt:lpwstr>
  </property>
  <property fmtid="{D5CDD505-2E9C-101B-9397-08002B2CF9AE}" pid="4" name="Modified By">
    <vt:lpwstr>CORPORATE\boneill</vt:lpwstr>
  </property>
  <property fmtid="{D5CDD505-2E9C-101B-9397-08002B2CF9AE}" pid="5" name="source_item_id">
    <vt:lpwstr>76</vt:lpwstr>
  </property>
  <property fmtid="{D5CDD505-2E9C-101B-9397-08002B2CF9AE}" pid="6" name="Created By">
    <vt:lpwstr>CORPORATE\boneill</vt:lpwstr>
  </property>
  <property fmtid="{D5CDD505-2E9C-101B-9397-08002B2CF9AE}" pid="7" name="_dlc_DocIdItemGuid">
    <vt:lpwstr>f0d65e68-cbd2-4516-a47e-943b75b02069</vt:lpwstr>
  </property>
  <property fmtid="{D5CDD505-2E9C-101B-9397-08002B2CF9AE}" pid="8" name="Order">
    <vt:r8>63400</vt:r8>
  </property>
</Properties>
</file>