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2"/>
  </p:sldMasterIdLst>
  <p:notesMasterIdLst>
    <p:notesMasterId r:id="rId11"/>
  </p:notesMasterIdLst>
  <p:sldIdLst>
    <p:sldId id="256" r:id="rId3"/>
    <p:sldId id="262" r:id="rId4"/>
    <p:sldId id="261" r:id="rId5"/>
    <p:sldId id="265" r:id="rId6"/>
    <p:sldId id="269" r:id="rId7"/>
    <p:sldId id="267" r:id="rId8"/>
    <p:sldId id="270" r:id="rId9"/>
    <p:sldId id="266" r:id="rId10"/>
  </p:sldIdLst>
  <p:sldSz cx="12192000" cy="6858000"/>
  <p:notesSz cx="7315200" cy="96012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24" autoAdjust="0"/>
  </p:normalViewPr>
  <p:slideViewPr>
    <p:cSldViewPr>
      <p:cViewPr>
        <p:scale>
          <a:sx n="90" d="100"/>
          <a:sy n="90" d="100"/>
        </p:scale>
        <p:origin x="-780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Sacramento Region </a:t>
            </a:r>
            <a:r>
              <a:rPr lang="en-US" dirty="0" smtClean="0"/>
              <a:t>Funding 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Local Funding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Lbls>
            <c:dLbl>
              <c:idx val="0"/>
              <c:layout>
                <c:manualLayout>
                  <c:x val="-0.17582001698317123"/>
                  <c:y val="0.1166538515483036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SECAT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69410992743555"/>
                  <c:y val="-0.2298284520392706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Carl Moyer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547475683186661"/>
                  <c:y val="0.1887368087426332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DMV Surcharge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SECAT</c:v>
                </c:pt>
                <c:pt idx="1">
                  <c:v>Carl Moyer</c:v>
                </c:pt>
                <c:pt idx="2">
                  <c:v>DMV Surcharge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3000000</c:v>
                </c:pt>
                <c:pt idx="1">
                  <c:v>4000000</c:v>
                </c:pt>
                <c:pt idx="2">
                  <c:v>2000000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baseline="0" dirty="0" smtClean="0"/>
              <a:t>Potential  Regional Funding FY 17/18</a:t>
            </a:r>
            <a:endParaRPr lang="en-US" sz="4400" dirty="0"/>
          </a:p>
        </c:rich>
      </c:tx>
      <c:layout>
        <c:manualLayout>
          <c:xMode val="edge"/>
          <c:yMode val="edge"/>
          <c:x val="0.12377887949191538"/>
          <c:y val="2.22222222222222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Funding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85000"/>
                    <a:satMod val="130000"/>
                  </a:schemeClr>
                </a:gs>
                <a:gs pos="34000">
                  <a:schemeClr val="accent6">
                    <a:shade val="87000"/>
                    <a:satMod val="125000"/>
                  </a:schemeClr>
                </a:gs>
                <a:gs pos="70000">
                  <a:schemeClr val="accent6">
                    <a:tint val="100000"/>
                    <a:shade val="90000"/>
                    <a:satMod val="130000"/>
                  </a:schemeClr>
                </a:gs>
                <a:gs pos="100000">
                  <a:schemeClr val="accent6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Low Forecast</c:v>
                </c:pt>
                <c:pt idx="2">
                  <c:v>High Forecast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9000000</c:v>
                </c:pt>
                <c:pt idx="1">
                  <c:v>9000000</c:v>
                </c:pt>
                <c:pt idx="2">
                  <c:v>9000000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State Funding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85000"/>
                    <a:satMod val="130000"/>
                  </a:schemeClr>
                </a:gs>
                <a:gs pos="34000">
                  <a:schemeClr val="accent5">
                    <a:shade val="87000"/>
                    <a:satMod val="125000"/>
                  </a:schemeClr>
                </a:gs>
                <a:gs pos="70000">
                  <a:schemeClr val="accent5">
                    <a:tint val="100000"/>
                    <a:shade val="90000"/>
                    <a:satMod val="130000"/>
                  </a:schemeClr>
                </a:gs>
                <a:gs pos="100000">
                  <a:schemeClr val="accent5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Low Forecast</c:v>
                </c:pt>
                <c:pt idx="2">
                  <c:v>High Forecast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1">
                  <c:v>23000000</c:v>
                </c:pt>
                <c:pt idx="2">
                  <c:v>46000000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VW Funding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85000"/>
                    <a:satMod val="130000"/>
                  </a:schemeClr>
                </a:gs>
                <a:gs pos="34000">
                  <a:schemeClr val="accent4">
                    <a:shade val="87000"/>
                    <a:satMod val="125000"/>
                  </a:schemeClr>
                </a:gs>
                <a:gs pos="70000">
                  <a:schemeClr val="accent4">
                    <a:tint val="100000"/>
                    <a:shade val="90000"/>
                    <a:satMod val="130000"/>
                  </a:schemeClr>
                </a:gs>
                <a:gs pos="100000">
                  <a:schemeClr val="accent4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Low Forecast</c:v>
                </c:pt>
                <c:pt idx="2">
                  <c:v>High Forecast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1">
                  <c:v>9000000</c:v>
                </c:pt>
                <c:pt idx="2">
                  <c:v>16000000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1521152"/>
        <c:axId val="105408768"/>
        <c:axId val="0"/>
      </c:bar3DChart>
      <c:valAx>
        <c:axId val="1054087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1521152"/>
        <c:crosses val="autoZero"/>
        <c:crossBetween val="between"/>
      </c:valAx>
      <c:catAx>
        <c:axId val="8152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08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802193707268072"/>
          <c:y val="0.17773155438903471"/>
          <c:w val="0.30165159910566736"/>
          <c:h val="3.7896179644211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74" cy="47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defTabSz="96610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582" y="4560899"/>
            <a:ext cx="5366040" cy="431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26" y="0"/>
            <a:ext cx="3169474" cy="47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algn="r" defTabSz="96610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97"/>
            <a:ext cx="3169474" cy="47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defTabSz="96610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26" y="9121797"/>
            <a:ext cx="3169474" cy="47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algn="r" defTabSz="966105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30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40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2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2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3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7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31D8DE-147E-4445-B4FB-F52A1669A92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20E328-683A-46D4-AF95-C5B7BDDE23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3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ctrifyamerica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3558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+mn-lt"/>
            </a:endParaRPr>
          </a:p>
          <a:p>
            <a:r>
              <a:rPr lang="en-US" sz="3300" dirty="0" smtClean="0">
                <a:latin typeface="+mn-lt"/>
              </a:rPr>
              <a:t>Funding presentation</a:t>
            </a:r>
          </a:p>
          <a:p>
            <a:r>
              <a:rPr lang="en-US" dirty="0" smtClean="0">
                <a:latin typeface="+mn-lt"/>
              </a:rPr>
              <a:t>Ashley Reynolds &amp; Jaime R. Lemus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348" y="448014"/>
            <a:ext cx="2590800" cy="153318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1323" y="1981200"/>
            <a:ext cx="10548851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WELCOME</a:t>
            </a:r>
            <a:endParaRPr lang="en-US" sz="16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16853"/>
            <a:ext cx="71628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Statewide</a:t>
            </a:r>
          </a:p>
          <a:p>
            <a:pPr lvl="1"/>
            <a:r>
              <a:rPr lang="en-US" sz="2000" dirty="0" smtClean="0"/>
              <a:t>$28 million in AQIP</a:t>
            </a:r>
          </a:p>
          <a:p>
            <a:r>
              <a:rPr lang="en-US" sz="2800" dirty="0" smtClean="0"/>
              <a:t>Local</a:t>
            </a:r>
          </a:p>
          <a:p>
            <a:pPr lvl="1"/>
            <a:r>
              <a:rPr lang="en-US" sz="2000" dirty="0" smtClean="0"/>
              <a:t>Sacramento Emergency Clean Air Transportation (SECAT) Program</a:t>
            </a:r>
          </a:p>
          <a:p>
            <a:pPr lvl="2"/>
            <a:r>
              <a:rPr lang="en-US" sz="1600" dirty="0" smtClean="0"/>
              <a:t>$</a:t>
            </a:r>
            <a:r>
              <a:rPr lang="en-US" sz="1600" dirty="0"/>
              <a:t>3</a:t>
            </a:r>
            <a:r>
              <a:rPr lang="en-US" sz="1600" dirty="0" smtClean="0"/>
              <a:t> million annually in CMAQ funding</a:t>
            </a:r>
          </a:p>
          <a:p>
            <a:pPr lvl="1"/>
            <a:r>
              <a:rPr lang="en-US" sz="2000" dirty="0" smtClean="0"/>
              <a:t>Low Emission Vehicle Incentive Program</a:t>
            </a:r>
          </a:p>
          <a:p>
            <a:pPr lvl="2"/>
            <a:r>
              <a:rPr lang="en-US" sz="1600" dirty="0" smtClean="0"/>
              <a:t>$4 million annually in Carl Moyer funding</a:t>
            </a:r>
          </a:p>
          <a:p>
            <a:pPr lvl="2"/>
            <a:r>
              <a:rPr lang="en-US" sz="1600" dirty="0" smtClean="0"/>
              <a:t>$2 million annually in DMV surcharge funding</a:t>
            </a:r>
          </a:p>
          <a:p>
            <a:pPr lvl="1"/>
            <a:r>
              <a:rPr lang="en-US" sz="2000" dirty="0" smtClean="0"/>
              <a:t>AB 923 funding in El Dorado, Placer &amp; Yolo-Solano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602528372"/>
              </p:ext>
            </p:extLst>
          </p:nvPr>
        </p:nvGraphicFramePr>
        <p:xfrm>
          <a:off x="6781800" y="1828800"/>
          <a:ext cx="5181600" cy="419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69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762000"/>
            <a:ext cx="9624960" cy="1080938"/>
          </a:xfrm>
        </p:spPr>
        <p:txBody>
          <a:bodyPr/>
          <a:lstStyle/>
          <a:p>
            <a:pPr algn="ctr"/>
            <a:r>
              <a:rPr lang="en-US" dirty="0" smtClean="0"/>
              <a:t>State Funding Sources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660946" y="2924858"/>
            <a:ext cx="3069078" cy="2939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/>
          <a:lstStyle/>
          <a:p>
            <a:pPr marL="283464" indent="-28346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$</a:t>
            </a:r>
            <a:r>
              <a:rPr lang="en-US" b="1" dirty="0"/>
              <a:t>85 </a:t>
            </a:r>
            <a:r>
              <a:rPr lang="en-US" dirty="0"/>
              <a:t>million for agricultural projects</a:t>
            </a:r>
          </a:p>
          <a:p>
            <a:pPr marL="283464" indent="-28346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$140 </a:t>
            </a:r>
            <a:r>
              <a:rPr lang="en-US" dirty="0"/>
              <a:t>million for zero and near zero freight</a:t>
            </a:r>
          </a:p>
          <a:p>
            <a:pPr marL="283464" indent="-28346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$180 </a:t>
            </a:r>
            <a:r>
              <a:rPr lang="en-US" dirty="0"/>
              <a:t>million for HVIP ($35 million for transit)</a:t>
            </a:r>
          </a:p>
          <a:p>
            <a:pPr marL="283464" indent="-28346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$140 </a:t>
            </a:r>
            <a:r>
              <a:rPr lang="en-US" dirty="0"/>
              <a:t>million for CVRP</a:t>
            </a:r>
          </a:p>
          <a:p>
            <a:pPr marL="283464" indent="-28346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$255 </a:t>
            </a:r>
            <a:r>
              <a:rPr lang="en-US" dirty="0"/>
              <a:t>million for AB 617 Community Air Protection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4385690" y="2950961"/>
            <a:ext cx="3063240" cy="291351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91440" rIns="91440" bIns="91440"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Increase </a:t>
            </a:r>
            <a:r>
              <a:rPr lang="en-US" dirty="0"/>
              <a:t>Carl Moyer Program by </a:t>
            </a:r>
            <a:r>
              <a:rPr lang="en-US" b="1" dirty="0" smtClean="0"/>
              <a:t>$</a:t>
            </a:r>
            <a:r>
              <a:rPr lang="en-US" b="1" dirty="0"/>
              <a:t>52 </a:t>
            </a:r>
            <a:r>
              <a:rPr lang="en-US" dirty="0"/>
              <a:t>million annually </a:t>
            </a:r>
            <a:r>
              <a:rPr lang="en-US" dirty="0" smtClean="0"/>
              <a:t>statewide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Existing funding is about </a:t>
            </a:r>
            <a:r>
              <a:rPr lang="en-US" b="1" dirty="0" smtClean="0"/>
              <a:t>$65 </a:t>
            </a:r>
            <a:r>
              <a:rPr lang="en-US" dirty="0" smtClean="0"/>
              <a:t>million annually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Sacramento currently receives about </a:t>
            </a:r>
            <a:r>
              <a:rPr lang="en-US" b="1" dirty="0" smtClean="0"/>
              <a:t>$4 </a:t>
            </a:r>
            <a:r>
              <a:rPr lang="en-US" dirty="0" smtClean="0"/>
              <a:t>million annually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8083061" y="2930719"/>
            <a:ext cx="3042139" cy="291351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91440" rIns="91440" bIns="91440"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$</a:t>
            </a:r>
            <a:r>
              <a:rPr lang="en-US" b="1" dirty="0"/>
              <a:t>50 </a:t>
            </a:r>
            <a:r>
              <a:rPr lang="en-US" dirty="0"/>
              <a:t>million for Zero &amp; Near </a:t>
            </a:r>
            <a:r>
              <a:rPr lang="en-US" dirty="0" smtClean="0"/>
              <a:t>Zero Emission Warehouse </a:t>
            </a:r>
            <a:r>
              <a:rPr lang="en-US" dirty="0"/>
              <a:t>Program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4375878" y="2133601"/>
            <a:ext cx="3063240" cy="8381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AB 1274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077201" y="2133600"/>
            <a:ext cx="3048000" cy="838200"/>
          </a:xfr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SB 132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660946" y="2133600"/>
            <a:ext cx="3070034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AB 134</a:t>
            </a:r>
          </a:p>
        </p:txBody>
      </p:sp>
    </p:spTree>
    <p:extLst>
      <p:ext uri="{BB962C8B-B14F-4D97-AF65-F5344CB8AC3E}">
        <p14:creationId xmlns:p14="http://schemas.microsoft.com/office/powerpoint/2010/main" val="1752253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7601"/>
              </p:ext>
            </p:extLst>
          </p:nvPr>
        </p:nvGraphicFramePr>
        <p:xfrm>
          <a:off x="1143001" y="1981200"/>
          <a:ext cx="10012679" cy="420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905"/>
                <a:gridCol w="1595122"/>
                <a:gridCol w="2916486"/>
                <a:gridCol w="2718166"/>
              </a:tblGrid>
              <a:tr h="519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Sacramento Regional Amount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Tractors, Pump Electrification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9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65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Emission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Freight Vouchers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Freight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HVIP (Truck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Vouchers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Emission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Large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Trucks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 – 11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HVIP (Transit Bus Vouchers)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Emission Transit Buses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– 2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CVRP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Technology Cars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8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06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EFMP &amp; Clean Mobility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 Car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Share &amp; Replacement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4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1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Protection (Moyer)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134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Trucks, off road diesel, marine, infrastructure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Near Zero Emission Freight Facilities in DAC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 132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TRU’s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electrical infrastructure, hydrogen forklifts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7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Carl Moyer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1274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 tractors,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trucks, buses, infrastructure, locomotives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Potential Impact to Sacramento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Funding for California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96705" y="2508261"/>
            <a:ext cx="5181599" cy="3581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91440" rIns="91440" bIns="91440">
            <a:normAutofit/>
          </a:bodyPr>
          <a:lstStyle/>
          <a:p>
            <a:pPr marL="0" indent="0">
              <a:buNone/>
            </a:pPr>
            <a:r>
              <a:rPr lang="en-US" dirty="0" smtClean="0"/>
              <a:t>$800 million to be spent in California over 10 years by VW</a:t>
            </a:r>
          </a:p>
          <a:p>
            <a:pPr lvl="1"/>
            <a:r>
              <a:rPr lang="en-US" dirty="0" smtClean="0"/>
              <a:t>$200 million every 30 months (2.5yrs)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Investments </a:t>
            </a:r>
            <a:r>
              <a:rPr lang="en-US" dirty="0"/>
              <a:t>may include: 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/>
              <a:t>Planning and Infrastructure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/>
              <a:t>Brand Neutral Education and Outreach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smtClean="0"/>
              <a:t>Programs and Actions </a:t>
            </a:r>
            <a:r>
              <a:rPr lang="en-US" sz="1400" dirty="0"/>
              <a:t>to Increase public exposure or access to </a:t>
            </a:r>
            <a:r>
              <a:rPr lang="en-US" sz="1400" dirty="0" smtClean="0"/>
              <a:t>Zero Emission Vehicles</a:t>
            </a:r>
            <a:endParaRPr lang="en-US" sz="1400" dirty="0"/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smtClean="0"/>
              <a:t>Sacramento Green City</a:t>
            </a:r>
            <a:endParaRPr lang="en-US" sz="1400" dirty="0"/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www.electrifyamerica.com</a:t>
            </a:r>
            <a:r>
              <a:rPr lang="en-US" sz="1400" dirty="0" smtClean="0"/>
              <a:t> </a:t>
            </a: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6155788" y="2483020"/>
            <a:ext cx="5184648" cy="3631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91440" bIns="9144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 smtClean="0"/>
              <a:t>To reduce NOx emissions</a:t>
            </a:r>
          </a:p>
          <a:p>
            <a:pPr marL="0" lvl="1" indent="0" algn="ctr">
              <a:spcBef>
                <a:spcPts val="1000"/>
              </a:spcBef>
              <a:buFont typeface="Calibri" pitchFamily="34" charset="0"/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$422,636,320 </a:t>
            </a:r>
            <a:r>
              <a:rPr lang="en-US" sz="2000" dirty="0" smtClean="0"/>
              <a:t>to be distributed in California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 smtClean="0"/>
              <a:t>Possible Funding can include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Class 8 Local Freight Tracks and Port Drayage Trucks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Class 4-8 School Bus, Shuttle Bus, or Transit Bus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Freight Switchers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Ferries/Tugs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Ocean Going Vessels Shore power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Class 4-7 Local Freight Trucks (Medium Trucks)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Airport Ground Support Equipment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Forklifts and Port Cargo Handling Equipment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Light Duty ZEV Supply Equipment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/>
              <a:t>Diesel Emission Reduction Act 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96705" y="1905000"/>
            <a:ext cx="5181600" cy="5923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ZEV Investment Commitment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155788" y="1905000"/>
            <a:ext cx="5184648" cy="5923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Environmental Mitigation Trust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1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VW – Potential Regional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C 2.0L Consent Decree</a:t>
            </a:r>
          </a:p>
          <a:p>
            <a:pPr lvl="1"/>
            <a:r>
              <a:rPr lang="en-US" dirty="0" smtClean="0"/>
              <a:t>Zero emission vehicle fueling infrastructure</a:t>
            </a:r>
          </a:p>
          <a:p>
            <a:pPr lvl="1"/>
            <a:r>
              <a:rPr lang="en-US" dirty="0" smtClean="0"/>
              <a:t>Approximately $9 million per year for Sacramento Region (10 years)</a:t>
            </a:r>
          </a:p>
          <a:p>
            <a:pPr lvl="1"/>
            <a:r>
              <a:rPr lang="en-US" dirty="0" smtClean="0"/>
              <a:t>Sacramento designated as a Green City</a:t>
            </a:r>
          </a:p>
          <a:p>
            <a:r>
              <a:rPr lang="en-US" dirty="0" smtClean="0"/>
              <a:t>Appendix D 2.0L &amp; 3.0L Consent Decree</a:t>
            </a:r>
          </a:p>
          <a:p>
            <a:pPr lvl="1"/>
            <a:r>
              <a:rPr lang="en-US" dirty="0" smtClean="0"/>
              <a:t>NOx Mitigation Projects replacing trucks, buses, locomotives, and other equipment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pproximately $7 million per year for Sacramento region (3 years)</a:t>
            </a:r>
          </a:p>
          <a:p>
            <a:r>
              <a:rPr lang="en-US" dirty="0" smtClean="0"/>
              <a:t>Additional Mitigation 3.0L Consent Decree</a:t>
            </a:r>
          </a:p>
          <a:p>
            <a:pPr lvl="1"/>
            <a:r>
              <a:rPr lang="en-US" dirty="0" smtClean="0"/>
              <a:t>Funding zero emission vehicle (ZEV) aspects of vehicle replacement programs</a:t>
            </a:r>
          </a:p>
          <a:p>
            <a:pPr lvl="1"/>
            <a:r>
              <a:rPr lang="en-US" dirty="0" smtClean="0"/>
              <a:t>Approximately $3 million for Sacramento region (one time allocation)</a:t>
            </a:r>
          </a:p>
        </p:txBody>
      </p:sp>
    </p:spTree>
    <p:extLst>
      <p:ext uri="{BB962C8B-B14F-4D97-AF65-F5344CB8AC3E}">
        <p14:creationId xmlns:p14="http://schemas.microsoft.com/office/powerpoint/2010/main" val="58767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6873379"/>
              </p:ext>
            </p:extLst>
          </p:nvPr>
        </p:nvGraphicFramePr>
        <p:xfrm>
          <a:off x="0" y="1"/>
          <a:ext cx="12192000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12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609600"/>
            <a:ext cx="531270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ESTIMATED AMOUNT FOR SACRAMENTO REGION</a:t>
            </a:r>
          </a:p>
          <a:p>
            <a:pPr algn="ctr"/>
            <a:r>
              <a:rPr lang="en-US" sz="4800" b="1" dirty="0" smtClean="0"/>
              <a:t>LOW CARBON TRANSPORTATION </a:t>
            </a:r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(Existing funding is currently about $</a:t>
            </a:r>
            <a:r>
              <a:rPr lang="en-US" sz="2000" b="1" dirty="0"/>
              <a:t>9</a:t>
            </a:r>
            <a:r>
              <a:rPr lang="en-US" sz="2000" b="1" dirty="0" smtClean="0"/>
              <a:t> Million )</a:t>
            </a:r>
            <a:endParaRPr lang="en-US" sz="2000" b="1" dirty="0"/>
          </a:p>
        </p:txBody>
      </p:sp>
      <p:sp>
        <p:nvSpPr>
          <p:cNvPr id="8" name="Explosion 1 7"/>
          <p:cNvSpPr/>
          <p:nvPr/>
        </p:nvSpPr>
        <p:spPr>
          <a:xfrm rot="841612">
            <a:off x="5406483" y="697947"/>
            <a:ext cx="6393656" cy="5157306"/>
          </a:xfrm>
          <a:prstGeom prst="irregularSeal1">
            <a:avLst/>
          </a:prstGeom>
          <a:gradFill>
            <a:gsLst>
              <a:gs pos="0">
                <a:schemeClr val="accent3">
                  <a:tint val="65000"/>
                  <a:shade val="92000"/>
                  <a:satMod val="130000"/>
                </a:schemeClr>
              </a:gs>
              <a:gs pos="41000">
                <a:schemeClr val="accent3">
                  <a:tint val="60000"/>
                  <a:shade val="99000"/>
                  <a:satMod val="120000"/>
                </a:schemeClr>
              </a:gs>
              <a:gs pos="100000">
                <a:schemeClr val="accent3">
                  <a:tint val="55000"/>
                  <a:satMod val="140000"/>
                  <a:alpha val="66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910068">
            <a:off x="6616681" y="2136944"/>
            <a:ext cx="3807554" cy="21571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chemeClr val="accent4"/>
                </a:solidFill>
              </a:rPr>
              <a:t>$41-71 Million</a:t>
            </a:r>
            <a:endParaRPr lang="en-US" sz="66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trospect">
  <a:themeElements>
    <a:clrScheme name="SMAQM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7BB2"/>
      </a:accent1>
      <a:accent2>
        <a:srgbClr val="5B9BD5"/>
      </a:accent2>
      <a:accent3>
        <a:srgbClr val="CFD7E9"/>
      </a:accent3>
      <a:accent4>
        <a:srgbClr val="82AC69"/>
      </a:accent4>
      <a:accent5>
        <a:srgbClr val="A5A5A5"/>
      </a:accent5>
      <a:accent6>
        <a:srgbClr val="017FFE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1072</TotalTime>
  <Words>573</Words>
  <Application>Microsoft Office PowerPoint</Application>
  <PresentationFormat>Custom</PresentationFormat>
  <Paragraphs>114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PowerPoint Presentation</vt:lpstr>
      <vt:lpstr>Existing Funding Sources</vt:lpstr>
      <vt:lpstr>State Funding Sources</vt:lpstr>
      <vt:lpstr>Potential Impact to Sacramento</vt:lpstr>
      <vt:lpstr>Funding for California</vt:lpstr>
      <vt:lpstr>VW – Potential Regional Investment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Windows User</dc:creator>
  <cp:lastModifiedBy>JAIME LEMUS</cp:lastModifiedBy>
  <cp:revision>44</cp:revision>
  <cp:lastPrinted>2017-09-22T23:32:18Z</cp:lastPrinted>
  <dcterms:created xsi:type="dcterms:W3CDTF">2017-09-19T20:49:18Z</dcterms:created>
  <dcterms:modified xsi:type="dcterms:W3CDTF">2017-10-18T00:07:24Z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