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notesSlides/notesSlide5.xml" ContentType="application/vnd.openxmlformats-officedocument.presentationml.notesSlide+xml"/>
  <Override PartName="/ppt/media/image17.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746" r:id="rId2"/>
    <p:sldMasterId id="2147483752" r:id="rId3"/>
    <p:sldMasterId id="2147483758" r:id="rId4"/>
    <p:sldMasterId id="2147483783" r:id="rId5"/>
  </p:sldMasterIdLst>
  <p:notesMasterIdLst>
    <p:notesMasterId r:id="rId21"/>
  </p:notesMasterIdLst>
  <p:handoutMasterIdLst>
    <p:handoutMasterId r:id="rId22"/>
  </p:handoutMasterIdLst>
  <p:sldIdLst>
    <p:sldId id="483" r:id="rId6"/>
    <p:sldId id="454" r:id="rId7"/>
    <p:sldId id="438" r:id="rId8"/>
    <p:sldId id="456" r:id="rId9"/>
    <p:sldId id="485" r:id="rId10"/>
    <p:sldId id="484" r:id="rId11"/>
    <p:sldId id="471" r:id="rId12"/>
    <p:sldId id="459" r:id="rId13"/>
    <p:sldId id="470" r:id="rId14"/>
    <p:sldId id="475" r:id="rId15"/>
    <p:sldId id="481" r:id="rId16"/>
    <p:sldId id="482" r:id="rId17"/>
    <p:sldId id="486" r:id="rId18"/>
    <p:sldId id="457" r:id="rId19"/>
    <p:sldId id="442" r:id="rId20"/>
  </p:sldIdLst>
  <p:sldSz cx="9144000" cy="5143500" type="screen16x9"/>
  <p:notesSz cx="7010400" cy="92964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guide id="9"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3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1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3" autoAdjust="0"/>
    <p:restoredTop sz="95394" autoAdjust="0"/>
  </p:normalViewPr>
  <p:slideViewPr>
    <p:cSldViewPr snapToGrid="0" snapToObjects="1">
      <p:cViewPr varScale="1">
        <p:scale>
          <a:sx n="112" d="100"/>
          <a:sy n="112" d="100"/>
        </p:scale>
        <p:origin x="715" y="96"/>
      </p:cViewPr>
      <p:guideLst>
        <p:guide orient="horz" pos="1620"/>
        <p:guide pos="5470"/>
        <p:guide pos="287"/>
        <p:guide pos="2880"/>
      </p:guideLst>
    </p:cSldViewPr>
  </p:slideViewPr>
  <p:notesTextViewPr>
    <p:cViewPr>
      <p:scale>
        <a:sx n="100" d="100"/>
        <a:sy n="100" d="100"/>
      </p:scale>
      <p:origin x="0" y="0"/>
    </p:cViewPr>
  </p:notesTextViewPr>
  <p:sorterViewPr>
    <p:cViewPr>
      <p:scale>
        <a:sx n="136" d="100"/>
        <a:sy n="136" d="100"/>
      </p:scale>
      <p:origin x="0" y="-2472"/>
    </p:cViewPr>
  </p:sorterViewPr>
  <p:notesViewPr>
    <p:cSldViewPr snapToGrid="0">
      <p:cViewPr varScale="1">
        <p:scale>
          <a:sx n="99" d="100"/>
          <a:sy n="99" d="100"/>
        </p:scale>
        <p:origin x="4272"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871869-257A-7D47-93F9-67FEFDDF9986}" type="datetimeFigureOut">
              <a:rPr lang="en-US" smtClean="0"/>
              <a:t>10/19/2017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C0A1367-11CF-AB40-8B60-B64BC0E82619}" type="slidenum">
              <a:rPr lang="en-US" smtClean="0"/>
              <a:t>‹#›</a:t>
            </a:fld>
            <a:endParaRPr lang="en-US"/>
          </a:p>
        </p:txBody>
      </p:sp>
    </p:spTree>
    <p:extLst>
      <p:ext uri="{BB962C8B-B14F-4D97-AF65-F5344CB8AC3E}">
        <p14:creationId xmlns:p14="http://schemas.microsoft.com/office/powerpoint/2010/main" val="1748380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5156E3-4EED-E348-9B25-9AE07C2B2EC5}" type="datetimeFigureOut">
              <a:rPr lang="en-US" smtClean="0"/>
              <a:t>10/19/2017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B5685B-1958-2944-9FC2-BA605EE028FA}" type="slidenum">
              <a:rPr lang="en-US" smtClean="0"/>
              <a:t>‹#›</a:t>
            </a:fld>
            <a:endParaRPr lang="en-US"/>
          </a:p>
        </p:txBody>
      </p:sp>
    </p:spTree>
    <p:extLst>
      <p:ext uri="{BB962C8B-B14F-4D97-AF65-F5344CB8AC3E}">
        <p14:creationId xmlns:p14="http://schemas.microsoft.com/office/powerpoint/2010/main" val="33090223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heverge.com/2016/1/4/10706250/gm-lyft-driverless-cars-ride-sharing-investmen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Transpor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Commercial_vehicle" TargetMode="External"/><Relationship Id="rId5" Type="http://schemas.openxmlformats.org/officeDocument/2006/relationships/hyperlink" Target="https://en.wikipedia.org/wiki/Aerospace" TargetMode="External"/><Relationship Id="rId4" Type="http://schemas.openxmlformats.org/officeDocument/2006/relationships/hyperlink" Target="https://en.wikipedia.org/wiki/Automotive_industr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everge.com/2016/1/4/10706250/gm-lyft-driverless-cars-ride-sharing-invest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3183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7214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5449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3167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How safe is safe enough? Our system can validate three orders of magnitude improvement to one traffic fatality for every one billion hours of driving versus the human-driven vehicle rate of one traffic fatality for every one million hours of driving (i.e., a US traffic fatality rate of ~40 per year compared to ~40,000 in 2016).</a:t>
            </a:r>
            <a:endParaRPr lang="en-US" dirty="0" smtClean="0">
              <a:effectLst/>
            </a:endParaRPr>
          </a:p>
          <a:p>
            <a:r>
              <a:rPr lang="en-US" dirty="0" smtClean="0">
                <a:effectLst/>
              </a:rPr>
              <a:t>We don’t believe society will accept machines causing accidents unless a drastically reduced fatality rate can be proven.</a:t>
            </a:r>
          </a:p>
          <a:p>
            <a:r>
              <a:rPr lang="en-US" dirty="0" smtClean="0">
                <a:effectLst/>
              </a:rPr>
              <a:t>While the RSS decision-making software is designed to not allow decisions that would result in an accident that would be blamed on the AV driving policy, there could still be accidents caused by mistakes of the sensor system (i.e., the information about the driving environment that is used to base decisions) or mechanical failure.</a:t>
            </a:r>
          </a:p>
          <a:p>
            <a:r>
              <a:rPr lang="en-US" dirty="0" smtClean="0">
                <a:effectLst/>
              </a:rPr>
              <a:t>We propose a Sensor Fusion system that includes three independently engineered systems, each relying on different technologies: 1) camera, 2) high-definition map, and 3) radar and </a:t>
            </a:r>
            <a:r>
              <a:rPr lang="en-US" dirty="0" err="1" smtClean="0">
                <a:effectLst/>
              </a:rPr>
              <a:t>lidar</a:t>
            </a:r>
            <a:r>
              <a:rPr lang="en-US" dirty="0" smtClean="0">
                <a:effectLst/>
              </a:rPr>
              <a:t>.</a:t>
            </a:r>
          </a:p>
          <a:p>
            <a:r>
              <a:rPr lang="en-US" dirty="0" smtClean="0">
                <a:effectLst/>
              </a:rPr>
              <a:t>The system can be validated to a miniscule error rate (supporting the rate mentioned in a heading) with a very reasonable data set of real-world miles driven—specifically 100,000 hours.</a:t>
            </a:r>
          </a:p>
          <a:p>
            <a:r>
              <a:rPr lang="en-US" b="1" dirty="0" smtClean="0">
                <a:effectLst/>
              </a:rPr>
              <a:t>Details of our approach to safety</a:t>
            </a:r>
          </a:p>
          <a:p>
            <a:r>
              <a:rPr lang="en-US" dirty="0" smtClean="0">
                <a:effectLst/>
              </a:rPr>
              <a:t>At its core, RSS is a pragmatic method to design and then to efficiently validate the safety of an AV’s planning/decision-making (driving policy) software.</a:t>
            </a:r>
          </a:p>
          <a:p>
            <a:r>
              <a:rPr lang="en-US" dirty="0" smtClean="0">
                <a:effectLst/>
              </a:rPr>
              <a:t>As absolute safety is impossible as long as AVs share the road with human drivers, we start by defining an AV as safe if it doesn’t cause collisions.</a:t>
            </a:r>
          </a:p>
          <a:p>
            <a:r>
              <a:rPr lang="en-US" dirty="0" smtClean="0">
                <a:effectLst/>
              </a:rPr>
              <a:t>In order to prove that the AV won’t cause collisions, we must first construct a mathematical model that determines blame when collisions occur, using a comprehensive set of driving scenarios. Essentially, we formalize the “common sense of fault” using mathematical equations. We can set these equations with certainty as the AV will have known reaction times and known ability to make evasive maneuvers through steering and braking.</a:t>
            </a:r>
          </a:p>
          <a:p>
            <a:r>
              <a:rPr lang="en-US" dirty="0" smtClean="0">
                <a:effectLst/>
              </a:rPr>
              <a:t>The powerful result of formalizing this model of blame is that it enables us to construct the decision-making software of the vehicle to follow these exact parameters, continuously evaluate these rules, and never make a command that would put the vehicle at risk of causing a collision.</a:t>
            </a:r>
          </a:p>
          <a:p>
            <a:r>
              <a:rPr lang="en-US" dirty="0" smtClean="0">
                <a:effectLst/>
              </a:rPr>
              <a:t>In practice, the AV needs to know two things:</a:t>
            </a:r>
          </a:p>
          <a:p>
            <a:r>
              <a:rPr lang="en-US" dirty="0" smtClean="0">
                <a:effectLst/>
              </a:rPr>
              <a:t>Safe State: This is a state where there is no risk that the AV will cause an accident, even if other vehicles take unpredictable or reckless actions.</a:t>
            </a:r>
          </a:p>
          <a:p>
            <a:r>
              <a:rPr lang="en-US" dirty="0" smtClean="0">
                <a:effectLst/>
              </a:rPr>
              <a:t>Default Emergency Policy: This is a concept that defines the most aggressive evasive action that an AV can take to maintain or return to a Safe State.</a:t>
            </a:r>
          </a:p>
          <a:p>
            <a:r>
              <a:rPr lang="en-US" dirty="0" smtClean="0">
                <a:effectLst/>
              </a:rPr>
              <a:t>We coin the term Cautious Command to represent the complete set of commands that maintains a Safe State. RSS sets a hard rule that the AV will never make a command outside of the set of Cautious Commands. This ensures that the planning module itself will never cause an accident.</a:t>
            </a:r>
          </a:p>
          <a:p>
            <a:r>
              <a:rPr lang="en-US" b="1" dirty="0" smtClean="0">
                <a:effectLst/>
              </a:rPr>
              <a:t>Following scenario</a:t>
            </a:r>
            <a:endParaRPr lang="en-US" dirty="0" smtClean="0">
              <a:effectLst/>
            </a:endParaRPr>
          </a:p>
          <a:p>
            <a:r>
              <a:rPr lang="en-US" dirty="0" smtClean="0">
                <a:effectLst/>
              </a:rPr>
              <a:t>To illustrate, let’s take a common example. Consider the case of two cars driving in the same lane, one behind the other, along a straight road. If the front car brakes and the rear car cannot brake in time, the accident is the fault of the rear car. As seen in the figure below, we can calculate the exact distance corridor that the following car (blue) must leave to the lead car (red) to be in a Safe State. This calculation depends on data for certain variables, such as the difference in velocity between the two cars, which will be provided with high accuracy by the various sensors in the AV.</a:t>
            </a:r>
          </a:p>
          <a:p>
            <a:r>
              <a:rPr lang="en-US" b="1" i="1" dirty="0" smtClean="0">
                <a:effectLst/>
              </a:rPr>
              <a:t>Figure 2</a:t>
            </a:r>
            <a:r>
              <a:rPr lang="en-US" i="1" dirty="0" smtClean="0">
                <a:effectLst/>
              </a:rPr>
              <a:t>.  The above formula calculates the safe longitudinal distance between the rear vehicle and the front vehicle.</a:t>
            </a:r>
            <a:r>
              <a:rPr lang="en-US" b="1" i="1" dirty="0" smtClean="0">
                <a:effectLst/>
              </a:rPr>
              <a:t>   </a:t>
            </a:r>
            <a:endParaRPr lang="en-US" dirty="0" smtClean="0">
              <a:effectLst/>
            </a:endParaRPr>
          </a:p>
          <a:p>
            <a:r>
              <a:rPr lang="en-US" b="1" dirty="0" smtClean="0">
                <a:effectLst/>
              </a:rPr>
              <a:t>Cut-in maneuvers</a:t>
            </a:r>
            <a:endParaRPr lang="en-US" dirty="0" smtClean="0">
              <a:effectLst/>
            </a:endParaRPr>
          </a:p>
          <a:p>
            <a:r>
              <a:rPr lang="en-US" dirty="0" smtClean="0">
                <a:effectLst/>
              </a:rPr>
              <a:t>The above is a fairly simple scenario.  It captures the intuitive principle that if a rear car hits a front car, it’s always the rear car’s fault. But what happens if the front car performs a reckless cut into another car’s trajectory and the rear car then hits the front car from behind? In that case, it’s the front car’s fault. </a:t>
            </a:r>
          </a:p>
          <a:p>
            <a:r>
              <a:rPr lang="en-US" dirty="0" smtClean="0">
                <a:effectLst/>
              </a:rPr>
              <a:t>RSS is well-equipped to deal with this scenario using the same principles. Based on a set of variables, a safe corridor exists around the AV.  If the human-driven vehicle (red car in figure below) violates that corridor before the collision occurs, it is that vehicle’s fault. Conversely, the AV can continuously calculate the safe corridor around other vehicles and will never make a command that violates that space.</a:t>
            </a:r>
          </a:p>
          <a:p>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t>13</a:t>
            </a:fld>
            <a:endParaRPr lang="en-US"/>
          </a:p>
        </p:txBody>
      </p:sp>
    </p:spTree>
    <p:extLst>
      <p:ext uri="{BB962C8B-B14F-4D97-AF65-F5344CB8AC3E}">
        <p14:creationId xmlns:p14="http://schemas.microsoft.com/office/powerpoint/2010/main" val="717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spc="5" dirty="0" smtClean="0">
                <a:solidFill>
                  <a:srgbClr val="009CDA"/>
                </a:solidFill>
                <a:latin typeface="Arial Unicode MS"/>
                <a:cs typeface="Arial Unicode MS"/>
                <a:hlinkClick r:id="rId3"/>
              </a:rPr>
              <a:t>Source: Autonomous</a:t>
            </a:r>
            <a:r>
              <a:rPr lang="en-US" sz="800" spc="-45"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Commercial</a:t>
            </a:r>
            <a:r>
              <a:rPr lang="en-US" sz="800" spc="-40"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Fleet</a:t>
            </a:r>
            <a:r>
              <a:rPr lang="en-US" sz="800" spc="-15" dirty="0" smtClean="0">
                <a:solidFill>
                  <a:srgbClr val="009CDA"/>
                </a:solidFill>
                <a:latin typeface="Arial Unicode MS"/>
                <a:cs typeface="Arial Unicode MS"/>
                <a:hlinkClick r:id="rId3"/>
              </a:rPr>
              <a:t> </a:t>
            </a:r>
            <a:r>
              <a:rPr lang="en-US" sz="800" spc="-10" dirty="0" smtClean="0">
                <a:solidFill>
                  <a:srgbClr val="009CDA"/>
                </a:solidFill>
                <a:latin typeface="Arial Unicode MS"/>
                <a:cs typeface="Arial Unicode MS"/>
                <a:hlinkClick r:id="rId3"/>
              </a:rPr>
              <a:t>IDIs</a:t>
            </a:r>
            <a:r>
              <a:rPr lang="en-US" sz="800" spc="-35" dirty="0" smtClean="0">
                <a:solidFill>
                  <a:srgbClr val="009CDA"/>
                </a:solidFill>
                <a:latin typeface="Arial Unicode MS"/>
                <a:cs typeface="Arial Unicode MS"/>
                <a:hlinkClick r:id="rId3"/>
              </a:rPr>
              <a:t> </a:t>
            </a:r>
            <a:r>
              <a:rPr lang="en-US" sz="800" spc="25" dirty="0" smtClean="0">
                <a:solidFill>
                  <a:srgbClr val="009CDA"/>
                </a:solidFill>
                <a:latin typeface="Arial Unicode MS"/>
                <a:cs typeface="Arial Unicode MS"/>
                <a:hlinkClick r:id="rId3"/>
              </a:rPr>
              <a:t>of</a:t>
            </a:r>
            <a:r>
              <a:rPr lang="en-US" sz="800" spc="-30" dirty="0" smtClean="0">
                <a:solidFill>
                  <a:srgbClr val="009CDA"/>
                </a:solidFill>
                <a:latin typeface="Arial Unicode MS"/>
                <a:cs typeface="Arial Unicode MS"/>
                <a:hlinkClick r:id="rId3"/>
              </a:rPr>
              <a:t> </a:t>
            </a:r>
            <a:r>
              <a:rPr lang="en-US" sz="800" spc="-20" dirty="0" smtClean="0">
                <a:solidFill>
                  <a:srgbClr val="009CDA"/>
                </a:solidFill>
                <a:latin typeface="Arial Unicode MS"/>
                <a:cs typeface="Arial Unicode MS"/>
                <a:hlinkClick r:id="rId3"/>
              </a:rPr>
              <a:t>BDMs</a:t>
            </a:r>
            <a:r>
              <a:rPr lang="en-US" sz="800" spc="-25" dirty="0" smtClean="0">
                <a:solidFill>
                  <a:srgbClr val="009CDA"/>
                </a:solidFill>
                <a:latin typeface="Arial Unicode MS"/>
                <a:cs typeface="Arial Unicode MS"/>
                <a:hlinkClick r:id="rId3"/>
              </a:rPr>
              <a:t> </a:t>
            </a:r>
            <a:r>
              <a:rPr lang="en-US" sz="800" spc="25" dirty="0" smtClean="0">
                <a:solidFill>
                  <a:srgbClr val="009CDA"/>
                </a:solidFill>
                <a:latin typeface="Arial Unicode MS"/>
                <a:cs typeface="Arial Unicode MS"/>
                <a:hlinkClick r:id="rId3"/>
              </a:rPr>
              <a:t>from</a:t>
            </a:r>
            <a:r>
              <a:rPr lang="en-US" sz="800" spc="-35" dirty="0" smtClean="0">
                <a:solidFill>
                  <a:srgbClr val="009CDA"/>
                </a:solidFill>
                <a:latin typeface="Arial Unicode MS"/>
                <a:cs typeface="Arial Unicode MS"/>
                <a:hlinkClick r:id="rId3"/>
              </a:rPr>
              <a:t> </a:t>
            </a:r>
            <a:r>
              <a:rPr lang="en-US" sz="800" spc="-30" dirty="0" smtClean="0">
                <a:solidFill>
                  <a:srgbClr val="009CDA"/>
                </a:solidFill>
                <a:latin typeface="Arial Unicode MS"/>
                <a:cs typeface="Arial Unicode MS"/>
                <a:hlinkClick r:id="rId3"/>
              </a:rPr>
              <a:t>OEM,</a:t>
            </a:r>
            <a:r>
              <a:rPr lang="en-US" sz="800" spc="-20"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Tier1,</a:t>
            </a:r>
            <a:r>
              <a:rPr lang="en-US" sz="800" spc="-5"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Fleet</a:t>
            </a:r>
            <a:r>
              <a:rPr lang="en-US" sz="800" spc="-15"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Operators,</a:t>
            </a:r>
            <a:r>
              <a:rPr lang="en-US" sz="800" spc="-20" dirty="0" smtClean="0">
                <a:solidFill>
                  <a:srgbClr val="009CDA"/>
                </a:solidFill>
                <a:latin typeface="Arial Unicode MS"/>
                <a:cs typeface="Arial Unicode MS"/>
                <a:hlinkClick r:id="rId3"/>
              </a:rPr>
              <a:t> </a:t>
            </a:r>
            <a:r>
              <a:rPr lang="en-US" sz="800" spc="-5" dirty="0" smtClean="0">
                <a:solidFill>
                  <a:srgbClr val="009CDA"/>
                </a:solidFill>
                <a:latin typeface="Arial Unicode MS"/>
                <a:cs typeface="Arial Unicode MS"/>
                <a:hlinkClick r:id="rId3"/>
              </a:rPr>
              <a:t>Regulators,</a:t>
            </a:r>
            <a:r>
              <a:rPr lang="en-US" sz="800" spc="-40"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(n=40) </a:t>
            </a:r>
            <a:r>
              <a:rPr lang="en-US" sz="800" spc="-10" dirty="0" smtClean="0">
                <a:solidFill>
                  <a:srgbClr val="009CDA"/>
                </a:solidFill>
                <a:latin typeface="Arial Unicode MS"/>
                <a:cs typeface="Arial Unicode MS"/>
                <a:hlinkClick r:id="rId3"/>
              </a:rPr>
              <a:t>Jan.</a:t>
            </a:r>
            <a:r>
              <a:rPr lang="en-US" sz="800" spc="-30" dirty="0" smtClean="0">
                <a:solidFill>
                  <a:srgbClr val="009CDA"/>
                </a:solidFill>
                <a:latin typeface="Arial Unicode MS"/>
                <a:cs typeface="Arial Unicode MS"/>
                <a:hlinkClick r:id="rId3"/>
              </a:rPr>
              <a:t> </a:t>
            </a:r>
            <a:r>
              <a:rPr lang="en-US" sz="800" spc="10" dirty="0" smtClean="0">
                <a:solidFill>
                  <a:srgbClr val="009CDA"/>
                </a:solidFill>
                <a:latin typeface="Arial Unicode MS"/>
                <a:cs typeface="Arial Unicode MS"/>
                <a:hlinkClick r:id="rId3"/>
              </a:rPr>
              <a:t>2017,  </a:t>
            </a:r>
            <a:r>
              <a:rPr lang="en-US" sz="800" dirty="0" smtClean="0">
                <a:solidFill>
                  <a:srgbClr val="009CDA"/>
                </a:solidFill>
                <a:latin typeface="Arial Unicode MS"/>
                <a:cs typeface="Arial Unicode MS"/>
                <a:hlinkClick r:id="rId3"/>
              </a:rPr>
              <a:t>Frost </a:t>
            </a:r>
            <a:r>
              <a:rPr lang="en-US" sz="800" spc="-5" dirty="0" smtClean="0">
                <a:solidFill>
                  <a:srgbClr val="009CDA"/>
                </a:solidFill>
                <a:latin typeface="Arial Unicode MS"/>
                <a:cs typeface="Arial Unicode MS"/>
                <a:hlinkClick r:id="rId3"/>
              </a:rPr>
              <a:t>&amp; </a:t>
            </a:r>
            <a:r>
              <a:rPr lang="en-US" sz="800" spc="5" dirty="0" smtClean="0">
                <a:solidFill>
                  <a:srgbClr val="009CDA"/>
                </a:solidFill>
                <a:latin typeface="Arial Unicode MS"/>
                <a:cs typeface="Arial Unicode MS"/>
                <a:hlinkClick r:id="rId3"/>
              </a:rPr>
              <a:t>Sullivan </a:t>
            </a:r>
            <a:r>
              <a:rPr lang="en-US" sz="800" spc="10" dirty="0" smtClean="0">
                <a:solidFill>
                  <a:srgbClr val="009CDA"/>
                </a:solidFill>
                <a:latin typeface="Arial Unicode MS"/>
                <a:cs typeface="Arial Unicode MS"/>
                <a:hlinkClick r:id="rId3"/>
              </a:rPr>
              <a:t>internal </a:t>
            </a:r>
            <a:r>
              <a:rPr lang="en-US" sz="800" spc="-5" dirty="0" smtClean="0">
                <a:solidFill>
                  <a:srgbClr val="009CDA"/>
                </a:solidFill>
                <a:latin typeface="Arial Unicode MS"/>
                <a:cs typeface="Arial Unicode MS"/>
                <a:hlinkClick r:id="rId3"/>
              </a:rPr>
              <a:t>research </a:t>
            </a:r>
            <a:r>
              <a:rPr lang="en-US" sz="800" dirty="0" smtClean="0">
                <a:solidFill>
                  <a:srgbClr val="009CDA"/>
                </a:solidFill>
                <a:latin typeface="Arial Unicode MS"/>
                <a:cs typeface="Arial Unicode MS"/>
                <a:hlinkClick r:id="rId3"/>
              </a:rPr>
              <a:t>studies </a:t>
            </a:r>
            <a:r>
              <a:rPr lang="en-US" sz="800" spc="-5" dirty="0" smtClean="0">
                <a:solidFill>
                  <a:srgbClr val="009CDA"/>
                </a:solidFill>
                <a:latin typeface="Arial Unicode MS"/>
                <a:cs typeface="Arial Unicode MS"/>
                <a:hlinkClick r:id="rId3"/>
              </a:rPr>
              <a:t>&amp; analysis</a:t>
            </a:r>
            <a:r>
              <a:rPr lang="en-US" sz="800" spc="20" dirty="0" smtClean="0">
                <a:solidFill>
                  <a:srgbClr val="009CDA"/>
                </a:solidFill>
                <a:latin typeface="Arial Unicode MS"/>
                <a:cs typeface="Arial Unicode MS"/>
                <a:hlinkClick r:id="rId3"/>
              </a:rPr>
              <a:t> 2016</a:t>
            </a:r>
            <a:endParaRPr lang="en-US" sz="800" dirty="0" smtClean="0">
              <a:solidFill>
                <a:prstClr val="black"/>
              </a:solidFill>
              <a:latin typeface="Arial Unicode MS"/>
              <a:cs typeface="Arial Unicode MS"/>
            </a:endParaRPr>
          </a:p>
          <a:p>
            <a:pPr marL="12700" marR="5080" defTabSz="914400"/>
            <a:r>
              <a:rPr lang="en-US" sz="1200" u="sng" spc="-5" dirty="0" smtClean="0">
                <a:latin typeface="Arial Unicode MS"/>
                <a:cs typeface="Arial Unicode MS"/>
              </a:rPr>
              <a:t>Note:</a:t>
            </a:r>
            <a:r>
              <a:rPr lang="en-US" sz="1200" u="sng" spc="-50" dirty="0" smtClean="0">
                <a:latin typeface="Arial Unicode MS"/>
                <a:cs typeface="Arial Unicode MS"/>
              </a:rPr>
              <a:t> </a:t>
            </a:r>
            <a:r>
              <a:rPr lang="en-US" sz="1200" spc="45" dirty="0" smtClean="0">
                <a:cs typeface="Calibri"/>
              </a:rPr>
              <a:t>Long-haul</a:t>
            </a:r>
            <a:r>
              <a:rPr lang="en-US" sz="1200" dirty="0" smtClean="0">
                <a:cs typeface="Calibri"/>
              </a:rPr>
              <a:t> </a:t>
            </a:r>
            <a:r>
              <a:rPr lang="en-US" sz="1200" spc="40" dirty="0" smtClean="0">
                <a:cs typeface="Calibri"/>
              </a:rPr>
              <a:t>and</a:t>
            </a:r>
            <a:r>
              <a:rPr lang="en-US" sz="1200" spc="15" dirty="0" smtClean="0">
                <a:cs typeface="Calibri"/>
              </a:rPr>
              <a:t> </a:t>
            </a:r>
            <a:r>
              <a:rPr lang="en-US" sz="1200" spc="45" dirty="0" smtClean="0">
                <a:cs typeface="Calibri"/>
              </a:rPr>
              <a:t>Coach</a:t>
            </a:r>
            <a:r>
              <a:rPr lang="en-US" sz="1200" spc="5" dirty="0" smtClean="0">
                <a:cs typeface="Calibri"/>
              </a:rPr>
              <a:t> </a:t>
            </a:r>
            <a:r>
              <a:rPr lang="en-US" sz="1200" spc="15" dirty="0" smtClean="0">
                <a:cs typeface="Calibri"/>
              </a:rPr>
              <a:t>Bus:</a:t>
            </a:r>
            <a:r>
              <a:rPr lang="en-US" sz="1200" spc="10" dirty="0" smtClean="0">
                <a:cs typeface="Calibri"/>
              </a:rPr>
              <a:t> </a:t>
            </a:r>
            <a:r>
              <a:rPr lang="en-US" sz="1200" spc="75" dirty="0" smtClean="0">
                <a:cs typeface="Calibri"/>
              </a:rPr>
              <a:t>&gt;</a:t>
            </a:r>
            <a:r>
              <a:rPr lang="en-US" sz="1200" spc="25" dirty="0" smtClean="0">
                <a:cs typeface="Calibri"/>
              </a:rPr>
              <a:t> </a:t>
            </a:r>
            <a:r>
              <a:rPr lang="en-US" sz="1200" spc="70" dirty="0" smtClean="0">
                <a:cs typeface="Calibri"/>
              </a:rPr>
              <a:t>250</a:t>
            </a:r>
            <a:r>
              <a:rPr lang="en-US" sz="1200" spc="5" dirty="0" smtClean="0">
                <a:cs typeface="Calibri"/>
              </a:rPr>
              <a:t> </a:t>
            </a:r>
            <a:r>
              <a:rPr lang="en-US" sz="1200" spc="30" dirty="0" smtClean="0">
                <a:cs typeface="Calibri"/>
              </a:rPr>
              <a:t>miles</a:t>
            </a:r>
            <a:r>
              <a:rPr lang="en-US" sz="1200" spc="20" dirty="0" smtClean="0">
                <a:cs typeface="Calibri"/>
              </a:rPr>
              <a:t> </a:t>
            </a:r>
            <a:r>
              <a:rPr lang="en-US" sz="1200" spc="30" dirty="0" smtClean="0">
                <a:cs typeface="Calibri"/>
              </a:rPr>
              <a:t>per </a:t>
            </a:r>
            <a:r>
              <a:rPr lang="en-US" sz="1200" spc="10" dirty="0" smtClean="0">
                <a:cs typeface="Calibri"/>
              </a:rPr>
              <a:t>day;</a:t>
            </a:r>
            <a:r>
              <a:rPr lang="en-US" sz="1200" spc="25" dirty="0" smtClean="0">
                <a:cs typeface="Calibri"/>
              </a:rPr>
              <a:t> </a:t>
            </a:r>
          </a:p>
          <a:p>
            <a:pPr marL="12700" marR="5080" defTabSz="914400"/>
            <a:r>
              <a:rPr lang="en-US" sz="1200" spc="35" dirty="0" smtClean="0">
                <a:cs typeface="Calibri"/>
              </a:rPr>
              <a:t>Regional-haul</a:t>
            </a:r>
            <a:r>
              <a:rPr lang="en-US" sz="1200" spc="-5" dirty="0" smtClean="0">
                <a:cs typeface="Calibri"/>
              </a:rPr>
              <a:t> </a:t>
            </a:r>
            <a:r>
              <a:rPr lang="en-US" sz="1200" spc="40" dirty="0" smtClean="0">
                <a:cs typeface="Calibri"/>
              </a:rPr>
              <a:t>and</a:t>
            </a:r>
            <a:r>
              <a:rPr lang="en-US" sz="1200" spc="15" dirty="0" smtClean="0">
                <a:cs typeface="Calibri"/>
              </a:rPr>
              <a:t> </a:t>
            </a:r>
            <a:r>
              <a:rPr lang="en-US" sz="1200" spc="20" dirty="0" smtClean="0">
                <a:cs typeface="Calibri"/>
              </a:rPr>
              <a:t>Construction:</a:t>
            </a:r>
            <a:r>
              <a:rPr lang="en-US" sz="1200" dirty="0" smtClean="0">
                <a:cs typeface="Calibri"/>
              </a:rPr>
              <a:t> </a:t>
            </a:r>
            <a:r>
              <a:rPr lang="en-US" sz="1200" spc="75" dirty="0" smtClean="0">
                <a:cs typeface="Calibri"/>
              </a:rPr>
              <a:t>&lt;</a:t>
            </a:r>
            <a:r>
              <a:rPr lang="en-US" sz="1200" spc="70" dirty="0" smtClean="0">
                <a:cs typeface="Calibri"/>
              </a:rPr>
              <a:t>250</a:t>
            </a:r>
            <a:r>
              <a:rPr lang="en-US" sz="1200" spc="5" dirty="0" smtClean="0">
                <a:cs typeface="Calibri"/>
              </a:rPr>
              <a:t> </a:t>
            </a:r>
            <a:r>
              <a:rPr lang="en-US" sz="1200" spc="30" dirty="0" smtClean="0">
                <a:cs typeface="Calibri"/>
              </a:rPr>
              <a:t>miles</a:t>
            </a:r>
            <a:r>
              <a:rPr lang="en-US" sz="1200" spc="20" dirty="0" smtClean="0">
                <a:cs typeface="Calibri"/>
              </a:rPr>
              <a:t> </a:t>
            </a:r>
            <a:r>
              <a:rPr lang="en-US" sz="1200" spc="30" dirty="0" smtClean="0">
                <a:cs typeface="Calibri"/>
              </a:rPr>
              <a:t>per </a:t>
            </a:r>
            <a:r>
              <a:rPr lang="en-US" sz="1200" spc="15" dirty="0" smtClean="0">
                <a:cs typeface="Calibri"/>
              </a:rPr>
              <a:t>day.</a:t>
            </a:r>
            <a:r>
              <a:rPr lang="en-US" sz="1200" spc="20" dirty="0" smtClean="0">
                <a:cs typeface="Calibri"/>
              </a:rPr>
              <a:t> </a:t>
            </a:r>
            <a:r>
              <a:rPr lang="en-US" sz="1200" spc="35" dirty="0" smtClean="0">
                <a:cs typeface="Calibri"/>
              </a:rPr>
              <a:t>Values</a:t>
            </a:r>
            <a:r>
              <a:rPr lang="en-US" sz="1200" spc="20" dirty="0" smtClean="0">
                <a:cs typeface="Calibri"/>
              </a:rPr>
              <a:t> for</a:t>
            </a:r>
            <a:r>
              <a:rPr lang="en-US" sz="1200" spc="10" dirty="0" smtClean="0">
                <a:cs typeface="Calibri"/>
              </a:rPr>
              <a:t> </a:t>
            </a:r>
            <a:r>
              <a:rPr lang="en-US" sz="1200" spc="30" dirty="0" smtClean="0">
                <a:cs typeface="Calibri"/>
              </a:rPr>
              <a:t>use</a:t>
            </a:r>
            <a:r>
              <a:rPr lang="en-US" sz="1200" spc="20" dirty="0" smtClean="0">
                <a:cs typeface="Calibri"/>
              </a:rPr>
              <a:t> </a:t>
            </a:r>
            <a:r>
              <a:rPr lang="en-US" sz="1200" spc="35" dirty="0" smtClean="0">
                <a:cs typeface="Calibri"/>
              </a:rPr>
              <a:t>cases</a:t>
            </a:r>
            <a:r>
              <a:rPr lang="en-US" sz="1200" spc="20" dirty="0" smtClean="0">
                <a:cs typeface="Calibri"/>
              </a:rPr>
              <a:t> </a:t>
            </a:r>
            <a:r>
              <a:rPr lang="en-US" sz="1200" spc="25" dirty="0" smtClean="0">
                <a:cs typeface="Calibri"/>
              </a:rPr>
              <a:t>derived</a:t>
            </a:r>
            <a:r>
              <a:rPr lang="en-US" sz="1200" spc="30" dirty="0" smtClean="0">
                <a:cs typeface="Calibri"/>
              </a:rPr>
              <a:t> through</a:t>
            </a:r>
            <a:r>
              <a:rPr lang="en-US" sz="1200" spc="-10" dirty="0" smtClean="0">
                <a:cs typeface="Calibri"/>
              </a:rPr>
              <a:t> </a:t>
            </a:r>
            <a:r>
              <a:rPr lang="en-US" sz="1200" spc="35" dirty="0" err="1" smtClean="0">
                <a:cs typeface="Calibri"/>
              </a:rPr>
              <a:t>Cognisights</a:t>
            </a:r>
            <a:r>
              <a:rPr lang="en-US" sz="1200" spc="-15" dirty="0" smtClean="0">
                <a:cs typeface="Calibri"/>
              </a:rPr>
              <a:t> </a:t>
            </a:r>
            <a:r>
              <a:rPr lang="en-US" sz="1200" spc="15" dirty="0" smtClean="0">
                <a:cs typeface="Calibri"/>
              </a:rPr>
              <a:t>interviews</a:t>
            </a:r>
            <a:endParaRPr lang="en-US" sz="1200" dirty="0" smtClean="0">
              <a:cs typeface="Calibri"/>
            </a:endParaRPr>
          </a:p>
          <a:p>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t>14</a:t>
            </a:fld>
            <a:endParaRPr lang="en-US"/>
          </a:p>
        </p:txBody>
      </p:sp>
    </p:spTree>
    <p:extLst>
      <p:ext uri="{BB962C8B-B14F-4D97-AF65-F5344CB8AC3E}">
        <p14:creationId xmlns:p14="http://schemas.microsoft.com/office/powerpoint/2010/main" val="283264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42948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Speakers notes:</a:t>
            </a:r>
          </a:p>
          <a:p>
            <a:r>
              <a:rPr lang="en-US" sz="1200" kern="1200" dirty="0" smtClean="0">
                <a:solidFill>
                  <a:schemeClr val="tx1"/>
                </a:solidFill>
                <a:effectLst/>
                <a:latin typeface="+mn-lt"/>
                <a:ea typeface="+mn-ea"/>
                <a:cs typeface="+mn-cs"/>
              </a:rPr>
              <a:t>I am pleased to join the Sacramento Clean Cities Event. My name is Laura Martinez, and I am the director of cybersecurity strategy at Intel.  This is even more exciting in light of the recent news released on Tuesday, “GM will be the first company to test self-driving cars in New York City”. I don’t know about your fleets, but I can tell you that most fleets have some bumpers missing due to distracted driving, and could really use some automation introduced into the driving patterns!</a:t>
            </a:r>
          </a:p>
          <a:p>
            <a:r>
              <a:rPr lang="en-US" sz="1200" kern="1200" dirty="0" smtClean="0">
                <a:solidFill>
                  <a:schemeClr val="tx1"/>
                </a:solidFill>
                <a:effectLst/>
                <a:latin typeface="+mn-lt"/>
                <a:ea typeface="+mn-ea"/>
                <a:cs typeface="+mn-cs"/>
              </a:rPr>
              <a:t>Quick story: I was listening to a story that a family member was telling, and he said he just got a new car- and it saved his life! Wow, I thought, what a great lead in for my talk with you all.  He mentioned he was driving and got distracted, and alas, looked at his phone (that just wouldn’t stop beeping!) and slammed him forward. His car had avoided an accident by hitting the brakes for him! If he hadn’t purchased the AD package, he would have crashed his 1 day old car!</a:t>
            </a:r>
          </a:p>
          <a:p>
            <a:r>
              <a:rPr lang="en-US" sz="1200" kern="1200" dirty="0" smtClean="0">
                <a:solidFill>
                  <a:schemeClr val="tx1"/>
                </a:solidFill>
                <a:effectLst/>
                <a:latin typeface="+mn-lt"/>
                <a:ea typeface="+mn-ea"/>
                <a:cs typeface="+mn-cs"/>
              </a:rPr>
              <a:t>So what is Autonomous Driving? AD or Autonomous </a:t>
            </a:r>
            <a:r>
              <a:rPr lang="en-US" sz="1200" kern="1200" dirty="0" err="1" smtClean="0">
                <a:solidFill>
                  <a:schemeClr val="tx1"/>
                </a:solidFill>
                <a:effectLst/>
                <a:latin typeface="+mn-lt"/>
                <a:ea typeface="+mn-ea"/>
                <a:cs typeface="+mn-cs"/>
              </a:rPr>
              <a:t>Vehicles’s</a:t>
            </a:r>
            <a:r>
              <a:rPr lang="en-US" sz="1200" kern="1200" dirty="0" smtClean="0">
                <a:solidFill>
                  <a:schemeClr val="tx1"/>
                </a:solidFill>
                <a:effectLst/>
                <a:latin typeface="+mn-lt"/>
                <a:ea typeface="+mn-ea"/>
                <a:cs typeface="+mn-cs"/>
              </a:rPr>
              <a:t> have levels of autonomy, but basically are vehicles that can drive without human conduction.</a:t>
            </a:r>
          </a:p>
          <a:p>
            <a:r>
              <a:rPr lang="en-US" sz="1200" kern="1200" dirty="0" smtClean="0">
                <a:solidFill>
                  <a:schemeClr val="tx1"/>
                </a:solidFill>
                <a:effectLst/>
                <a:latin typeface="+mn-lt"/>
                <a:ea typeface="+mn-ea"/>
                <a:cs typeface="+mn-cs"/>
              </a:rPr>
              <a:t>But… How does the industry define it?  Well, let’s take a look.</a:t>
            </a:r>
          </a:p>
          <a:p>
            <a:r>
              <a:rPr lang="en-US" sz="1200" b="1" kern="1200" dirty="0" smtClean="0">
                <a:solidFill>
                  <a:schemeClr val="tx1"/>
                </a:solidFill>
                <a:effectLst/>
                <a:latin typeface="+mn-lt"/>
                <a:ea typeface="+mn-ea"/>
                <a:cs typeface="+mn-cs"/>
              </a:rPr>
              <a:t>Slide 3: Levels of Automation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of you may be familiar with SAE, which is a globally active professional association that develops standards for engineering professionals in various industries, but their principal emphasis is placed on </a:t>
            </a:r>
            <a:r>
              <a:rPr lang="en-US" sz="1200" u="sng" kern="1200" dirty="0" smtClean="0">
                <a:solidFill>
                  <a:schemeClr val="tx1"/>
                </a:solidFill>
                <a:effectLst/>
                <a:latin typeface="+mn-lt"/>
                <a:ea typeface="+mn-ea"/>
                <a:cs typeface="+mn-cs"/>
                <a:hlinkClick r:id="rId3"/>
              </a:rPr>
              <a:t>transport</a:t>
            </a:r>
            <a:r>
              <a:rPr lang="en-US" sz="1200" kern="1200" dirty="0" smtClean="0">
                <a:solidFill>
                  <a:schemeClr val="tx1"/>
                </a:solidFill>
                <a:effectLst/>
                <a:latin typeface="+mn-lt"/>
                <a:ea typeface="+mn-ea"/>
                <a:cs typeface="+mn-cs"/>
              </a:rPr>
              <a:t> industries such as </a:t>
            </a:r>
            <a:r>
              <a:rPr lang="en-US" sz="1200" u="sng" kern="1200" dirty="0" smtClean="0">
                <a:solidFill>
                  <a:schemeClr val="tx1"/>
                </a:solidFill>
                <a:effectLst/>
                <a:latin typeface="+mn-lt"/>
                <a:ea typeface="+mn-ea"/>
                <a:cs typeface="+mn-cs"/>
                <a:hlinkClick r:id="rId4"/>
              </a:rPr>
              <a:t>automotive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aerospace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6"/>
              </a:rPr>
              <a:t>commercial vehicles</a:t>
            </a:r>
            <a:r>
              <a:rPr lang="en-US" sz="1200" kern="1200" dirty="0" smtClean="0">
                <a:solidFill>
                  <a:schemeClr val="tx1"/>
                </a:solidFill>
                <a:effectLst/>
                <a:latin typeface="+mn-lt"/>
                <a:ea typeface="+mn-ea"/>
                <a:cs typeface="+mn-cs"/>
              </a:rPr>
              <a:t>. SAE has provided the following levels of automation: 0 -5.</a:t>
            </a:r>
          </a:p>
          <a:p>
            <a:pPr lvl="0"/>
            <a:r>
              <a:rPr lang="en-US" sz="1200" kern="1200" dirty="0" smtClean="0">
                <a:solidFill>
                  <a:schemeClr val="tx1"/>
                </a:solidFill>
                <a:effectLst/>
                <a:latin typeface="+mn-lt"/>
                <a:ea typeface="+mn-ea"/>
                <a:cs typeface="+mn-cs"/>
              </a:rPr>
              <a:t>No automation</a:t>
            </a:r>
          </a:p>
          <a:p>
            <a:pPr lvl="0"/>
            <a:r>
              <a:rPr lang="en-US" sz="1200" kern="1200" dirty="0" smtClean="0">
                <a:solidFill>
                  <a:schemeClr val="tx1"/>
                </a:solidFill>
                <a:effectLst/>
                <a:latin typeface="+mn-lt"/>
                <a:ea typeface="+mn-ea"/>
                <a:cs typeface="+mn-cs"/>
              </a:rPr>
              <a:t>Either steering or  acceleration/deceleration – think speed control</a:t>
            </a:r>
          </a:p>
          <a:p>
            <a:pPr lvl="0"/>
            <a:r>
              <a:rPr lang="en-US" sz="1200" b="1" kern="1200" dirty="0" smtClean="0">
                <a:solidFill>
                  <a:schemeClr val="tx1"/>
                </a:solidFill>
                <a:effectLst/>
                <a:latin typeface="+mn-lt"/>
                <a:ea typeface="+mn-ea"/>
                <a:cs typeface="+mn-cs"/>
              </a:rPr>
              <a:t>Both </a:t>
            </a:r>
            <a:r>
              <a:rPr lang="en-US" sz="1200" kern="1200" dirty="0" smtClean="0">
                <a:solidFill>
                  <a:schemeClr val="tx1"/>
                </a:solidFill>
                <a:effectLst/>
                <a:latin typeface="+mn-lt"/>
                <a:ea typeface="+mn-ea"/>
                <a:cs typeface="+mn-cs"/>
              </a:rPr>
              <a:t>steering and  acceleration/deceleration – think of my happy relative here </a:t>
            </a:r>
            <a:r>
              <a:rPr lang="en-US" sz="1200" kern="1200" dirty="0" smtClean="0">
                <a:solidFill>
                  <a:schemeClr val="tx1"/>
                </a:solidFill>
                <a:effectLst/>
                <a:latin typeface="+mn-lt"/>
                <a:ea typeface="+mn-ea"/>
                <a:cs typeface="+mn-cs"/>
                <a:sym typeface="Wingdings" panose="05000000000000000000" pitchFamily="2" charset="2"/>
              </a:rPr>
              <a:t></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Platooning -All aspects of  dynamic driving  for following  trucks, BUT NOTE, the lead truck  requires constant  human interaction  (lobbyists do not like this)</a:t>
            </a:r>
          </a:p>
          <a:p>
            <a:pPr lvl="0"/>
            <a:r>
              <a:rPr lang="en-US" sz="1200" kern="1200" dirty="0" smtClean="0">
                <a:solidFill>
                  <a:schemeClr val="tx1"/>
                </a:solidFill>
                <a:effectLst/>
                <a:latin typeface="+mn-lt"/>
                <a:ea typeface="+mn-ea"/>
                <a:cs typeface="+mn-cs"/>
              </a:rPr>
              <a:t>&amp; 4 All aspects of  dynamic driving,  but 3 requires </a:t>
            </a:r>
            <a:r>
              <a:rPr lang="en-US" sz="1200" b="1" kern="1200" dirty="0" smtClean="0">
                <a:solidFill>
                  <a:schemeClr val="tx1"/>
                </a:solidFill>
                <a:effectLst/>
                <a:latin typeface="+mn-lt"/>
                <a:ea typeface="+mn-ea"/>
                <a:cs typeface="+mn-cs"/>
              </a:rPr>
              <a:t>constant </a:t>
            </a:r>
            <a:r>
              <a:rPr lang="en-US" sz="1200" kern="1200" dirty="0" smtClean="0">
                <a:solidFill>
                  <a:schemeClr val="tx1"/>
                </a:solidFill>
                <a:effectLst/>
                <a:latin typeface="+mn-lt"/>
                <a:ea typeface="+mn-ea"/>
                <a:cs typeface="+mn-cs"/>
              </a:rPr>
              <a:t> human monitoring  &amp; intervention and level 4 requires conditional human monitoring</a:t>
            </a:r>
          </a:p>
          <a:p>
            <a:r>
              <a:rPr lang="en-US" sz="1200" kern="1200" dirty="0" smtClean="0">
                <a:solidFill>
                  <a:schemeClr val="tx1"/>
                </a:solidFill>
                <a:effectLst/>
                <a:latin typeface="+mn-lt"/>
                <a:ea typeface="+mn-ea"/>
                <a:cs typeface="+mn-cs"/>
              </a:rPr>
              <a:t>5- Fully automated – </a:t>
            </a:r>
          </a:p>
          <a:p>
            <a:r>
              <a:rPr lang="en-US" sz="1200" kern="1200" dirty="0" smtClean="0">
                <a:solidFill>
                  <a:schemeClr val="tx1"/>
                </a:solidFill>
                <a:effectLst/>
                <a:latin typeface="+mn-lt"/>
                <a:ea typeface="+mn-ea"/>
                <a:cs typeface="+mn-cs"/>
              </a:rPr>
              <a:t>Let’s look at the legalities around AD.</a:t>
            </a:r>
          </a:p>
          <a:p>
            <a:r>
              <a:rPr lang="en-US" sz="1200" b="1" kern="1200" dirty="0" smtClean="0">
                <a:solidFill>
                  <a:schemeClr val="tx1"/>
                </a:solidFill>
                <a:effectLst/>
                <a:latin typeface="+mn-lt"/>
                <a:ea typeface="+mn-ea"/>
                <a:cs typeface="+mn-cs"/>
              </a:rPr>
              <a:t>Slide 4: What are the legal implications?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 lot of lobbying dollars hard at work to stop the autonomous driving catalyst. </a:t>
            </a:r>
          </a:p>
          <a:p>
            <a:r>
              <a:rPr lang="en-US" sz="1200" kern="1200" dirty="0" smtClean="0">
                <a:solidFill>
                  <a:schemeClr val="tx1"/>
                </a:solidFill>
                <a:effectLst/>
                <a:latin typeface="+mn-lt"/>
                <a:ea typeface="+mn-ea"/>
                <a:cs typeface="+mn-cs"/>
              </a:rPr>
              <a:t>$61MM from the automotive industries and another $8.5MM from the trucking industries.</a:t>
            </a:r>
          </a:p>
          <a:p>
            <a:r>
              <a:rPr lang="en-US" sz="1200" kern="1200" dirty="0" smtClean="0">
                <a:solidFill>
                  <a:schemeClr val="tx1"/>
                </a:solidFill>
                <a:effectLst/>
                <a:latin typeface="+mn-lt"/>
                <a:ea typeface="+mn-ea"/>
                <a:cs typeface="+mn-cs"/>
              </a:rPr>
              <a:t>Congress is reviewing more legislation around AD in the trucking industry, and lobbyists won a small victory for the unions, but will not stop the movement from happening. Just like pilots using “auto-pilot”, the </a:t>
            </a:r>
            <a:r>
              <a:rPr lang="en-US" sz="1200" kern="1200" dirty="0" err="1" smtClean="0">
                <a:solidFill>
                  <a:schemeClr val="tx1"/>
                </a:solidFill>
                <a:effectLst/>
                <a:latin typeface="+mn-lt"/>
                <a:ea typeface="+mn-ea"/>
                <a:cs typeface="+mn-cs"/>
              </a:rPr>
              <a:t>automomous</a:t>
            </a:r>
            <a:r>
              <a:rPr lang="en-US" sz="1200" kern="1200" dirty="0" smtClean="0">
                <a:solidFill>
                  <a:schemeClr val="tx1"/>
                </a:solidFill>
                <a:effectLst/>
                <a:latin typeface="+mn-lt"/>
                <a:ea typeface="+mn-ea"/>
                <a:cs typeface="+mn-cs"/>
              </a:rPr>
              <a:t> fleet will follow.  And your cities, counties and the state may be leading the way.</a:t>
            </a:r>
          </a:p>
          <a:p>
            <a:r>
              <a:rPr lang="en-US" sz="1200" kern="1200" dirty="0" smtClean="0">
                <a:solidFill>
                  <a:schemeClr val="tx1"/>
                </a:solidFill>
                <a:effectLst/>
                <a:latin typeface="+mn-lt"/>
                <a:ea typeface="+mn-ea"/>
                <a:cs typeface="+mn-cs"/>
              </a:rPr>
              <a:t>I wanted to highlight something that many bring up and that is safety… in a direct quote from Ken Hall, general secretary-treasurer of the International Brotherhood of Teamsters: “I have yet to hear a serious discussion about how we will make sure an 80,0000-pound automated truck will be able to maneuver around a warehouse or drop yard and not injure the countless workers also occupying that same space”…  we know there are risks but do they outweigh the costs?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Slide 5: Benefits outweigh the costs.</a:t>
            </a:r>
            <a:r>
              <a:rPr lang="en-US" sz="1200" kern="1200" dirty="0" smtClean="0">
                <a:solidFill>
                  <a:schemeClr val="tx1"/>
                </a:solidFill>
                <a:effectLst/>
                <a:latin typeface="+mn-lt"/>
                <a:ea typeface="+mn-ea"/>
                <a:cs typeface="+mn-cs"/>
              </a:rPr>
              <a:t> But there are safety and privacy concerns – these privacy concerns are more prevalent in the fleet world, than that of the private daily driver.</a:t>
            </a:r>
          </a:p>
          <a:p>
            <a:pPr lvl="0"/>
            <a:r>
              <a:rPr lang="en-US" sz="1200" kern="1200" dirty="0" smtClean="0">
                <a:solidFill>
                  <a:schemeClr val="tx1"/>
                </a:solidFill>
                <a:effectLst/>
                <a:latin typeface="+mn-lt"/>
                <a:ea typeface="+mn-ea"/>
                <a:cs typeface="+mn-cs"/>
              </a:rPr>
              <a:t>We need to address user privacy.  We are looking at solutions that protect and anonymize users’ identity using pseudonyms and identification as part of a legitimate group versus unique identities. </a:t>
            </a:r>
          </a:p>
          <a:p>
            <a:r>
              <a:rPr lang="en-US" sz="1200" kern="1200" dirty="0" smtClean="0">
                <a:solidFill>
                  <a:schemeClr val="tx1"/>
                </a:solidFill>
                <a:effectLst/>
                <a:latin typeface="+mn-lt"/>
                <a:ea typeface="+mn-ea"/>
                <a:cs typeface="+mn-cs"/>
              </a:rPr>
              <a:t>For example, in a recent scenario in a major European city, without privacy controls in place, the movements of the city’s Mayor could be tracked via the city’s smart parking infrastructure.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6:</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Why does the industry want to make self-driving vehicles and connect them?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Well, the simple answer is to save lives. There are too many accidents caused by inattentive drivers (AKA distracted drivers).  Automation, where vehicles will brake if the driver does not react on time, is one of primary motivators to this self-driving future. </a:t>
            </a:r>
          </a:p>
          <a:p>
            <a:pPr lvl="0"/>
            <a:r>
              <a:rPr lang="en-US" sz="1200" kern="1200" dirty="0" smtClean="0">
                <a:solidFill>
                  <a:schemeClr val="tx1"/>
                </a:solidFill>
                <a:effectLst/>
                <a:latin typeface="+mn-lt"/>
                <a:ea typeface="+mn-ea"/>
                <a:cs typeface="+mn-cs"/>
              </a:rPr>
              <a:t>But these vehicles have tons of data they are sharing – how do we secure the data?</a:t>
            </a:r>
          </a:p>
          <a:p>
            <a:r>
              <a:rPr lang="en-US" sz="1200" b="1" kern="1200" dirty="0" smtClean="0">
                <a:solidFill>
                  <a:schemeClr val="tx1"/>
                </a:solidFill>
                <a:effectLst/>
                <a:latin typeface="+mn-lt"/>
                <a:ea typeface="+mn-ea"/>
                <a:cs typeface="+mn-cs"/>
              </a:rPr>
              <a:t>Slide 7:</a:t>
            </a:r>
            <a:r>
              <a:rPr lang="en-US" sz="1200" kern="1200" dirty="0" smtClean="0">
                <a:solidFill>
                  <a:schemeClr val="tx1"/>
                </a:solidFill>
                <a:effectLst/>
                <a:latin typeface="+mn-lt"/>
                <a:ea typeface="+mn-ea"/>
                <a:cs typeface="+mn-cs"/>
              </a:rPr>
              <a:t> Let me start with the vehicle security. Autonomous vehicles are akin to virtual “Data Centers on wheels”. </a:t>
            </a:r>
          </a:p>
          <a:p>
            <a:pPr lvl="0"/>
            <a:r>
              <a:rPr lang="en-US" sz="1200" kern="1200" dirty="0" smtClean="0">
                <a:solidFill>
                  <a:schemeClr val="tx1"/>
                </a:solidFill>
                <a:effectLst/>
                <a:latin typeface="+mn-lt"/>
                <a:ea typeface="+mn-ea"/>
                <a:cs typeface="+mn-cs"/>
              </a:rPr>
              <a:t>This vehicle, that you see here, could comprise of:</a:t>
            </a:r>
          </a:p>
          <a:p>
            <a:pPr lvl="0"/>
            <a:r>
              <a:rPr lang="en-US" sz="1200" kern="1200" dirty="0" smtClean="0">
                <a:solidFill>
                  <a:schemeClr val="tx1"/>
                </a:solidFill>
                <a:effectLst/>
                <a:latin typeface="+mn-lt"/>
                <a:ea typeface="+mn-ea"/>
                <a:cs typeface="+mn-cs"/>
              </a:rPr>
              <a:t>Up to 100 Electronic Control Units (ECUs)</a:t>
            </a:r>
          </a:p>
          <a:p>
            <a:pPr lvl="0"/>
            <a:r>
              <a:rPr lang="en-US" sz="1200" kern="1200" dirty="0" smtClean="0">
                <a:solidFill>
                  <a:schemeClr val="tx1"/>
                </a:solidFill>
                <a:effectLst/>
                <a:latin typeface="+mn-lt"/>
                <a:ea typeface="+mn-ea"/>
                <a:cs typeface="+mn-cs"/>
              </a:rPr>
              <a:t>Up to 200 microprocessors</a:t>
            </a:r>
          </a:p>
          <a:p>
            <a:pPr lvl="0"/>
            <a:r>
              <a:rPr lang="en-US" sz="1200" kern="1200" dirty="0" smtClean="0">
                <a:solidFill>
                  <a:schemeClr val="tx1"/>
                </a:solidFill>
                <a:effectLst/>
                <a:latin typeface="+mn-lt"/>
                <a:ea typeface="+mn-ea"/>
                <a:cs typeface="+mn-cs"/>
              </a:rPr>
              <a:t>And it may have 9 types of networks based on a variety of protocols. </a:t>
            </a:r>
          </a:p>
          <a:p>
            <a:r>
              <a:rPr lang="en-US" sz="1200" kern="1200" dirty="0" smtClean="0">
                <a:solidFill>
                  <a:schemeClr val="tx1"/>
                </a:solidFill>
                <a:effectLst/>
                <a:latin typeface="+mn-lt"/>
                <a:ea typeface="+mn-ea"/>
                <a:cs typeface="+mn-cs"/>
              </a:rPr>
              <a:t>On top of that, there are up to </a:t>
            </a:r>
            <a:r>
              <a:rPr lang="en-US" sz="1200" b="1" kern="1200" dirty="0" smtClean="0">
                <a:solidFill>
                  <a:schemeClr val="tx1"/>
                </a:solidFill>
                <a:effectLst/>
                <a:latin typeface="+mn-lt"/>
                <a:ea typeface="+mn-ea"/>
                <a:cs typeface="+mn-cs"/>
              </a:rPr>
              <a:t>100 million lines of code in a modern vehicle</a:t>
            </a:r>
            <a:r>
              <a:rPr lang="en-US" sz="1200" kern="1200" dirty="0" smtClean="0">
                <a:solidFill>
                  <a:schemeClr val="tx1"/>
                </a:solidFill>
                <a:effectLst/>
                <a:latin typeface="+mn-lt"/>
                <a:ea typeface="+mn-ea"/>
                <a:cs typeface="+mn-cs"/>
              </a:rPr>
              <a:t>, growing to 300 million as we move towards autonomy.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8: </a:t>
            </a:r>
            <a:r>
              <a:rPr lang="en-US" sz="1200" kern="1200" dirty="0" smtClean="0">
                <a:solidFill>
                  <a:schemeClr val="tx1"/>
                </a:solidFill>
                <a:effectLst/>
                <a:latin typeface="+mn-lt"/>
                <a:ea typeface="+mn-ea"/>
                <a:cs typeface="+mn-cs"/>
              </a:rPr>
              <a:t>To secure this new mode of transportation, a strong hardware foundation is required and Intel will provide the necessary building blocks to secure the data in motion (pun not intended).</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Allow me to frame and simplify Intel’s focus in cyber security for autonomous and connected driving.  Intel’s focus is in 3 areas:</a:t>
            </a:r>
          </a:p>
          <a:p>
            <a:r>
              <a:rPr lang="en-US" sz="1200"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  Protecting the vehicle with a hardware foundation </a:t>
            </a:r>
            <a:r>
              <a:rPr lang="en-US" sz="1200" kern="1200" dirty="0" smtClean="0">
                <a:solidFill>
                  <a:schemeClr val="tx1"/>
                </a:solidFill>
                <a:effectLst/>
                <a:latin typeface="+mn-lt"/>
                <a:ea typeface="+mn-ea"/>
                <a:cs typeface="+mn-cs"/>
              </a:rPr>
              <a:t>that includes trusted execution environments and the integrity of communications… and this at low latency.</a:t>
            </a:r>
          </a:p>
          <a:p>
            <a:r>
              <a:rPr lang="en-US" sz="1200" kern="1200" dirty="0" smtClean="0">
                <a:solidFill>
                  <a:schemeClr val="tx1"/>
                </a:solidFill>
                <a:effectLst/>
                <a:latin typeface="+mn-lt"/>
                <a:ea typeface="+mn-ea"/>
                <a:cs typeface="+mn-cs"/>
              </a:rPr>
              <a:t>2.  Securing the connectivity from </a:t>
            </a:r>
            <a:r>
              <a:rPr lang="en-US" sz="1200" b="1" kern="1200" dirty="0" smtClean="0">
                <a:solidFill>
                  <a:schemeClr val="tx1"/>
                </a:solidFill>
                <a:effectLst/>
                <a:latin typeface="+mn-lt"/>
                <a:ea typeface="+mn-ea"/>
                <a:cs typeface="+mn-cs"/>
              </a:rPr>
              <a:t>the vehicle to the infrastructure or other vehicles</a:t>
            </a:r>
            <a:r>
              <a:rPr lang="en-US" sz="1200" kern="1200" dirty="0" smtClean="0">
                <a:solidFill>
                  <a:schemeClr val="tx1"/>
                </a:solidFill>
                <a:effectLst/>
                <a:latin typeface="+mn-lt"/>
                <a:ea typeface="+mn-ea"/>
                <a:cs typeface="+mn-cs"/>
              </a:rPr>
              <a:t>, so that we know that the data comes from a trusted source, and was not tampered with.</a:t>
            </a:r>
          </a:p>
          <a:p>
            <a:r>
              <a:rPr lang="en-US" sz="1200" kern="1200" dirty="0" smtClean="0">
                <a:solidFill>
                  <a:schemeClr val="tx1"/>
                </a:solidFill>
                <a:effectLst/>
                <a:latin typeface="+mn-lt"/>
                <a:ea typeface="+mn-ea"/>
                <a:cs typeface="+mn-cs"/>
              </a:rPr>
              <a:t>And finally, the </a:t>
            </a:r>
            <a:r>
              <a:rPr lang="en-US" sz="1200" b="1" kern="1200" dirty="0" smtClean="0">
                <a:solidFill>
                  <a:schemeClr val="tx1"/>
                </a:solidFill>
                <a:effectLst/>
                <a:latin typeface="+mn-lt"/>
                <a:ea typeface="+mn-ea"/>
                <a:cs typeface="+mn-cs"/>
              </a:rPr>
              <a:t>protection of the privacy of the occupants</a:t>
            </a:r>
            <a:r>
              <a:rPr lang="en-US" sz="1200" kern="1200" dirty="0" smtClean="0">
                <a:solidFill>
                  <a:schemeClr val="tx1"/>
                </a:solidFill>
                <a:effectLst/>
                <a:latin typeface="+mn-lt"/>
                <a:ea typeface="+mn-ea"/>
                <a:cs typeface="+mn-cs"/>
              </a:rPr>
              <a:t> and the operators of the vehicle.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9:</a:t>
            </a:r>
            <a:r>
              <a:rPr lang="en-US" sz="1200" kern="1200" dirty="0" smtClean="0">
                <a:solidFill>
                  <a:schemeClr val="tx1"/>
                </a:solidFill>
                <a:effectLst/>
                <a:latin typeface="+mn-lt"/>
                <a:ea typeface="+mn-ea"/>
                <a:cs typeface="+mn-cs"/>
              </a:rPr>
              <a:t> Additionally, Intel is working with leaders across the fleet industries to enhance the security of vehicles by building a chain of trust from a hardware level all the way to the operational level of the vehicle.  We are doing so: </a:t>
            </a:r>
          </a:p>
          <a:p>
            <a:pPr lvl="0"/>
            <a:r>
              <a:rPr lang="en-US" sz="1200" kern="1200" dirty="0" smtClean="0">
                <a:solidFill>
                  <a:schemeClr val="tx1"/>
                </a:solidFill>
                <a:effectLst/>
                <a:latin typeface="+mn-lt"/>
                <a:ea typeface="+mn-ea"/>
                <a:cs typeface="+mn-cs"/>
              </a:rPr>
              <a:t>By implementing </a:t>
            </a:r>
            <a:r>
              <a:rPr lang="en-US" sz="1200" b="1" kern="1200" dirty="0" smtClean="0">
                <a:solidFill>
                  <a:schemeClr val="tx1"/>
                </a:solidFill>
                <a:effectLst/>
                <a:latin typeface="+mn-lt"/>
                <a:ea typeface="+mn-ea"/>
                <a:cs typeface="+mn-cs"/>
              </a:rPr>
              <a:t>attestation</a:t>
            </a:r>
            <a:r>
              <a:rPr lang="en-US" sz="1200" kern="1200" dirty="0" smtClean="0">
                <a:solidFill>
                  <a:schemeClr val="tx1"/>
                </a:solidFill>
                <a:effectLst/>
                <a:latin typeface="+mn-lt"/>
                <a:ea typeface="+mn-ea"/>
                <a:cs typeface="+mn-cs"/>
              </a:rPr>
              <a:t> (a form of certification/encryption) so we can verify the integrity of the subsystems and the system-of-systems – not only in the car, but when they are reporting into the infrastructure.</a:t>
            </a:r>
          </a:p>
          <a:p>
            <a:pPr lvl="0"/>
            <a:r>
              <a:rPr lang="en-US" sz="1200" kern="1200" dirty="0" smtClean="0">
                <a:solidFill>
                  <a:schemeClr val="tx1"/>
                </a:solidFill>
                <a:effectLst/>
                <a:latin typeface="+mn-lt"/>
                <a:ea typeface="+mn-ea"/>
                <a:cs typeface="+mn-cs"/>
              </a:rPr>
              <a:t>And by enabling the ability to </a:t>
            </a:r>
            <a:r>
              <a:rPr lang="en-US" sz="1200" b="1" kern="1200" dirty="0" smtClean="0">
                <a:solidFill>
                  <a:schemeClr val="tx1"/>
                </a:solidFill>
                <a:effectLst/>
                <a:latin typeface="+mn-lt"/>
                <a:ea typeface="+mn-ea"/>
                <a:cs typeface="+mn-cs"/>
              </a:rPr>
              <a:t>isolate critical code</a:t>
            </a:r>
            <a:r>
              <a:rPr lang="en-US" sz="1200" kern="1200" dirty="0" smtClean="0">
                <a:solidFill>
                  <a:schemeClr val="tx1"/>
                </a:solidFill>
                <a:effectLst/>
                <a:latin typeface="+mn-lt"/>
                <a:ea typeface="+mn-ea"/>
                <a:cs typeface="+mn-cs"/>
              </a:rPr>
              <a:t> so it can be executed in a protected environment. </a:t>
            </a:r>
          </a:p>
          <a:p>
            <a:pPr lvl="0"/>
            <a:r>
              <a:rPr lang="en-US" sz="1200" kern="1200" dirty="0" smtClean="0">
                <a:solidFill>
                  <a:schemeClr val="tx1"/>
                </a:solidFill>
                <a:effectLst/>
                <a:latin typeface="+mn-lt"/>
                <a:ea typeface="+mn-ea"/>
                <a:cs typeface="+mn-cs"/>
              </a:rPr>
              <a:t>We have to establish a basis of trust. </a:t>
            </a:r>
          </a:p>
          <a:p>
            <a:pPr lvl="0"/>
            <a:r>
              <a:rPr lang="en-US" sz="1200" kern="1200" dirty="0" smtClean="0">
                <a:solidFill>
                  <a:schemeClr val="tx1"/>
                </a:solidFill>
                <a:effectLst/>
                <a:latin typeface="+mn-lt"/>
                <a:ea typeface="+mn-ea"/>
                <a:cs typeface="+mn-cs"/>
              </a:rPr>
              <a:t>Through close collaborations, we can add software isolation and partitioning, additional services such as whitelists, control-flow execution enforcement, and key and certificate management.</a:t>
            </a:r>
          </a:p>
          <a:p>
            <a:r>
              <a:rPr lang="en-US" sz="1200" b="1" kern="1200" dirty="0" smtClean="0">
                <a:solidFill>
                  <a:schemeClr val="tx1"/>
                </a:solidFill>
                <a:effectLst/>
                <a:latin typeface="+mn-lt"/>
                <a:ea typeface="+mn-ea"/>
                <a:cs typeface="+mn-cs"/>
              </a:rPr>
              <a:t>Slide 10: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researching and driving self-adaptive mechanisms that enable the car:</a:t>
            </a:r>
          </a:p>
          <a:p>
            <a:pPr lvl="0"/>
            <a:r>
              <a:rPr lang="en-US" sz="1200" kern="1200" dirty="0" smtClean="0">
                <a:solidFill>
                  <a:schemeClr val="tx1"/>
                </a:solidFill>
                <a:effectLst/>
                <a:latin typeface="+mn-lt"/>
                <a:ea typeface="+mn-ea"/>
                <a:cs typeface="+mn-cs"/>
              </a:rPr>
              <a:t>To </a:t>
            </a:r>
            <a:r>
              <a:rPr lang="en-US" sz="1200" b="1" kern="1200" dirty="0" smtClean="0">
                <a:solidFill>
                  <a:schemeClr val="tx1"/>
                </a:solidFill>
                <a:effectLst/>
                <a:latin typeface="+mn-lt"/>
                <a:ea typeface="+mn-ea"/>
                <a:cs typeface="+mn-cs"/>
              </a:rPr>
              <a:t>evaluate and modify its behavior</a:t>
            </a:r>
            <a:r>
              <a:rPr lang="en-US" sz="1200" kern="1200" dirty="0" smtClean="0">
                <a:solidFill>
                  <a:schemeClr val="tx1"/>
                </a:solidFill>
                <a:effectLst/>
                <a:latin typeface="+mn-lt"/>
                <a:ea typeface="+mn-ea"/>
                <a:cs typeface="+mn-cs"/>
              </a:rPr>
              <a:t> to improve efficiency.</a:t>
            </a:r>
          </a:p>
          <a:p>
            <a:pPr lvl="0"/>
            <a:r>
              <a:rPr lang="en-US" sz="1200" kern="1200" dirty="0" smtClean="0">
                <a:solidFill>
                  <a:schemeClr val="tx1"/>
                </a:solidFill>
                <a:effectLst/>
                <a:latin typeface="+mn-lt"/>
                <a:ea typeface="+mn-ea"/>
                <a:cs typeface="+mn-cs"/>
              </a:rPr>
              <a:t>… and to protect itself so that it can </a:t>
            </a:r>
            <a:r>
              <a:rPr lang="en-US" sz="1200" b="1" kern="1200" dirty="0" smtClean="0">
                <a:solidFill>
                  <a:schemeClr val="tx1"/>
                </a:solidFill>
                <a:effectLst/>
                <a:latin typeface="+mn-lt"/>
                <a:ea typeface="+mn-ea"/>
                <a:cs typeface="+mn-cs"/>
              </a:rPr>
              <a:t>identify anomalies </a:t>
            </a:r>
            <a:r>
              <a:rPr lang="en-US" sz="1200" kern="1200" dirty="0" smtClean="0">
                <a:solidFill>
                  <a:schemeClr val="tx1"/>
                </a:solidFill>
                <a:effectLst/>
                <a:latin typeface="+mn-lt"/>
                <a:ea typeface="+mn-ea"/>
                <a:cs typeface="+mn-cs"/>
              </a:rPr>
              <a:t>while running and self-correcting. </a:t>
            </a:r>
          </a:p>
          <a:p>
            <a:r>
              <a:rPr lang="en-US" sz="1200" kern="1200" dirty="0" smtClean="0">
                <a:solidFill>
                  <a:schemeClr val="tx1"/>
                </a:solidFill>
                <a:effectLst/>
                <a:latin typeface="+mn-lt"/>
                <a:ea typeface="+mn-ea"/>
                <a:cs typeface="+mn-cs"/>
              </a:rPr>
              <a:t>Such adaptive and auto-remediation techniques will be necessary for the autonomous vehicles that heavily rely upon artificial intelligence solutions.</a:t>
            </a:r>
          </a:p>
          <a:p>
            <a:r>
              <a:rPr lang="en-US" sz="1200" kern="1200" dirty="0" smtClean="0">
                <a:solidFill>
                  <a:schemeClr val="tx1"/>
                </a:solidFill>
                <a:effectLst/>
                <a:latin typeface="+mn-lt"/>
                <a:ea typeface="+mn-ea"/>
                <a:cs typeface="+mn-cs"/>
              </a:rPr>
              <a:t>With these technologies, it will be possible to identify anomalous behaviors by using biometrics, and machine learning to analyze and compare patterns of the good known human users with unusual patterns. </a:t>
            </a:r>
          </a:p>
          <a:p>
            <a:r>
              <a:rPr lang="en-US" sz="1200" kern="1200" dirty="0" smtClean="0">
                <a:solidFill>
                  <a:schemeClr val="tx1"/>
                </a:solidFill>
                <a:effectLst/>
                <a:latin typeface="+mn-lt"/>
                <a:ea typeface="+mn-ea"/>
                <a:cs typeface="+mn-cs"/>
              </a:rPr>
              <a:t>The autonomous vehicles will need secure and low-latency wireless connectivity to be broadly adopted… and to achieve that, Intel is working with our partners to deploy:</a:t>
            </a:r>
          </a:p>
          <a:p>
            <a:pPr lvl="1"/>
            <a:r>
              <a:rPr lang="en-US" sz="1200" kern="1200" dirty="0" smtClean="0">
                <a:solidFill>
                  <a:schemeClr val="tx1"/>
                </a:solidFill>
                <a:effectLst/>
                <a:latin typeface="+mn-lt"/>
                <a:ea typeface="+mn-ea"/>
                <a:cs typeface="+mn-cs"/>
              </a:rPr>
              <a:t>Strong encryption</a:t>
            </a:r>
          </a:p>
          <a:p>
            <a:pPr lvl="0"/>
            <a:r>
              <a:rPr lang="en-US" sz="1200" kern="1200" dirty="0" smtClean="0">
                <a:solidFill>
                  <a:schemeClr val="tx1"/>
                </a:solidFill>
                <a:effectLst/>
                <a:latin typeface="+mn-lt"/>
                <a:ea typeface="+mn-ea"/>
                <a:cs typeface="+mn-cs"/>
              </a:rPr>
              <a:t>Secure connectivity</a:t>
            </a:r>
          </a:p>
          <a:p>
            <a:pPr lvl="0"/>
            <a:r>
              <a:rPr lang="en-US" sz="1200" kern="1200" dirty="0" smtClean="0">
                <a:solidFill>
                  <a:schemeClr val="tx1"/>
                </a:solidFill>
                <a:effectLst/>
                <a:latin typeface="+mn-lt"/>
                <a:ea typeface="+mn-ea"/>
                <a:cs typeface="+mn-cs"/>
              </a:rPr>
              <a:t>and End-to-End Trusted Execution Environments</a:t>
            </a:r>
          </a:p>
          <a:p>
            <a:pPr lvl="0"/>
            <a:r>
              <a:rPr lang="en-US" sz="1200" kern="1200" dirty="0" smtClean="0">
                <a:solidFill>
                  <a:schemeClr val="tx1"/>
                </a:solidFill>
                <a:effectLst/>
                <a:latin typeface="+mn-lt"/>
                <a:ea typeface="+mn-ea"/>
                <a:cs typeface="+mn-cs"/>
              </a:rPr>
              <a:t>Attestation to the integrity of outbound or generated data is also important for uses such as for insurance purposes where the telemetry data must reach only an authorized entity analyzing it for an insurance claim. </a:t>
            </a:r>
          </a:p>
          <a:p>
            <a:pPr lvl="0"/>
            <a:r>
              <a:rPr lang="en-US" sz="1200" kern="1200" dirty="0" smtClean="0">
                <a:solidFill>
                  <a:schemeClr val="tx1"/>
                </a:solidFill>
                <a:effectLst/>
                <a:latin typeface="+mn-lt"/>
                <a:ea typeface="+mn-ea"/>
                <a:cs typeface="+mn-cs"/>
              </a:rPr>
              <a:t>Trusted execution environments are also critical to protecting key algorithms and models with key code running only in secure enclaves. </a:t>
            </a:r>
          </a:p>
          <a:p>
            <a:pPr lvl="0"/>
            <a:r>
              <a:rPr lang="en-US" sz="1200" kern="1200" dirty="0" smtClean="0">
                <a:solidFill>
                  <a:schemeClr val="tx1"/>
                </a:solidFill>
                <a:effectLst/>
                <a:latin typeface="+mn-lt"/>
                <a:ea typeface="+mn-ea"/>
                <a:cs typeface="+mn-cs"/>
              </a:rPr>
              <a:t>Neural network algorithms are becoming more popular to process vision, speech recognition and image classification … with better performance than humans. However, they can be exploited.</a:t>
            </a:r>
          </a:p>
          <a:p>
            <a:pPr lvl="0"/>
            <a:r>
              <a:rPr lang="en-US" sz="1200" kern="1200" dirty="0" smtClean="0">
                <a:solidFill>
                  <a:schemeClr val="tx1"/>
                </a:solidFill>
                <a:effectLst/>
                <a:latin typeface="+mn-lt"/>
                <a:ea typeface="+mn-ea"/>
                <a:cs typeface="+mn-cs"/>
              </a:rPr>
              <a:t>To fully utilize the deep learning algorithms in this space, Intel is working w/international universities, such as Tel Aviv University, Georgia Tech and Princeton University to research the analytical vulnerabilities of these AI deep learning algorithms to develop resilient defense mechanisms. </a:t>
            </a:r>
          </a:p>
          <a:p>
            <a:pPr lvl="0"/>
            <a:r>
              <a:rPr lang="en-US" sz="1200" kern="1200" dirty="0" smtClean="0">
                <a:solidFill>
                  <a:schemeClr val="tx1"/>
                </a:solidFill>
                <a:effectLst/>
                <a:latin typeface="+mn-lt"/>
                <a:ea typeface="+mn-ea"/>
                <a:cs typeface="+mn-cs"/>
              </a:rPr>
              <a:t>Last but not the least, Intel wants to help address user privacy.  Intel is looking at solutions that protect and anonymize users’ identity using pseudonyms and identification as part of a legitimate group versus unique identities.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Last slide: </a:t>
            </a:r>
            <a:r>
              <a:rPr lang="en-US" sz="1200" kern="1200" dirty="0" smtClean="0">
                <a:solidFill>
                  <a:schemeClr val="tx1"/>
                </a:solidFill>
                <a:effectLst/>
                <a:latin typeface="+mn-lt"/>
                <a:ea typeface="+mn-ea"/>
                <a:cs typeface="+mn-cs"/>
              </a:rPr>
              <a:t>In conclusion, Intel will be at the forefront to implements concealment preserving technologies, so that the data produced by the earlier example of the Mayor’s car can still be analyzed without compromising his privacy. Or, in the instance of your fleet, we can look at the data going between the vehicles and the infrastructure that is managing this information (likely via dashboards built through the telematics systems you employ), and ensure it is secure and cannot be viewed by those outside of the circle of trust.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look forward to the road ahead, the continuous innovation in this space and our future collaborations to increase the security of the autonomous vehicles.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t>3</a:t>
            </a:fld>
            <a:endParaRPr lang="en-US"/>
          </a:p>
        </p:txBody>
      </p:sp>
    </p:spTree>
    <p:extLst>
      <p:ext uri="{BB962C8B-B14F-4D97-AF65-F5344CB8AC3E}">
        <p14:creationId xmlns:p14="http://schemas.microsoft.com/office/powerpoint/2010/main" val="261050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t>4</a:t>
            </a:fld>
            <a:endParaRPr lang="en-US"/>
          </a:p>
        </p:txBody>
      </p:sp>
    </p:spTree>
    <p:extLst>
      <p:ext uri="{BB962C8B-B14F-4D97-AF65-F5344CB8AC3E}">
        <p14:creationId xmlns:p14="http://schemas.microsoft.com/office/powerpoint/2010/main" val="6272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defTabSz="914400"/>
            <a:r>
              <a:rPr lang="en-US" sz="800" spc="-10" dirty="0" smtClean="0">
                <a:solidFill>
                  <a:srgbClr val="009CDA"/>
                </a:solidFill>
                <a:latin typeface="Arial Unicode MS"/>
                <a:cs typeface="Arial Unicode MS"/>
                <a:hlinkClick r:id="rId3"/>
              </a:rPr>
              <a:t>Source::</a:t>
            </a:r>
            <a:r>
              <a:rPr lang="en-US" sz="800" spc="-30" dirty="0" smtClean="0">
                <a:solidFill>
                  <a:srgbClr val="009CDA"/>
                </a:solidFill>
                <a:latin typeface="Arial Unicode MS"/>
                <a:cs typeface="Arial Unicode MS"/>
                <a:hlinkClick r:id="rId3"/>
              </a:rPr>
              <a:t> </a:t>
            </a:r>
            <a:r>
              <a:rPr lang="en-US" sz="800" spc="10" dirty="0" smtClean="0">
                <a:solidFill>
                  <a:srgbClr val="009CDA"/>
                </a:solidFill>
                <a:latin typeface="Arial Unicode MS"/>
                <a:cs typeface="Arial Unicode MS"/>
                <a:hlinkClick r:id="rId3"/>
              </a:rPr>
              <a:t>Autonomous</a:t>
            </a:r>
            <a:r>
              <a:rPr lang="en-US" sz="800" spc="-35"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Commercial</a:t>
            </a:r>
            <a:r>
              <a:rPr lang="en-US" sz="800" spc="-40"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Fleet</a:t>
            </a:r>
            <a:r>
              <a:rPr lang="en-US" sz="800" spc="-15" dirty="0" smtClean="0">
                <a:solidFill>
                  <a:srgbClr val="009CDA"/>
                </a:solidFill>
                <a:latin typeface="Arial Unicode MS"/>
                <a:cs typeface="Arial Unicode MS"/>
                <a:hlinkClick r:id="rId3"/>
              </a:rPr>
              <a:t> </a:t>
            </a:r>
            <a:r>
              <a:rPr lang="en-US" sz="800" spc="-10" dirty="0" smtClean="0">
                <a:solidFill>
                  <a:srgbClr val="009CDA"/>
                </a:solidFill>
                <a:latin typeface="Arial Unicode MS"/>
                <a:cs typeface="Arial Unicode MS"/>
                <a:hlinkClick r:id="rId3"/>
              </a:rPr>
              <a:t>IDIs</a:t>
            </a:r>
            <a:r>
              <a:rPr lang="en-US" sz="800" spc="-35" dirty="0" smtClean="0">
                <a:solidFill>
                  <a:srgbClr val="009CDA"/>
                </a:solidFill>
                <a:latin typeface="Arial Unicode MS"/>
                <a:cs typeface="Arial Unicode MS"/>
                <a:hlinkClick r:id="rId3"/>
              </a:rPr>
              <a:t> </a:t>
            </a:r>
            <a:r>
              <a:rPr lang="en-US" sz="800" spc="25" dirty="0" smtClean="0">
                <a:solidFill>
                  <a:srgbClr val="009CDA"/>
                </a:solidFill>
                <a:latin typeface="Arial Unicode MS"/>
                <a:cs typeface="Arial Unicode MS"/>
                <a:hlinkClick r:id="rId3"/>
              </a:rPr>
              <a:t>of</a:t>
            </a:r>
            <a:r>
              <a:rPr lang="en-US" sz="800" spc="-30" dirty="0" smtClean="0">
                <a:solidFill>
                  <a:srgbClr val="009CDA"/>
                </a:solidFill>
                <a:latin typeface="Arial Unicode MS"/>
                <a:cs typeface="Arial Unicode MS"/>
                <a:hlinkClick r:id="rId3"/>
              </a:rPr>
              <a:t> </a:t>
            </a:r>
            <a:r>
              <a:rPr lang="en-US" sz="800" spc="-20" dirty="0" smtClean="0">
                <a:solidFill>
                  <a:srgbClr val="009CDA"/>
                </a:solidFill>
                <a:latin typeface="Arial Unicode MS"/>
                <a:cs typeface="Arial Unicode MS"/>
                <a:hlinkClick r:id="rId3"/>
              </a:rPr>
              <a:t>BDMs</a:t>
            </a:r>
            <a:r>
              <a:rPr lang="en-US" sz="800" spc="-25" dirty="0" smtClean="0">
                <a:solidFill>
                  <a:srgbClr val="009CDA"/>
                </a:solidFill>
                <a:latin typeface="Arial Unicode MS"/>
                <a:cs typeface="Arial Unicode MS"/>
                <a:hlinkClick r:id="rId3"/>
              </a:rPr>
              <a:t> </a:t>
            </a:r>
            <a:r>
              <a:rPr lang="en-US" sz="800" spc="25" dirty="0" smtClean="0">
                <a:solidFill>
                  <a:srgbClr val="009CDA"/>
                </a:solidFill>
                <a:latin typeface="Arial Unicode MS"/>
                <a:cs typeface="Arial Unicode MS"/>
                <a:hlinkClick r:id="rId3"/>
              </a:rPr>
              <a:t>from</a:t>
            </a:r>
            <a:r>
              <a:rPr lang="en-US" sz="800" spc="-35" dirty="0" smtClean="0">
                <a:solidFill>
                  <a:srgbClr val="009CDA"/>
                </a:solidFill>
                <a:latin typeface="Arial Unicode MS"/>
                <a:cs typeface="Arial Unicode MS"/>
                <a:hlinkClick r:id="rId3"/>
              </a:rPr>
              <a:t> </a:t>
            </a:r>
            <a:r>
              <a:rPr lang="en-US" sz="800" spc="-30" dirty="0" smtClean="0">
                <a:solidFill>
                  <a:srgbClr val="009CDA"/>
                </a:solidFill>
                <a:latin typeface="Arial Unicode MS"/>
                <a:cs typeface="Arial Unicode MS"/>
                <a:hlinkClick r:id="rId3"/>
              </a:rPr>
              <a:t>OEM,</a:t>
            </a:r>
            <a:r>
              <a:rPr lang="en-US" sz="800" spc="-20"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Tier1,</a:t>
            </a:r>
            <a:r>
              <a:rPr lang="en-US" sz="800" spc="-5"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Fleet</a:t>
            </a:r>
            <a:r>
              <a:rPr lang="en-US" sz="800" spc="-15"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Operators,</a:t>
            </a:r>
            <a:r>
              <a:rPr lang="en-US" sz="800" spc="-20" dirty="0" smtClean="0">
                <a:solidFill>
                  <a:srgbClr val="009CDA"/>
                </a:solidFill>
                <a:latin typeface="Arial Unicode MS"/>
                <a:cs typeface="Arial Unicode MS"/>
                <a:hlinkClick r:id="rId3"/>
              </a:rPr>
              <a:t> </a:t>
            </a:r>
            <a:r>
              <a:rPr lang="en-US" sz="800" spc="-5" dirty="0" smtClean="0">
                <a:solidFill>
                  <a:srgbClr val="009CDA"/>
                </a:solidFill>
                <a:latin typeface="Arial Unicode MS"/>
                <a:cs typeface="Arial Unicode MS"/>
                <a:hlinkClick r:id="rId3"/>
              </a:rPr>
              <a:t>Regulators,</a:t>
            </a:r>
            <a:r>
              <a:rPr lang="en-US" sz="800" spc="-40" dirty="0" smtClean="0">
                <a:solidFill>
                  <a:srgbClr val="009CDA"/>
                </a:solidFill>
                <a:latin typeface="Arial Unicode MS"/>
                <a:cs typeface="Arial Unicode MS"/>
                <a:hlinkClick r:id="rId3"/>
              </a:rPr>
              <a:t> </a:t>
            </a:r>
            <a:r>
              <a:rPr lang="en-US" sz="800" dirty="0" smtClean="0">
                <a:solidFill>
                  <a:srgbClr val="009CDA"/>
                </a:solidFill>
                <a:latin typeface="Arial Unicode MS"/>
                <a:cs typeface="Arial Unicode MS"/>
                <a:hlinkClick r:id="rId3"/>
              </a:rPr>
              <a:t>(n=40)  </a:t>
            </a:r>
            <a:r>
              <a:rPr lang="en-US" sz="800" spc="-10" dirty="0" smtClean="0">
                <a:solidFill>
                  <a:srgbClr val="009CDA"/>
                </a:solidFill>
                <a:latin typeface="Arial Unicode MS"/>
                <a:cs typeface="Arial Unicode MS"/>
                <a:hlinkClick r:id="rId3"/>
              </a:rPr>
              <a:t>Jan. </a:t>
            </a:r>
            <a:r>
              <a:rPr lang="en-US" sz="800" spc="10" dirty="0" smtClean="0">
                <a:solidFill>
                  <a:srgbClr val="009CDA"/>
                </a:solidFill>
                <a:latin typeface="Arial Unicode MS"/>
                <a:cs typeface="Arial Unicode MS"/>
                <a:hlinkClick r:id="rId3"/>
              </a:rPr>
              <a:t>2017, </a:t>
            </a:r>
            <a:r>
              <a:rPr lang="en-US" sz="800" dirty="0" smtClean="0">
                <a:solidFill>
                  <a:srgbClr val="009CDA"/>
                </a:solidFill>
                <a:latin typeface="Arial Unicode MS"/>
                <a:cs typeface="Arial Unicode MS"/>
                <a:hlinkClick r:id="rId3"/>
              </a:rPr>
              <a:t>Frost </a:t>
            </a:r>
            <a:r>
              <a:rPr lang="en-US" sz="800" spc="-5" dirty="0" smtClean="0">
                <a:solidFill>
                  <a:srgbClr val="009CDA"/>
                </a:solidFill>
                <a:latin typeface="Arial Unicode MS"/>
                <a:cs typeface="Arial Unicode MS"/>
                <a:hlinkClick r:id="rId3"/>
              </a:rPr>
              <a:t>&amp; </a:t>
            </a:r>
            <a:r>
              <a:rPr lang="en-US" sz="800" spc="5" dirty="0" smtClean="0">
                <a:solidFill>
                  <a:srgbClr val="009CDA"/>
                </a:solidFill>
                <a:latin typeface="Arial Unicode MS"/>
                <a:cs typeface="Arial Unicode MS"/>
                <a:hlinkClick r:id="rId3"/>
              </a:rPr>
              <a:t>Sullivan </a:t>
            </a:r>
            <a:r>
              <a:rPr lang="en-US" sz="800" spc="10" dirty="0" smtClean="0">
                <a:solidFill>
                  <a:srgbClr val="009CDA"/>
                </a:solidFill>
                <a:latin typeface="Arial Unicode MS"/>
                <a:cs typeface="Arial Unicode MS"/>
                <a:hlinkClick r:id="rId3"/>
              </a:rPr>
              <a:t>internal </a:t>
            </a:r>
            <a:r>
              <a:rPr lang="en-US" sz="800" spc="-5" dirty="0" smtClean="0">
                <a:solidFill>
                  <a:srgbClr val="009CDA"/>
                </a:solidFill>
                <a:latin typeface="Arial Unicode MS"/>
                <a:cs typeface="Arial Unicode MS"/>
                <a:hlinkClick r:id="rId3"/>
              </a:rPr>
              <a:t>research </a:t>
            </a:r>
            <a:r>
              <a:rPr lang="en-US" sz="800" dirty="0" smtClean="0">
                <a:solidFill>
                  <a:srgbClr val="009CDA"/>
                </a:solidFill>
                <a:latin typeface="Arial Unicode MS"/>
                <a:cs typeface="Arial Unicode MS"/>
                <a:hlinkClick r:id="rId3"/>
              </a:rPr>
              <a:t>studies </a:t>
            </a:r>
            <a:r>
              <a:rPr lang="en-US" sz="800" spc="-5" dirty="0" smtClean="0">
                <a:solidFill>
                  <a:srgbClr val="009CDA"/>
                </a:solidFill>
                <a:latin typeface="Arial Unicode MS"/>
                <a:cs typeface="Arial Unicode MS"/>
                <a:hlinkClick r:id="rId3"/>
              </a:rPr>
              <a:t>&amp; analysis</a:t>
            </a:r>
            <a:r>
              <a:rPr lang="en-US" sz="800" spc="-30" dirty="0" smtClean="0">
                <a:solidFill>
                  <a:srgbClr val="009CDA"/>
                </a:solidFill>
                <a:latin typeface="Arial Unicode MS"/>
                <a:cs typeface="Arial Unicode MS"/>
                <a:hlinkClick r:id="rId3"/>
              </a:rPr>
              <a:t> </a:t>
            </a:r>
            <a:r>
              <a:rPr lang="en-US" sz="800" spc="20" dirty="0" smtClean="0">
                <a:solidFill>
                  <a:srgbClr val="009CDA"/>
                </a:solidFill>
                <a:latin typeface="Arial Unicode MS"/>
                <a:cs typeface="Arial Unicode MS"/>
                <a:hlinkClick r:id="rId3"/>
              </a:rPr>
              <a:t>2016</a:t>
            </a:r>
            <a:endParaRPr lang="en-US" sz="800" dirty="0" smtClean="0">
              <a:solidFill>
                <a:prstClr val="black"/>
              </a:solidFill>
              <a:latin typeface="Arial Unicode MS"/>
              <a:cs typeface="Arial Unicode MS"/>
            </a:endParaRPr>
          </a:p>
          <a:p>
            <a:pPr marL="12700" defTabSz="914400">
              <a:lnSpc>
                <a:spcPts val="680"/>
              </a:lnSpc>
            </a:pPr>
            <a:r>
              <a:rPr lang="en-US" sz="800" dirty="0" smtClean="0">
                <a:solidFill>
                  <a:srgbClr val="009CDA"/>
                </a:solidFill>
                <a:latin typeface="Arial Unicode MS"/>
                <a:cs typeface="Arial Unicode MS"/>
                <a:hlinkClick r:id="rId3"/>
              </a:rPr>
              <a:t>Opensource.org</a:t>
            </a:r>
            <a:r>
              <a:rPr lang="en-US" sz="800" spc="-40" dirty="0" smtClean="0">
                <a:solidFill>
                  <a:srgbClr val="009CDA"/>
                </a:solidFill>
                <a:latin typeface="Arial Unicode MS"/>
                <a:cs typeface="Arial Unicode MS"/>
                <a:hlinkClick r:id="rId3"/>
              </a:rPr>
              <a:t> </a:t>
            </a:r>
            <a:r>
              <a:rPr lang="en-US" sz="800" spc="20" dirty="0" smtClean="0">
                <a:solidFill>
                  <a:srgbClr val="009CDA"/>
                </a:solidFill>
                <a:latin typeface="Arial Unicode MS"/>
                <a:cs typeface="Arial Unicode MS"/>
                <a:hlinkClick r:id="rId3"/>
              </a:rPr>
              <a:t>report</a:t>
            </a:r>
            <a:r>
              <a:rPr lang="en-US" sz="800" spc="-20" dirty="0" smtClean="0">
                <a:solidFill>
                  <a:srgbClr val="009CDA"/>
                </a:solidFill>
                <a:latin typeface="Arial Unicode MS"/>
                <a:cs typeface="Arial Unicode MS"/>
                <a:hlinkClick r:id="rId3"/>
              </a:rPr>
              <a:t> </a:t>
            </a:r>
            <a:r>
              <a:rPr lang="en-US" sz="800" spc="25" dirty="0" smtClean="0">
                <a:solidFill>
                  <a:srgbClr val="009CDA"/>
                </a:solidFill>
                <a:latin typeface="Arial Unicode MS"/>
                <a:cs typeface="Arial Unicode MS"/>
                <a:hlinkClick r:id="rId3"/>
              </a:rPr>
              <a:t>from</a:t>
            </a:r>
            <a:r>
              <a:rPr lang="en-US" sz="800" spc="-35" dirty="0" smtClean="0">
                <a:solidFill>
                  <a:srgbClr val="009CDA"/>
                </a:solidFill>
                <a:latin typeface="Arial Unicode MS"/>
                <a:cs typeface="Arial Unicode MS"/>
                <a:hlinkClick r:id="rId3"/>
              </a:rPr>
              <a:t> </a:t>
            </a:r>
            <a:r>
              <a:rPr lang="en-US" sz="800" spc="-10" dirty="0" smtClean="0">
                <a:solidFill>
                  <a:srgbClr val="009CDA"/>
                </a:solidFill>
                <a:latin typeface="Arial Unicode MS"/>
                <a:cs typeface="Arial Unicode MS"/>
                <a:hlinkClick r:id="rId3"/>
              </a:rPr>
              <a:t>Senate</a:t>
            </a:r>
            <a:r>
              <a:rPr lang="en-US" sz="800" spc="10" dirty="0" smtClean="0">
                <a:solidFill>
                  <a:srgbClr val="009CDA"/>
                </a:solidFill>
                <a:latin typeface="Arial Unicode MS"/>
                <a:cs typeface="Arial Unicode MS"/>
                <a:hlinkClick r:id="rId3"/>
              </a:rPr>
              <a:t> </a:t>
            </a:r>
            <a:r>
              <a:rPr lang="en-US" sz="800" spc="5" dirty="0" smtClean="0">
                <a:solidFill>
                  <a:srgbClr val="009CDA"/>
                </a:solidFill>
                <a:latin typeface="Arial Unicode MS"/>
                <a:cs typeface="Arial Unicode MS"/>
                <a:hlinkClick r:id="rId3"/>
              </a:rPr>
              <a:t>Office</a:t>
            </a:r>
            <a:r>
              <a:rPr lang="en-US" sz="800" spc="-5" dirty="0" smtClean="0">
                <a:solidFill>
                  <a:srgbClr val="009CDA"/>
                </a:solidFill>
                <a:latin typeface="Arial Unicode MS"/>
                <a:cs typeface="Arial Unicode MS"/>
                <a:hlinkClick r:id="rId3"/>
              </a:rPr>
              <a:t> </a:t>
            </a:r>
            <a:r>
              <a:rPr lang="en-US" sz="800" spc="25" dirty="0" smtClean="0">
                <a:solidFill>
                  <a:srgbClr val="009CDA"/>
                </a:solidFill>
                <a:latin typeface="Arial Unicode MS"/>
                <a:cs typeface="Arial Unicode MS"/>
                <a:hlinkClick r:id="rId3"/>
              </a:rPr>
              <a:t>of</a:t>
            </a:r>
            <a:r>
              <a:rPr lang="en-US" sz="800" spc="-25" dirty="0" smtClean="0">
                <a:solidFill>
                  <a:srgbClr val="009CDA"/>
                </a:solidFill>
                <a:latin typeface="Arial Unicode MS"/>
                <a:cs typeface="Arial Unicode MS"/>
                <a:hlinkClick r:id="rId3"/>
              </a:rPr>
              <a:t> </a:t>
            </a:r>
            <a:r>
              <a:rPr lang="en-US" sz="800" spc="5" dirty="0" smtClean="0">
                <a:solidFill>
                  <a:srgbClr val="009CDA"/>
                </a:solidFill>
                <a:latin typeface="Arial Unicode MS"/>
                <a:cs typeface="Arial Unicode MS"/>
                <a:hlinkClick r:id="rId3"/>
              </a:rPr>
              <a:t>Public</a:t>
            </a:r>
            <a:r>
              <a:rPr lang="en-US" sz="800" spc="-10" dirty="0" smtClean="0">
                <a:solidFill>
                  <a:srgbClr val="009CDA"/>
                </a:solidFill>
                <a:latin typeface="Arial Unicode MS"/>
                <a:cs typeface="Arial Unicode MS"/>
                <a:hlinkClick r:id="rId3"/>
              </a:rPr>
              <a:t> Records</a:t>
            </a:r>
            <a:r>
              <a:rPr lang="en-US" sz="800" spc="-35" dirty="0" smtClean="0">
                <a:solidFill>
                  <a:srgbClr val="009CDA"/>
                </a:solidFill>
                <a:latin typeface="Arial Unicode MS"/>
                <a:cs typeface="Arial Unicode MS"/>
                <a:hlinkClick r:id="rId3"/>
              </a:rPr>
              <a:t> </a:t>
            </a:r>
            <a:r>
              <a:rPr lang="en-US" sz="800" spc="10" dirty="0" smtClean="0">
                <a:solidFill>
                  <a:srgbClr val="009CDA"/>
                </a:solidFill>
                <a:latin typeface="Arial Unicode MS"/>
                <a:cs typeface="Arial Unicode MS"/>
                <a:hlinkClick r:id="rId3"/>
              </a:rPr>
              <a:t>Jan2017</a:t>
            </a:r>
            <a:endParaRPr lang="en-US" sz="800" spc="10" dirty="0" smtClean="0">
              <a:solidFill>
                <a:srgbClr val="009CDA"/>
              </a:solidFill>
              <a:latin typeface="Arial Unicode MS"/>
              <a:cs typeface="Arial Unicode MS"/>
            </a:endParaRPr>
          </a:p>
          <a:p>
            <a:pPr marL="12700" defTabSz="914400">
              <a:lnSpc>
                <a:spcPts val="680"/>
              </a:lnSpc>
            </a:pPr>
            <a:r>
              <a:rPr lang="en-US" sz="800" dirty="0" smtClean="0">
                <a:solidFill>
                  <a:prstClr val="black"/>
                </a:solidFill>
                <a:latin typeface="Arial Unicode MS"/>
                <a:cs typeface="Arial Unicode MS"/>
              </a:rPr>
              <a:t>http://www.detroitnews.com/story/business/autos/mobility/2017/09/13/senators-weight-impact-self-driving-trucks/105579172/</a:t>
            </a:r>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t>5</a:t>
            </a:fld>
            <a:endParaRPr lang="en-US"/>
          </a:p>
        </p:txBody>
      </p:sp>
    </p:spTree>
    <p:extLst>
      <p:ext uri="{BB962C8B-B14F-4D97-AF65-F5344CB8AC3E}">
        <p14:creationId xmlns:p14="http://schemas.microsoft.com/office/powerpoint/2010/main" val="190247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http://www.detroitnews.com/story/business/autos/mobility/2017/09/13/senators-weight-impact-self-driving-trucks/105579172/</a:t>
            </a:r>
          </a:p>
          <a:p>
            <a:r>
              <a:rPr lang="en-US" sz="1200" b="0" i="0" kern="1200" dirty="0" smtClean="0">
                <a:solidFill>
                  <a:schemeClr val="tx1"/>
                </a:solidFill>
                <a:effectLst/>
                <a:latin typeface="+mn-lt"/>
                <a:ea typeface="+mn-ea"/>
                <a:cs typeface="+mn-cs"/>
              </a:rPr>
              <a:t>“The public discussion in Congress on autonomous vehicles has tended to focus on the impact of small personal cars on our daily lives — increasing mobility for the disabled, and alleviating congestion in our cities,” said Ken Hall, general secretary-treasurer of the International Brotherhood of Teamsters. “I have yet to hear a serious discussion about how we will make sure an 80,0000-pound automated truck will be able to maneuver around a warehouse or drop yard and not injure the countless workers also occupying that same space</a:t>
            </a:r>
            <a:endParaRPr lang="en-US" dirty="0"/>
          </a:p>
        </p:txBody>
      </p:sp>
      <p:sp>
        <p:nvSpPr>
          <p:cNvPr id="4" name="Slide Number Placeholder 3"/>
          <p:cNvSpPr>
            <a:spLocks noGrp="1"/>
          </p:cNvSpPr>
          <p:nvPr>
            <p:ph type="sldNum" sz="quarter" idx="10"/>
          </p:nvPr>
        </p:nvSpPr>
        <p:spPr/>
        <p:txBody>
          <a:bodyPr/>
          <a:lstStyle/>
          <a:p>
            <a:fld id="{D1B5685B-1958-2944-9FC2-BA605EE028FA}" type="slidenum">
              <a:rPr lang="en-US" smtClean="0"/>
              <a:t>6</a:t>
            </a:fld>
            <a:endParaRPr lang="en-US"/>
          </a:p>
        </p:txBody>
      </p:sp>
    </p:spTree>
    <p:extLst>
      <p:ext uri="{BB962C8B-B14F-4D97-AF65-F5344CB8AC3E}">
        <p14:creationId xmlns:p14="http://schemas.microsoft.com/office/powerpoint/2010/main" val="387337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F23BC-A11C-4520-A18F-B68B3BDFC4E5}" type="slidenum">
              <a:rPr lang="en-US" smtClean="0">
                <a:solidFill>
                  <a:srgbClr val="939598"/>
                </a:solidFill>
              </a:rPr>
              <a:pPr/>
              <a:t>7</a:t>
            </a:fld>
            <a:endParaRPr lang="en-US" dirty="0">
              <a:solidFill>
                <a:srgbClr val="939598"/>
              </a:solidFill>
            </a:endParaRPr>
          </a:p>
        </p:txBody>
      </p:sp>
    </p:spTree>
    <p:extLst>
      <p:ext uri="{BB962C8B-B14F-4D97-AF65-F5344CB8AC3E}">
        <p14:creationId xmlns:p14="http://schemas.microsoft.com/office/powerpoint/2010/main" val="170384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53705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F8DCE-8227-4C78-B6BD-4337EBDF44E5}" type="slidenum">
              <a:rPr lang="en-US" smtClean="0">
                <a:solidFill>
                  <a:srgbClr val="939598"/>
                </a:solidFill>
              </a:rPr>
              <a:pPr/>
              <a:t>9</a:t>
            </a:fld>
            <a:endParaRPr lang="en-US">
              <a:solidFill>
                <a:srgbClr val="939598"/>
              </a:solidFill>
            </a:endParaRPr>
          </a:p>
        </p:txBody>
      </p:sp>
    </p:spTree>
    <p:extLst>
      <p:ext uri="{BB962C8B-B14F-4D97-AF65-F5344CB8AC3E}">
        <p14:creationId xmlns:p14="http://schemas.microsoft.com/office/powerpoint/2010/main" val="320134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4" y="1203326"/>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3" y="1875130"/>
            <a:ext cx="2108795" cy="1389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自訂版面配置">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07696" y="245444"/>
            <a:ext cx="894560" cy="607718"/>
          </a:xfrm>
          <a:prstGeom prst="rect">
            <a:avLst/>
          </a:prstGeom>
        </p:spPr>
      </p:pic>
    </p:spTree>
    <p:extLst>
      <p:ext uri="{BB962C8B-B14F-4D97-AF65-F5344CB8AC3E}">
        <p14:creationId xmlns:p14="http://schemas.microsoft.com/office/powerpoint/2010/main" val="35569872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Tree>
    <p:extLst>
      <p:ext uri="{BB962C8B-B14F-4D97-AF65-F5344CB8AC3E}">
        <p14:creationId xmlns:p14="http://schemas.microsoft.com/office/powerpoint/2010/main" val="80608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a:t>28pt Intel Clear Headline</a:t>
            </a:r>
          </a:p>
        </p:txBody>
      </p:sp>
    </p:spTree>
    <p:extLst>
      <p:ext uri="{BB962C8B-B14F-4D97-AF65-F5344CB8AC3E}">
        <p14:creationId xmlns:p14="http://schemas.microsoft.com/office/powerpoint/2010/main" val="337281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3B70"/>
                </a:solidFill>
                <a:latin typeface="Arial Unicode MS"/>
                <a:cs typeface="Arial Unicode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Unicode MS"/>
                <a:cs typeface="Arial Unicode MS"/>
              </a:defRPr>
            </a:lvl1pPr>
          </a:lstStyle>
          <a:p>
            <a:pPr marL="12700">
              <a:spcBef>
                <a:spcPts val="100"/>
              </a:spcBef>
            </a:pPr>
            <a:r>
              <a:rPr spc="-50" dirty="0">
                <a:solidFill>
                  <a:prstClr val="white"/>
                </a:solidFill>
              </a:rPr>
              <a:t>GMC :: </a:t>
            </a:r>
            <a:r>
              <a:rPr spc="5" dirty="0">
                <a:solidFill>
                  <a:prstClr val="white"/>
                </a:solidFill>
              </a:rPr>
              <a:t>Global Insights </a:t>
            </a:r>
            <a:r>
              <a:rPr spc="10" dirty="0">
                <a:solidFill>
                  <a:prstClr val="white"/>
                </a:solidFill>
              </a:rPr>
              <a:t>and</a:t>
            </a:r>
            <a:r>
              <a:rPr spc="-114" dirty="0">
                <a:solidFill>
                  <a:prstClr val="white"/>
                </a:solidFill>
              </a:rPr>
              <a:t> </a:t>
            </a:r>
            <a:r>
              <a:rPr spc="5" dirty="0">
                <a:solidFill>
                  <a:prstClr val="white"/>
                </a:solidFill>
              </a:rPr>
              <a:t>Analytics</a:t>
            </a:r>
          </a:p>
        </p:txBody>
      </p:sp>
      <p:sp>
        <p:nvSpPr>
          <p:cNvPr id="5" name="Holder 5"/>
          <p:cNvSpPr>
            <a:spLocks noGrp="1"/>
          </p:cNvSpPr>
          <p:nvPr>
            <p:ph type="dt" sz="half" idx="6"/>
          </p:nvPr>
        </p:nvSpPr>
        <p:spPr/>
        <p:txBody>
          <a:bodyPr lIns="0" tIns="0" rIns="0" bIns="0"/>
          <a:lstStyle>
            <a:lvl1pPr>
              <a:defRPr sz="800" b="0" i="0">
                <a:solidFill>
                  <a:schemeClr val="bg1"/>
                </a:solidFill>
                <a:latin typeface="Arial Unicode MS"/>
                <a:cs typeface="Arial Unicode MS"/>
              </a:defRPr>
            </a:lvl1pPr>
          </a:lstStyle>
          <a:p>
            <a:pPr marL="12700">
              <a:spcBef>
                <a:spcPts val="100"/>
              </a:spcBef>
            </a:pPr>
            <a:r>
              <a:rPr spc="20" dirty="0">
                <a:solidFill>
                  <a:prstClr val="white"/>
                </a:solidFill>
              </a:rPr>
              <a:t>Intel</a:t>
            </a:r>
            <a:r>
              <a:rPr spc="-100" dirty="0">
                <a:solidFill>
                  <a:prstClr val="white"/>
                </a:solidFill>
              </a:rPr>
              <a:t> </a:t>
            </a:r>
            <a:r>
              <a:rPr spc="10" dirty="0">
                <a:solidFill>
                  <a:prstClr val="white"/>
                </a:solidFill>
              </a:rPr>
              <a:t>Confidential</a:t>
            </a:r>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Unicode MS"/>
                <a:cs typeface="Arial Unicode MS"/>
              </a:defRPr>
            </a:lvl1pPr>
          </a:lstStyle>
          <a:p>
            <a:pPr marL="86360">
              <a:spcBef>
                <a:spcPts val="100"/>
              </a:spcBef>
            </a:pPr>
            <a:fld id="{81D60167-4931-47E6-BA6A-407CBD079E47}" type="slidenum">
              <a:rPr spc="30" dirty="0">
                <a:solidFill>
                  <a:prstClr val="white"/>
                </a:solidFill>
              </a:rPr>
              <a:pPr marL="86360">
                <a:spcBef>
                  <a:spcPts val="100"/>
                </a:spcBef>
              </a:pPr>
              <a:t>‹#›</a:t>
            </a:fld>
            <a:endParaRPr spc="30" dirty="0">
              <a:solidFill>
                <a:prstClr val="white"/>
              </a:solidFill>
            </a:endParaRPr>
          </a:p>
        </p:txBody>
      </p:sp>
    </p:spTree>
    <p:extLst>
      <p:ext uri="{BB962C8B-B14F-4D97-AF65-F5344CB8AC3E}">
        <p14:creationId xmlns:p14="http://schemas.microsoft.com/office/powerpoint/2010/main" val="23772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bg1"/>
                </a:solidFill>
                <a:latin typeface="Intel Clear Pro" charset="0"/>
                <a:ea typeface="Intel Clear Pro" charset="0"/>
                <a:cs typeface="Intel Clear Pro" charset="0"/>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chemeClr val="bg1"/>
                </a:solidFill>
              </a:defRPr>
            </a:lvl1pPr>
            <a:lvl2pPr>
              <a:defRPr sz="1800">
                <a:solidFill>
                  <a:schemeClr val="bg1"/>
                </a:solidFill>
              </a:defRPr>
            </a:lvl2pPr>
            <a:lvl3pPr>
              <a:defRPr sz="1800">
                <a:solidFill>
                  <a:schemeClr val="bg1"/>
                </a:solidFill>
              </a:defRPr>
            </a:lvl3pPr>
            <a:lvl4pPr>
              <a:defRPr sz="1600">
                <a:solidFill>
                  <a:schemeClr val="bg1"/>
                </a:solidFill>
              </a:defRPr>
            </a:lvl4pPr>
            <a:lvl5pPr>
              <a:defRPr>
                <a:solidFill>
                  <a:schemeClr val="bg1"/>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264799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3B70"/>
                </a:solidFill>
                <a:latin typeface="Arial Unicode MS"/>
                <a:cs typeface="Arial Unicode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00" b="0" i="0">
                <a:solidFill>
                  <a:schemeClr val="bg1"/>
                </a:solidFill>
                <a:latin typeface="Arial Unicode MS"/>
                <a:cs typeface="Arial Unicode MS"/>
              </a:defRPr>
            </a:lvl1pPr>
          </a:lstStyle>
          <a:p>
            <a:pPr marL="12700">
              <a:spcBef>
                <a:spcPts val="100"/>
              </a:spcBef>
            </a:pPr>
            <a:r>
              <a:rPr spc="-50" dirty="0">
                <a:solidFill>
                  <a:prstClr val="white"/>
                </a:solidFill>
              </a:rPr>
              <a:t>GMC :: </a:t>
            </a:r>
            <a:r>
              <a:rPr spc="5" dirty="0">
                <a:solidFill>
                  <a:prstClr val="white"/>
                </a:solidFill>
              </a:rPr>
              <a:t>Global Insights </a:t>
            </a:r>
            <a:r>
              <a:rPr spc="10" dirty="0">
                <a:solidFill>
                  <a:prstClr val="white"/>
                </a:solidFill>
              </a:rPr>
              <a:t>and</a:t>
            </a:r>
            <a:r>
              <a:rPr spc="-114" dirty="0">
                <a:solidFill>
                  <a:prstClr val="white"/>
                </a:solidFill>
              </a:rPr>
              <a:t> </a:t>
            </a:r>
            <a:r>
              <a:rPr spc="5" dirty="0">
                <a:solidFill>
                  <a:prstClr val="white"/>
                </a:solidFill>
              </a:rPr>
              <a:t>Analytics</a:t>
            </a:r>
          </a:p>
        </p:txBody>
      </p:sp>
      <p:sp>
        <p:nvSpPr>
          <p:cNvPr id="5" name="Holder 5"/>
          <p:cNvSpPr>
            <a:spLocks noGrp="1"/>
          </p:cNvSpPr>
          <p:nvPr>
            <p:ph type="dt" sz="half" idx="6"/>
          </p:nvPr>
        </p:nvSpPr>
        <p:spPr/>
        <p:txBody>
          <a:bodyPr lIns="0" tIns="0" rIns="0" bIns="0"/>
          <a:lstStyle>
            <a:lvl1pPr>
              <a:defRPr sz="800" b="0" i="0">
                <a:solidFill>
                  <a:schemeClr val="bg1"/>
                </a:solidFill>
                <a:latin typeface="Arial Unicode MS"/>
                <a:cs typeface="Arial Unicode MS"/>
              </a:defRPr>
            </a:lvl1pPr>
          </a:lstStyle>
          <a:p>
            <a:pPr marL="12700">
              <a:spcBef>
                <a:spcPts val="100"/>
              </a:spcBef>
            </a:pPr>
            <a:r>
              <a:rPr spc="20" dirty="0">
                <a:solidFill>
                  <a:prstClr val="white"/>
                </a:solidFill>
              </a:rPr>
              <a:t>Intel</a:t>
            </a:r>
            <a:r>
              <a:rPr spc="-100" dirty="0">
                <a:solidFill>
                  <a:prstClr val="white"/>
                </a:solidFill>
              </a:rPr>
              <a:t> </a:t>
            </a:r>
            <a:r>
              <a:rPr spc="10" dirty="0">
                <a:solidFill>
                  <a:prstClr val="white"/>
                </a:solidFill>
              </a:rPr>
              <a:t>Confidential</a:t>
            </a:r>
          </a:p>
        </p:txBody>
      </p:sp>
      <p:sp>
        <p:nvSpPr>
          <p:cNvPr id="6" name="Holder 6"/>
          <p:cNvSpPr>
            <a:spLocks noGrp="1"/>
          </p:cNvSpPr>
          <p:nvPr>
            <p:ph type="sldNum" sz="quarter" idx="7"/>
          </p:nvPr>
        </p:nvSpPr>
        <p:spPr/>
        <p:txBody>
          <a:bodyPr lIns="0" tIns="0" rIns="0" bIns="0"/>
          <a:lstStyle>
            <a:lvl1pPr>
              <a:defRPr sz="800" b="0" i="0">
                <a:solidFill>
                  <a:schemeClr val="bg1"/>
                </a:solidFill>
                <a:latin typeface="Arial Unicode MS"/>
                <a:cs typeface="Arial Unicode MS"/>
              </a:defRPr>
            </a:lvl1pPr>
          </a:lstStyle>
          <a:p>
            <a:pPr marL="86360">
              <a:spcBef>
                <a:spcPts val="100"/>
              </a:spcBef>
            </a:pPr>
            <a:fld id="{81D60167-4931-47E6-BA6A-407CBD079E47}" type="slidenum">
              <a:rPr spc="30" dirty="0">
                <a:solidFill>
                  <a:prstClr val="white"/>
                </a:solidFill>
              </a:rPr>
              <a:pPr marL="86360">
                <a:spcBef>
                  <a:spcPts val="100"/>
                </a:spcBef>
              </a:pPr>
              <a:t>‹#›</a:t>
            </a:fld>
            <a:endParaRPr spc="30" dirty="0">
              <a:solidFill>
                <a:prstClr val="white"/>
              </a:solidFill>
            </a:endParaRPr>
          </a:p>
        </p:txBody>
      </p:sp>
    </p:spTree>
    <p:extLst>
      <p:ext uri="{BB962C8B-B14F-4D97-AF65-F5344CB8AC3E}">
        <p14:creationId xmlns:p14="http://schemas.microsoft.com/office/powerpoint/2010/main" val="4046467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dirty="0"/>
          </a:p>
        </p:txBody>
      </p:sp>
      <p:pic>
        <p:nvPicPr>
          <p:cNvPr id="11" name="Picture 2" descr="\\.psf\Home\Desktop\Int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916" y="4830590"/>
            <a:ext cx="364336" cy="24013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p:nvCxnSpPr>
        <p:spPr>
          <a:xfrm>
            <a:off x="8718552"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4" y="1203326"/>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8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189"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189"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19" indent="-225419" algn="l" defTabSz="457189"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486" indent="-228594" algn="l" defTabSz="457189"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39" indent="-228594" algn="l" defTabSz="457189"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180" indent="-228594" algn="l" defTabSz="457189"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2" descr="\\.psf\Home\Desktop\Int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pPr defTabSz="457200"/>
            <a:fld id="{EE2556C5-CE8C-6547-B838-EA80C61A4AF7}"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501194528"/>
      </p:ext>
    </p:extLst>
  </p:cSld>
  <p:clrMap bg1="lt1" tx1="dk1" bg2="lt2" tx2="dk2" accent1="accent1" accent2="accent2" accent3="accent3" accent4="accent4" accent5="accent5" accent6="accent6" hlink="hlink" folHlink="folHlink"/>
  <p:sldLayoutIdLst>
    <p:sldLayoutId id="2147483748" r:id="rId1"/>
    <p:sldLayoutId id="214748374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lnSpc>
          <a:spcPct val="100000"/>
        </a:lnSpc>
        <a:spcBef>
          <a:spcPct val="0"/>
        </a:spcBef>
        <a:buNone/>
        <a:defRPr sz="4800" b="0" i="0" kern="1200" spc="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759451"/>
            <a:ext cx="9144000" cy="384048"/>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a:xfrm>
            <a:off x="422528" y="282702"/>
            <a:ext cx="8298942" cy="426720"/>
          </a:xfrm>
          <a:prstGeom prst="rect">
            <a:avLst/>
          </a:prstGeom>
        </p:spPr>
        <p:txBody>
          <a:bodyPr wrap="square" lIns="0" tIns="0" rIns="0" bIns="0">
            <a:spAutoFit/>
          </a:bodyPr>
          <a:lstStyle>
            <a:lvl1pPr>
              <a:defRPr sz="2800" b="0" i="0">
                <a:solidFill>
                  <a:srgbClr val="003B70"/>
                </a:solidFill>
                <a:latin typeface="Arial Unicode MS"/>
                <a:cs typeface="Arial Unicode MS"/>
              </a:defRPr>
            </a:lvl1pPr>
          </a:lstStyle>
          <a:p>
            <a:endParaRPr/>
          </a:p>
        </p:txBody>
      </p:sp>
      <p:sp>
        <p:nvSpPr>
          <p:cNvPr id="3" name="Holder 3"/>
          <p:cNvSpPr>
            <a:spLocks noGrp="1"/>
          </p:cNvSpPr>
          <p:nvPr>
            <p:ph type="body" idx="1"/>
          </p:nvPr>
        </p:nvSpPr>
        <p:spPr>
          <a:xfrm>
            <a:off x="725157" y="1378330"/>
            <a:ext cx="4076065" cy="2712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1451" y="4893871"/>
            <a:ext cx="1663700" cy="157479"/>
          </a:xfrm>
          <a:prstGeom prst="rect">
            <a:avLst/>
          </a:prstGeom>
        </p:spPr>
        <p:txBody>
          <a:bodyPr wrap="square" lIns="0" tIns="0" rIns="0" bIns="0">
            <a:spAutoFit/>
          </a:bodyPr>
          <a:lstStyle>
            <a:lvl1pPr>
              <a:defRPr sz="800" b="0" i="0">
                <a:solidFill>
                  <a:schemeClr val="bg1"/>
                </a:solidFill>
                <a:latin typeface="Arial Unicode MS"/>
                <a:cs typeface="Arial Unicode MS"/>
              </a:defRPr>
            </a:lvl1pPr>
          </a:lstStyle>
          <a:p>
            <a:pPr marL="12700" defTabSz="914400">
              <a:spcBef>
                <a:spcPts val="100"/>
              </a:spcBef>
            </a:pPr>
            <a:r>
              <a:rPr spc="-50" dirty="0">
                <a:solidFill>
                  <a:prstClr val="white"/>
                </a:solidFill>
              </a:rPr>
              <a:t>GMC :: </a:t>
            </a:r>
            <a:r>
              <a:rPr spc="5" dirty="0">
                <a:solidFill>
                  <a:prstClr val="white"/>
                </a:solidFill>
              </a:rPr>
              <a:t>Global Insights </a:t>
            </a:r>
            <a:r>
              <a:rPr spc="10" dirty="0">
                <a:solidFill>
                  <a:prstClr val="white"/>
                </a:solidFill>
              </a:rPr>
              <a:t>and</a:t>
            </a:r>
            <a:r>
              <a:rPr spc="-114" dirty="0">
                <a:solidFill>
                  <a:prstClr val="white"/>
                </a:solidFill>
              </a:rPr>
              <a:t> </a:t>
            </a:r>
            <a:r>
              <a:rPr spc="5" dirty="0">
                <a:solidFill>
                  <a:prstClr val="white"/>
                </a:solidFill>
              </a:rPr>
              <a:t>Analytics</a:t>
            </a:r>
          </a:p>
        </p:txBody>
      </p:sp>
      <p:sp>
        <p:nvSpPr>
          <p:cNvPr id="5" name="Holder 5"/>
          <p:cNvSpPr>
            <a:spLocks noGrp="1"/>
          </p:cNvSpPr>
          <p:nvPr>
            <p:ph type="dt" sz="half" idx="6"/>
          </p:nvPr>
        </p:nvSpPr>
        <p:spPr>
          <a:xfrm>
            <a:off x="4161790" y="4881984"/>
            <a:ext cx="814070" cy="157479"/>
          </a:xfrm>
          <a:prstGeom prst="rect">
            <a:avLst/>
          </a:prstGeom>
        </p:spPr>
        <p:txBody>
          <a:bodyPr wrap="square" lIns="0" tIns="0" rIns="0" bIns="0">
            <a:spAutoFit/>
          </a:bodyPr>
          <a:lstStyle>
            <a:lvl1pPr>
              <a:defRPr sz="800" b="0" i="0">
                <a:solidFill>
                  <a:schemeClr val="bg1"/>
                </a:solidFill>
                <a:latin typeface="Arial Unicode MS"/>
                <a:cs typeface="Arial Unicode MS"/>
              </a:defRPr>
            </a:lvl1pPr>
          </a:lstStyle>
          <a:p>
            <a:pPr marL="12700" defTabSz="914400">
              <a:spcBef>
                <a:spcPts val="100"/>
              </a:spcBef>
            </a:pPr>
            <a:r>
              <a:rPr spc="20" dirty="0">
                <a:solidFill>
                  <a:prstClr val="white"/>
                </a:solidFill>
              </a:rPr>
              <a:t>Intel</a:t>
            </a:r>
            <a:r>
              <a:rPr spc="-100" dirty="0">
                <a:solidFill>
                  <a:prstClr val="white"/>
                </a:solidFill>
              </a:rPr>
              <a:t> </a:t>
            </a:r>
            <a:r>
              <a:rPr spc="10" dirty="0">
                <a:solidFill>
                  <a:prstClr val="white"/>
                </a:solidFill>
              </a:rPr>
              <a:t>Confidential</a:t>
            </a:r>
          </a:p>
        </p:txBody>
      </p:sp>
      <p:sp>
        <p:nvSpPr>
          <p:cNvPr id="6" name="Holder 6"/>
          <p:cNvSpPr>
            <a:spLocks noGrp="1"/>
          </p:cNvSpPr>
          <p:nvPr>
            <p:ph type="sldNum" sz="quarter" idx="7"/>
          </p:nvPr>
        </p:nvSpPr>
        <p:spPr>
          <a:xfrm>
            <a:off x="8860155" y="4881984"/>
            <a:ext cx="172720" cy="157479"/>
          </a:xfrm>
          <a:prstGeom prst="rect">
            <a:avLst/>
          </a:prstGeom>
        </p:spPr>
        <p:txBody>
          <a:bodyPr wrap="square" lIns="0" tIns="0" rIns="0" bIns="0">
            <a:spAutoFit/>
          </a:bodyPr>
          <a:lstStyle>
            <a:lvl1pPr>
              <a:defRPr sz="800" b="0" i="0">
                <a:solidFill>
                  <a:schemeClr val="bg1"/>
                </a:solidFill>
                <a:latin typeface="Arial Unicode MS"/>
                <a:cs typeface="Arial Unicode MS"/>
              </a:defRPr>
            </a:lvl1pPr>
          </a:lstStyle>
          <a:p>
            <a:pPr marL="86360" defTabSz="914400">
              <a:spcBef>
                <a:spcPts val="100"/>
              </a:spcBef>
            </a:pPr>
            <a:fld id="{81D60167-4931-47E6-BA6A-407CBD079E47}" type="slidenum">
              <a:rPr spc="30" dirty="0">
                <a:solidFill>
                  <a:prstClr val="white"/>
                </a:solidFill>
              </a:rPr>
              <a:pPr marL="86360" defTabSz="914400">
                <a:spcBef>
                  <a:spcPts val="100"/>
                </a:spcBef>
              </a:pPr>
              <a:t>‹#›</a:t>
            </a:fld>
            <a:endParaRPr spc="30" dirty="0">
              <a:solidFill>
                <a:prstClr val="white"/>
              </a:solidFill>
            </a:endParaRPr>
          </a:p>
        </p:txBody>
      </p:sp>
    </p:spTree>
    <p:extLst>
      <p:ext uri="{BB962C8B-B14F-4D97-AF65-F5344CB8AC3E}">
        <p14:creationId xmlns:p14="http://schemas.microsoft.com/office/powerpoint/2010/main" val="693567988"/>
      </p:ext>
    </p:extLst>
  </p:cSld>
  <p:clrMap bg1="lt1" tx1="dk1" bg2="lt2" tx2="dk2" accent1="accent1" accent2="accent2" accent3="accent3" accent4="accent4" accent5="accent5" accent6="accent6" hlink="hlink" folHlink="folHlink"/>
  <p:sldLayoutIdLst>
    <p:sldLayoutId id="2147483754"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1662" b="26073"/>
          <a:stretch/>
        </p:blipFill>
        <p:spPr>
          <a:xfrm>
            <a:off x="0" y="-1"/>
            <a:ext cx="9144000" cy="4779119"/>
          </a:xfrm>
          <a:prstGeom prst="rect">
            <a:avLst/>
          </a:prstGeom>
        </p:spPr>
      </p:pic>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pPr defTabSz="457200"/>
            <a:fld id="{EE2556C5-CE8C-6547-B838-EA80C61A4AF7}" type="slidenum">
              <a:rPr lang="en-US" smtClean="0">
                <a:solidFill>
                  <a:prstClr val="white"/>
                </a:solidFill>
              </a:rPr>
              <a:pPr defTabSz="457200"/>
              <a:t>‹#›</a:t>
            </a:fld>
            <a:endParaRPr lang="en-US" dirty="0">
              <a:solidFill>
                <a:prstClr val="white"/>
              </a:solidFill>
            </a:endParaRPr>
          </a:p>
        </p:txBody>
      </p:sp>
      <p:pic>
        <p:nvPicPr>
          <p:cNvPr id="8" name="Picture 7" descr="int_experience_hrz_wht_rgb_1500.png"/>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8132471" y="4852440"/>
            <a:ext cx="520678" cy="217738"/>
          </a:xfrm>
          <a:prstGeom prst="rect">
            <a:avLst/>
          </a:prstGeom>
        </p:spPr>
      </p:pic>
    </p:spTree>
    <p:extLst>
      <p:ext uri="{BB962C8B-B14F-4D97-AF65-F5344CB8AC3E}">
        <p14:creationId xmlns:p14="http://schemas.microsoft.com/office/powerpoint/2010/main" val="3049963168"/>
      </p:ext>
    </p:extLst>
  </p:cSld>
  <p:clrMap bg1="lt1" tx1="dk1" bg2="lt2" tx2="dk2" accent1="accent1" accent2="accent2" accent3="accent3" accent4="accent4" accent5="accent5" accent6="accent6" hlink="hlink" folHlink="folHlink"/>
  <p:sldLayoutIdLst>
    <p:sldLayoutId id="214748376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4400" b="0" i="0" kern="1200" spc="0" baseline="0">
          <a:solidFill>
            <a:schemeClr val="bg1"/>
          </a:solidFill>
          <a:latin typeface="Intel Clear Pro" charset="0"/>
          <a:ea typeface="Intel Clear Pro" charset="0"/>
          <a:cs typeface="Intel Clear Pro"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chemeClr val="bg1"/>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bg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bg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bg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bg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3" y="4759451"/>
            <a:ext cx="9144000" cy="384048"/>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2" name="Holder 2"/>
          <p:cNvSpPr>
            <a:spLocks noGrp="1"/>
          </p:cNvSpPr>
          <p:nvPr>
            <p:ph type="title"/>
          </p:nvPr>
        </p:nvSpPr>
        <p:spPr>
          <a:xfrm>
            <a:off x="422528" y="282702"/>
            <a:ext cx="8298942" cy="426720"/>
          </a:xfrm>
          <a:prstGeom prst="rect">
            <a:avLst/>
          </a:prstGeom>
        </p:spPr>
        <p:txBody>
          <a:bodyPr wrap="square" lIns="0" tIns="0" rIns="0" bIns="0">
            <a:spAutoFit/>
          </a:bodyPr>
          <a:lstStyle>
            <a:lvl1pPr>
              <a:defRPr sz="2800" b="0" i="0">
                <a:solidFill>
                  <a:srgbClr val="003B70"/>
                </a:solidFill>
                <a:latin typeface="Arial Unicode MS"/>
                <a:cs typeface="Arial Unicode MS"/>
              </a:defRPr>
            </a:lvl1pPr>
          </a:lstStyle>
          <a:p>
            <a:endParaRPr/>
          </a:p>
        </p:txBody>
      </p:sp>
      <p:sp>
        <p:nvSpPr>
          <p:cNvPr id="3" name="Holder 3"/>
          <p:cNvSpPr>
            <a:spLocks noGrp="1"/>
          </p:cNvSpPr>
          <p:nvPr>
            <p:ph type="body" idx="1"/>
          </p:nvPr>
        </p:nvSpPr>
        <p:spPr>
          <a:xfrm>
            <a:off x="725157" y="1378330"/>
            <a:ext cx="4076065" cy="2712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1451" y="4893871"/>
            <a:ext cx="1663700" cy="157479"/>
          </a:xfrm>
          <a:prstGeom prst="rect">
            <a:avLst/>
          </a:prstGeom>
        </p:spPr>
        <p:txBody>
          <a:bodyPr wrap="square" lIns="0" tIns="0" rIns="0" bIns="0">
            <a:spAutoFit/>
          </a:bodyPr>
          <a:lstStyle>
            <a:lvl1pPr>
              <a:defRPr sz="800" b="0" i="0">
                <a:solidFill>
                  <a:schemeClr val="bg1"/>
                </a:solidFill>
                <a:latin typeface="Arial Unicode MS"/>
                <a:cs typeface="Arial Unicode MS"/>
              </a:defRPr>
            </a:lvl1pPr>
          </a:lstStyle>
          <a:p>
            <a:pPr marL="12700" defTabSz="914400">
              <a:spcBef>
                <a:spcPts val="100"/>
              </a:spcBef>
            </a:pPr>
            <a:r>
              <a:rPr spc="-50" dirty="0">
                <a:solidFill>
                  <a:prstClr val="white"/>
                </a:solidFill>
              </a:rPr>
              <a:t>GMC :: </a:t>
            </a:r>
            <a:r>
              <a:rPr spc="5" dirty="0">
                <a:solidFill>
                  <a:prstClr val="white"/>
                </a:solidFill>
              </a:rPr>
              <a:t>Global Insights </a:t>
            </a:r>
            <a:r>
              <a:rPr spc="10" dirty="0">
                <a:solidFill>
                  <a:prstClr val="white"/>
                </a:solidFill>
              </a:rPr>
              <a:t>and</a:t>
            </a:r>
            <a:r>
              <a:rPr spc="-114" dirty="0">
                <a:solidFill>
                  <a:prstClr val="white"/>
                </a:solidFill>
              </a:rPr>
              <a:t> </a:t>
            </a:r>
            <a:r>
              <a:rPr spc="5" dirty="0">
                <a:solidFill>
                  <a:prstClr val="white"/>
                </a:solidFill>
              </a:rPr>
              <a:t>Analytics</a:t>
            </a:r>
          </a:p>
        </p:txBody>
      </p:sp>
      <p:sp>
        <p:nvSpPr>
          <p:cNvPr id="5" name="Holder 5"/>
          <p:cNvSpPr>
            <a:spLocks noGrp="1"/>
          </p:cNvSpPr>
          <p:nvPr>
            <p:ph type="dt" sz="half" idx="6"/>
          </p:nvPr>
        </p:nvSpPr>
        <p:spPr>
          <a:xfrm>
            <a:off x="4161790" y="4881984"/>
            <a:ext cx="814070" cy="157479"/>
          </a:xfrm>
          <a:prstGeom prst="rect">
            <a:avLst/>
          </a:prstGeom>
        </p:spPr>
        <p:txBody>
          <a:bodyPr wrap="square" lIns="0" tIns="0" rIns="0" bIns="0">
            <a:spAutoFit/>
          </a:bodyPr>
          <a:lstStyle>
            <a:lvl1pPr>
              <a:defRPr sz="800" b="0" i="0">
                <a:solidFill>
                  <a:schemeClr val="bg1"/>
                </a:solidFill>
                <a:latin typeface="Arial Unicode MS"/>
                <a:cs typeface="Arial Unicode MS"/>
              </a:defRPr>
            </a:lvl1pPr>
          </a:lstStyle>
          <a:p>
            <a:pPr marL="12700" defTabSz="914400">
              <a:spcBef>
                <a:spcPts val="100"/>
              </a:spcBef>
            </a:pPr>
            <a:r>
              <a:rPr spc="20" dirty="0">
                <a:solidFill>
                  <a:prstClr val="white"/>
                </a:solidFill>
              </a:rPr>
              <a:t>Intel</a:t>
            </a:r>
            <a:r>
              <a:rPr spc="-100" dirty="0">
                <a:solidFill>
                  <a:prstClr val="white"/>
                </a:solidFill>
              </a:rPr>
              <a:t> </a:t>
            </a:r>
            <a:r>
              <a:rPr spc="10" dirty="0">
                <a:solidFill>
                  <a:prstClr val="white"/>
                </a:solidFill>
              </a:rPr>
              <a:t>Confidential</a:t>
            </a:r>
          </a:p>
        </p:txBody>
      </p:sp>
      <p:sp>
        <p:nvSpPr>
          <p:cNvPr id="6" name="Holder 6"/>
          <p:cNvSpPr>
            <a:spLocks noGrp="1"/>
          </p:cNvSpPr>
          <p:nvPr>
            <p:ph type="sldNum" sz="quarter" idx="7"/>
          </p:nvPr>
        </p:nvSpPr>
        <p:spPr>
          <a:xfrm>
            <a:off x="8860155" y="4881984"/>
            <a:ext cx="172720" cy="157479"/>
          </a:xfrm>
          <a:prstGeom prst="rect">
            <a:avLst/>
          </a:prstGeom>
        </p:spPr>
        <p:txBody>
          <a:bodyPr wrap="square" lIns="0" tIns="0" rIns="0" bIns="0">
            <a:spAutoFit/>
          </a:bodyPr>
          <a:lstStyle>
            <a:lvl1pPr>
              <a:defRPr sz="800" b="0" i="0">
                <a:solidFill>
                  <a:schemeClr val="bg1"/>
                </a:solidFill>
                <a:latin typeface="Arial Unicode MS"/>
                <a:cs typeface="Arial Unicode MS"/>
              </a:defRPr>
            </a:lvl1pPr>
          </a:lstStyle>
          <a:p>
            <a:pPr marL="86360" defTabSz="914400">
              <a:spcBef>
                <a:spcPts val="100"/>
              </a:spcBef>
            </a:pPr>
            <a:fld id="{81D60167-4931-47E6-BA6A-407CBD079E47}" type="slidenum">
              <a:rPr spc="30" dirty="0">
                <a:solidFill>
                  <a:prstClr val="white"/>
                </a:solidFill>
              </a:rPr>
              <a:pPr marL="86360" defTabSz="914400">
                <a:spcBef>
                  <a:spcPts val="100"/>
                </a:spcBef>
              </a:pPr>
              <a:t>‹#›</a:t>
            </a:fld>
            <a:endParaRPr spc="30" dirty="0">
              <a:solidFill>
                <a:prstClr val="white"/>
              </a:solidFill>
            </a:endParaRPr>
          </a:p>
        </p:txBody>
      </p:sp>
    </p:spTree>
    <p:extLst>
      <p:ext uri="{BB962C8B-B14F-4D97-AF65-F5344CB8AC3E}">
        <p14:creationId xmlns:p14="http://schemas.microsoft.com/office/powerpoint/2010/main" val="1329293948"/>
      </p:ext>
    </p:extLst>
  </p:cSld>
  <p:clrMap bg1="lt1" tx1="dk1" bg2="lt2" tx2="dk2" accent1="accent1" accent2="accent2" accent3="accent3" accent4="accent4" accent5="accent5" accent6="accent6" hlink="hlink" folHlink="folHlink"/>
  <p:sldLayoutIdLst>
    <p:sldLayoutId id="214748378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www.govtech.com/blogs/lohrmann-on-cybersecurity/analytics-ai-and-orchestration-are-top-new-security-topics.html" TargetMode="External"/><Relationship Id="rId2" Type="http://schemas.openxmlformats.org/officeDocument/2006/relationships/hyperlink" Target="http://www.verdict.co.uk/artificial-intelligence-cyber-security-startups/" TargetMode="External"/><Relationship Id="rId1" Type="http://schemas.openxmlformats.org/officeDocument/2006/relationships/slideLayout" Target="../slideLayouts/slideLayout3.xml"/><Relationship Id="rId4" Type="http://schemas.openxmlformats.org/officeDocument/2006/relationships/hyperlink" Target="http://www.cnbc.com/2017/04/17/darktrace-on-why-artificial-intelligence-is-key-in-cybersecurit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50000"/>
            <a:extLst>
              <a:ext uri="{28A0092B-C50C-407E-A947-70E740481C1C}">
                <a14:useLocalDpi xmlns:a14="http://schemas.microsoft.com/office/drawing/2010/main" val="0"/>
              </a:ext>
            </a:extLst>
          </a:blip>
          <a:srcRect b="7428"/>
          <a:stretch/>
        </p:blipFill>
        <p:spPr>
          <a:xfrm>
            <a:off x="0" y="0"/>
            <a:ext cx="9144000" cy="4761411"/>
          </a:xfrm>
          <a:prstGeom prst="rect">
            <a:avLst/>
          </a:prstGeom>
        </p:spPr>
      </p:pic>
      <p:sp>
        <p:nvSpPr>
          <p:cNvPr id="63" name="Subtitle 2"/>
          <p:cNvSpPr txBox="1">
            <a:spLocks/>
          </p:cNvSpPr>
          <p:nvPr/>
        </p:nvSpPr>
        <p:spPr>
          <a:xfrm>
            <a:off x="651554" y="3512971"/>
            <a:ext cx="7660782" cy="998482"/>
          </a:xfrm>
          <a:prstGeom prst="rect">
            <a:avLst/>
          </a:prstGeom>
          <a:noFill/>
          <a:ln>
            <a:noFill/>
          </a:ln>
        </p:spPr>
        <p:txBody>
          <a:bodyPr/>
          <a:lstStyle>
            <a:lvl1pPr marL="0" indent="0" algn="l" defTabSz="457189"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19" indent="-225419" algn="l" defTabSz="457189"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486" indent="-228594" algn="l" defTabSz="457189"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39" indent="-228594" algn="l" defTabSz="457189"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180" indent="-228594" algn="l" defTabSz="457189"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en-US" sz="3200" b="1" dirty="0">
                <a:ln w="12700">
                  <a:solidFill>
                    <a:schemeClr val="tx2"/>
                  </a:solidFill>
                </a:ln>
                <a:solidFill>
                  <a:prstClr val="white"/>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LAURA MARTINEZ</a:t>
            </a:r>
            <a:endParaRPr lang="en-US" sz="3200" b="1" dirty="0">
              <a:ln w="12700">
                <a:solidFill>
                  <a:schemeClr val="tx2"/>
                </a:solidFill>
              </a:ln>
              <a:solidFill>
                <a:prstClr val="white"/>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endParaRPr>
          </a:p>
          <a:p>
            <a:pPr algn="ctr">
              <a:spcBef>
                <a:spcPts val="0"/>
              </a:spcBef>
            </a:pPr>
            <a:r>
              <a:rPr lang="en-US" sz="3200" b="1" dirty="0">
                <a:ln w="12700">
                  <a:solidFill>
                    <a:schemeClr val="tx2"/>
                  </a:solidFill>
                </a:ln>
                <a:solidFill>
                  <a:prstClr val="white"/>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CYBERSECURITY STRATEGY DIRECTOR, INTEL</a:t>
            </a:r>
          </a:p>
        </p:txBody>
      </p:sp>
      <p:sp>
        <p:nvSpPr>
          <p:cNvPr id="64" name="Title 1"/>
          <p:cNvSpPr txBox="1">
            <a:spLocks/>
          </p:cNvSpPr>
          <p:nvPr/>
        </p:nvSpPr>
        <p:spPr bwMode="auto">
          <a:xfrm>
            <a:off x="272955" y="773237"/>
            <a:ext cx="8700448" cy="655499"/>
          </a:xfrm>
          <a:prstGeom prst="rect">
            <a:avLst/>
          </a:prstGeom>
          <a:noFill/>
          <a:ln w="9525">
            <a:noFill/>
            <a:miter lim="800000"/>
            <a:headEnd/>
            <a:tailEnd/>
          </a:ln>
          <a:effectLst/>
        </p:spPr>
        <p:txBody>
          <a:bodyPr vert="horz" wrap="square" lIns="80185" tIns="40092" rIns="80185" bIns="40092" numCol="1" anchor="b" anchorCtr="0" compatLnSpc="1">
            <a:prstTxWarp prst="textNoShape">
              <a:avLst/>
            </a:prstTxWarp>
          </a:bodyPr>
          <a:lstStyle>
            <a:lvl1pPr marL="0" algn="ctr" defTabSz="457200" rtl="0" eaLnBrk="1" fontAlgn="base" latinLnBrk="0" hangingPunct="1">
              <a:lnSpc>
                <a:spcPct val="90000"/>
              </a:lnSpc>
              <a:spcBef>
                <a:spcPct val="0"/>
              </a:spcBef>
              <a:spcAft>
                <a:spcPct val="0"/>
              </a:spcAft>
              <a:defRPr lang="en-US" sz="6000" kern="1200" dirty="0">
                <a:solidFill>
                  <a:prstClr val="white"/>
                </a:solidFill>
                <a:effectLst>
                  <a:outerShdw blurRad="38100" dist="38100" dir="2700000" algn="tl">
                    <a:srgbClr val="000000">
                      <a:alpha val="43137"/>
                    </a:srgbClr>
                  </a:outerShdw>
                </a:effectLst>
                <a:latin typeface="Intel Clear Pro" panose="020B0804020202060201" pitchFamily="34" charset="0"/>
                <a:ea typeface="Intel Clear Pro" panose="020B0804020202060201" pitchFamily="34" charset="0"/>
                <a:cs typeface="Intel Clear Pro" panose="020B0804020202060201" pitchFamily="34" charset="0"/>
              </a:defRPr>
            </a:lvl1pPr>
            <a:lvl2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5pPr>
            <a:lvl6pPr marL="250578"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6pPr>
            <a:lvl7pPr marL="501155"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7pPr>
            <a:lvl8pPr marL="751733"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8pPr>
            <a:lvl9pPr marL="1002311" algn="ctr" rtl="0" eaLnBrk="1" fontAlgn="base" hangingPunct="1">
              <a:lnSpc>
                <a:spcPct val="90000"/>
              </a:lnSpc>
              <a:spcBef>
                <a:spcPct val="0"/>
              </a:spcBef>
              <a:spcAft>
                <a:spcPct val="0"/>
              </a:spcAft>
              <a:defRPr sz="175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sz="3600" b="1" dirty="0" smtClean="0">
                <a:ln w="19050">
                  <a:solidFill>
                    <a:schemeClr val="tx2"/>
                  </a:solidFill>
                </a:ln>
                <a:latin typeface="Calibri Light" panose="020F0302020204030204" pitchFamily="34" charset="0"/>
                <a:cs typeface="Calibri Light" panose="020F0302020204030204" pitchFamily="34" charset="0"/>
              </a:rPr>
              <a:t>CYBERSECURITY FOR AUTONOMOUS VEHICLES</a:t>
            </a:r>
            <a:endParaRPr lang="en-US" sz="3600" dirty="0">
              <a:ln w="19050">
                <a:solidFill>
                  <a:schemeClr val="tx2"/>
                </a:solidFill>
              </a:ln>
              <a:solidFill>
                <a:prstClr val="white">
                  <a:alpha val="90000"/>
                </a:prst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424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50000"/>
            <a:extLst>
              <a:ext uri="{28A0092B-C50C-407E-A947-70E740481C1C}">
                <a14:useLocalDpi xmlns:a14="http://schemas.microsoft.com/office/drawing/2010/main" val="0"/>
              </a:ext>
            </a:extLst>
          </a:blip>
          <a:srcRect b="7428"/>
          <a:stretch/>
        </p:blipFill>
        <p:spPr>
          <a:xfrm>
            <a:off x="0" y="0"/>
            <a:ext cx="9144000" cy="4761411"/>
          </a:xfrm>
          <a:prstGeom prst="rect">
            <a:avLst/>
          </a:prstGeom>
        </p:spPr>
      </p:pic>
      <p:cxnSp>
        <p:nvCxnSpPr>
          <p:cNvPr id="100" name="Straight Connector 99"/>
          <p:cNvCxnSpPr/>
          <p:nvPr/>
        </p:nvCxnSpPr>
        <p:spPr>
          <a:xfrm>
            <a:off x="5654723" y="1468761"/>
            <a:ext cx="368930"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05" y="-225959"/>
            <a:ext cx="8519892" cy="5513832"/>
          </a:xfrm>
          <a:prstGeom prst="rect">
            <a:avLst/>
          </a:prstGeom>
        </p:spPr>
      </p:pic>
      <p:sp>
        <p:nvSpPr>
          <p:cNvPr id="5" name="Title 2"/>
          <p:cNvSpPr>
            <a:spLocks noGrp="1"/>
          </p:cNvSpPr>
          <p:nvPr>
            <p:ph type="title"/>
          </p:nvPr>
        </p:nvSpPr>
        <p:spPr>
          <a:xfrm>
            <a:off x="457200" y="131694"/>
            <a:ext cx="8229600" cy="868680"/>
          </a:xfrm>
        </p:spPr>
        <p:txBody>
          <a:bodyPr/>
          <a:lstStyle/>
          <a:p>
            <a:r>
              <a:rPr lang="en-US" sz="3600" b="1" dirty="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Data, Algorithms and Privacy</a:t>
            </a:r>
            <a:endParaRPr lang="en-US" sz="3600" b="1" dirty="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endParaRPr>
          </a:p>
        </p:txBody>
      </p:sp>
    </p:spTree>
    <p:extLst>
      <p:ext uri="{BB962C8B-B14F-4D97-AF65-F5344CB8AC3E}">
        <p14:creationId xmlns:p14="http://schemas.microsoft.com/office/powerpoint/2010/main" val="14119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
        <p:nvSpPr>
          <p:cNvPr id="5" name="Title 2"/>
          <p:cNvSpPr txBox="1">
            <a:spLocks/>
          </p:cNvSpPr>
          <p:nvPr/>
        </p:nvSpPr>
        <p:spPr>
          <a:xfrm>
            <a:off x="654014" y="4087503"/>
            <a:ext cx="7665821" cy="670509"/>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mj-lt"/>
                <a:ea typeface="Intel Clear"/>
                <a:cs typeface="Arial" panose="020B0604020202020204" pitchFamily="34" charset="0"/>
              </a:defRPr>
            </a:lvl1p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INDUSTRY COOPERATION</a:t>
            </a:r>
            <a:endParaRPr lang="en-US" sz="4800" b="1" dirty="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endParaRPr>
          </a:p>
        </p:txBody>
      </p:sp>
    </p:spTree>
    <p:extLst>
      <p:ext uri="{BB962C8B-B14F-4D97-AF65-F5344CB8AC3E}">
        <p14:creationId xmlns:p14="http://schemas.microsoft.com/office/powerpoint/2010/main" val="6138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7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50607" y="874432"/>
            <a:ext cx="8713694" cy="3539430"/>
          </a:xfrm>
          <a:prstGeom prst="rect">
            <a:avLst/>
          </a:prstGeom>
        </p:spPr>
        <p:txBody>
          <a:bodyPr wrap="square">
            <a:spAutoFit/>
          </a:bodyPr>
          <a:lstStyle/>
          <a:p>
            <a:r>
              <a:rPr lang="en-US" sz="1600" b="1" dirty="0">
                <a:solidFill>
                  <a:schemeClr val="tx2"/>
                </a:solidFill>
              </a:rPr>
              <a:t>The formalized model for fault allows for the creation of decision-making (driving policy) software that avoids accidents caused by the AV system. It also enables validation in an efficient manner.</a:t>
            </a:r>
            <a:endParaRPr lang="en-US" sz="1600" dirty="0">
              <a:solidFill>
                <a:schemeClr val="tx2"/>
              </a:solidFill>
            </a:endParaRPr>
          </a:p>
          <a:p>
            <a:pPr marL="285750" indent="-285750">
              <a:buFont typeface="Wingdings" panose="05000000000000000000" pitchFamily="2" charset="2"/>
              <a:buChar char="§"/>
            </a:pPr>
            <a:r>
              <a:rPr lang="en-US" sz="1600" dirty="0">
                <a:solidFill>
                  <a:schemeClr val="tx2"/>
                </a:solidFill>
              </a:rPr>
              <a:t>AVs have 360-degree vision and lightning-fast reaction times, can analyze road conditions and available braking power, and are never distracted. Given this, plus the formalized model to determine fault, AV developers can design a system where the software can evaluate every command against this model.</a:t>
            </a:r>
          </a:p>
          <a:p>
            <a:pPr marL="285750" indent="-285750">
              <a:buFont typeface="Arial" panose="020B0604020202020204" pitchFamily="34" charset="0"/>
              <a:buChar char="•"/>
            </a:pPr>
            <a:r>
              <a:rPr lang="en-US" sz="1600" dirty="0">
                <a:solidFill>
                  <a:schemeClr val="tx2"/>
                </a:solidFill>
              </a:rPr>
              <a:t>Mobileye has designed such a system, and it is called Responsibility-Sensitive Safety (RSS). RSS ensures that, from a planning and decision-making perspective, the AV system would not issue a command that would lead to the AV causing an accident.</a:t>
            </a:r>
          </a:p>
          <a:p>
            <a:pPr marL="285750" indent="-285750">
              <a:buFont typeface="Arial" panose="020B0604020202020204" pitchFamily="34" charset="0"/>
              <a:buChar char="•"/>
            </a:pPr>
            <a:r>
              <a:rPr lang="en-US" sz="1600" dirty="0">
                <a:solidFill>
                  <a:schemeClr val="tx2"/>
                </a:solidFill>
              </a:rPr>
              <a:t>This system avoids the data-intensive validation process that most AV developers seem to be planning, which we see as not feasible (whether performed on-road or in a simulated environment). It is simply validated by proving that the system evaluates all commands against the predetermined set of mathematical rules.</a:t>
            </a:r>
          </a:p>
        </p:txBody>
      </p:sp>
    </p:spTree>
    <p:extLst>
      <p:ext uri="{BB962C8B-B14F-4D97-AF65-F5344CB8AC3E}">
        <p14:creationId xmlns:p14="http://schemas.microsoft.com/office/powerpoint/2010/main" val="3753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8240268" y="4831079"/>
            <a:ext cx="364235" cy="239268"/>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3" name="object 3"/>
          <p:cNvSpPr/>
          <p:nvPr/>
        </p:nvSpPr>
        <p:spPr>
          <a:xfrm>
            <a:off x="8718804" y="4824984"/>
            <a:ext cx="2540" cy="238125"/>
          </a:xfrm>
          <a:custGeom>
            <a:avLst/>
            <a:gdLst/>
            <a:ahLst/>
            <a:cxnLst/>
            <a:rect l="l" t="t" r="r" b="b"/>
            <a:pathLst>
              <a:path w="2540" h="238125">
                <a:moveTo>
                  <a:pt x="0" y="0"/>
                </a:moveTo>
                <a:lnTo>
                  <a:pt x="2413" y="237743"/>
                </a:lnTo>
              </a:path>
            </a:pathLst>
          </a:custGeom>
          <a:ln w="9144">
            <a:solidFill>
              <a:srgbClr val="FFFFFF"/>
            </a:solidFill>
          </a:ln>
        </p:spPr>
        <p:txBody>
          <a:bodyPr wrap="square" lIns="0" tIns="0" rIns="0" bIns="0" rtlCol="0"/>
          <a:lstStyle/>
          <a:p>
            <a:pPr defTabSz="914400"/>
            <a:endParaRPr>
              <a:solidFill>
                <a:prstClr val="black"/>
              </a:solidFill>
            </a:endParaRPr>
          </a:p>
        </p:txBody>
      </p:sp>
      <p:sp>
        <p:nvSpPr>
          <p:cNvPr id="4" name="object 4"/>
          <p:cNvSpPr/>
          <p:nvPr/>
        </p:nvSpPr>
        <p:spPr>
          <a:xfrm>
            <a:off x="4492752" y="1060703"/>
            <a:ext cx="371855" cy="246887"/>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5" name="object 5"/>
          <p:cNvSpPr/>
          <p:nvPr/>
        </p:nvSpPr>
        <p:spPr>
          <a:xfrm>
            <a:off x="1001267" y="3380232"/>
            <a:ext cx="281940" cy="622300"/>
          </a:xfrm>
          <a:custGeom>
            <a:avLst/>
            <a:gdLst/>
            <a:ahLst/>
            <a:cxnLst/>
            <a:rect l="l" t="t" r="r" b="b"/>
            <a:pathLst>
              <a:path w="281940" h="622300">
                <a:moveTo>
                  <a:pt x="281940" y="0"/>
                </a:moveTo>
                <a:lnTo>
                  <a:pt x="0" y="0"/>
                </a:lnTo>
                <a:lnTo>
                  <a:pt x="0" y="621792"/>
                </a:lnTo>
                <a:lnTo>
                  <a:pt x="281940" y="621792"/>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6" name="object 6"/>
          <p:cNvSpPr/>
          <p:nvPr/>
        </p:nvSpPr>
        <p:spPr>
          <a:xfrm>
            <a:off x="1705355" y="1828800"/>
            <a:ext cx="283845" cy="2173605"/>
          </a:xfrm>
          <a:custGeom>
            <a:avLst/>
            <a:gdLst/>
            <a:ahLst/>
            <a:cxnLst/>
            <a:rect l="l" t="t" r="r" b="b"/>
            <a:pathLst>
              <a:path w="283844" h="2173604">
                <a:moveTo>
                  <a:pt x="283463" y="0"/>
                </a:moveTo>
                <a:lnTo>
                  <a:pt x="0" y="0"/>
                </a:lnTo>
                <a:lnTo>
                  <a:pt x="0" y="2173224"/>
                </a:lnTo>
                <a:lnTo>
                  <a:pt x="283463" y="2173224"/>
                </a:lnTo>
                <a:lnTo>
                  <a:pt x="283463"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7" name="object 7"/>
          <p:cNvSpPr/>
          <p:nvPr/>
        </p:nvSpPr>
        <p:spPr>
          <a:xfrm>
            <a:off x="2410967" y="1828800"/>
            <a:ext cx="281940" cy="2173605"/>
          </a:xfrm>
          <a:custGeom>
            <a:avLst/>
            <a:gdLst/>
            <a:ahLst/>
            <a:cxnLst/>
            <a:rect l="l" t="t" r="r" b="b"/>
            <a:pathLst>
              <a:path w="281939" h="2173604">
                <a:moveTo>
                  <a:pt x="281939" y="0"/>
                </a:moveTo>
                <a:lnTo>
                  <a:pt x="0" y="0"/>
                </a:lnTo>
                <a:lnTo>
                  <a:pt x="0" y="2173224"/>
                </a:lnTo>
                <a:lnTo>
                  <a:pt x="281939" y="2173224"/>
                </a:lnTo>
                <a:lnTo>
                  <a:pt x="281939"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8" name="object 8"/>
          <p:cNvSpPr/>
          <p:nvPr/>
        </p:nvSpPr>
        <p:spPr>
          <a:xfrm>
            <a:off x="3116579" y="1673351"/>
            <a:ext cx="281940" cy="2329180"/>
          </a:xfrm>
          <a:custGeom>
            <a:avLst/>
            <a:gdLst/>
            <a:ahLst/>
            <a:cxnLst/>
            <a:rect l="l" t="t" r="r" b="b"/>
            <a:pathLst>
              <a:path w="281939" h="2329179">
                <a:moveTo>
                  <a:pt x="281940" y="0"/>
                </a:moveTo>
                <a:lnTo>
                  <a:pt x="0" y="0"/>
                </a:lnTo>
                <a:lnTo>
                  <a:pt x="0" y="2328672"/>
                </a:lnTo>
                <a:lnTo>
                  <a:pt x="281940" y="2328672"/>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9" name="object 9"/>
          <p:cNvSpPr/>
          <p:nvPr/>
        </p:nvSpPr>
        <p:spPr>
          <a:xfrm>
            <a:off x="3820667" y="2295144"/>
            <a:ext cx="281940" cy="1706880"/>
          </a:xfrm>
          <a:custGeom>
            <a:avLst/>
            <a:gdLst/>
            <a:ahLst/>
            <a:cxnLst/>
            <a:rect l="l" t="t" r="r" b="b"/>
            <a:pathLst>
              <a:path w="281939" h="1706879">
                <a:moveTo>
                  <a:pt x="281940" y="0"/>
                </a:moveTo>
                <a:lnTo>
                  <a:pt x="0" y="0"/>
                </a:lnTo>
                <a:lnTo>
                  <a:pt x="0" y="1706880"/>
                </a:lnTo>
                <a:lnTo>
                  <a:pt x="281940" y="1706880"/>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0" name="object 10"/>
          <p:cNvSpPr/>
          <p:nvPr/>
        </p:nvSpPr>
        <p:spPr>
          <a:xfrm>
            <a:off x="4526279" y="1362455"/>
            <a:ext cx="281940" cy="2639695"/>
          </a:xfrm>
          <a:custGeom>
            <a:avLst/>
            <a:gdLst/>
            <a:ahLst/>
            <a:cxnLst/>
            <a:rect l="l" t="t" r="r" b="b"/>
            <a:pathLst>
              <a:path w="281939" h="2639695">
                <a:moveTo>
                  <a:pt x="281940" y="0"/>
                </a:moveTo>
                <a:lnTo>
                  <a:pt x="0" y="0"/>
                </a:lnTo>
                <a:lnTo>
                  <a:pt x="0" y="2639568"/>
                </a:lnTo>
                <a:lnTo>
                  <a:pt x="281940" y="2639568"/>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1" name="object 11"/>
          <p:cNvSpPr/>
          <p:nvPr/>
        </p:nvSpPr>
        <p:spPr>
          <a:xfrm>
            <a:off x="5231891" y="1984248"/>
            <a:ext cx="281940" cy="2018030"/>
          </a:xfrm>
          <a:custGeom>
            <a:avLst/>
            <a:gdLst/>
            <a:ahLst/>
            <a:cxnLst/>
            <a:rect l="l" t="t" r="r" b="b"/>
            <a:pathLst>
              <a:path w="281939" h="2018029">
                <a:moveTo>
                  <a:pt x="281940" y="0"/>
                </a:moveTo>
                <a:lnTo>
                  <a:pt x="0" y="0"/>
                </a:lnTo>
                <a:lnTo>
                  <a:pt x="0" y="2017776"/>
                </a:lnTo>
                <a:lnTo>
                  <a:pt x="281940" y="2017776"/>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2" name="object 12"/>
          <p:cNvSpPr/>
          <p:nvPr/>
        </p:nvSpPr>
        <p:spPr>
          <a:xfrm>
            <a:off x="5935979" y="3846576"/>
            <a:ext cx="281940" cy="155575"/>
          </a:xfrm>
          <a:custGeom>
            <a:avLst/>
            <a:gdLst/>
            <a:ahLst/>
            <a:cxnLst/>
            <a:rect l="l" t="t" r="r" b="b"/>
            <a:pathLst>
              <a:path w="281939" h="155575">
                <a:moveTo>
                  <a:pt x="281940" y="0"/>
                </a:moveTo>
                <a:lnTo>
                  <a:pt x="0" y="0"/>
                </a:lnTo>
                <a:lnTo>
                  <a:pt x="0" y="155448"/>
                </a:lnTo>
                <a:lnTo>
                  <a:pt x="281940" y="155448"/>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3" name="object 13"/>
          <p:cNvSpPr/>
          <p:nvPr/>
        </p:nvSpPr>
        <p:spPr>
          <a:xfrm>
            <a:off x="6641592" y="2915411"/>
            <a:ext cx="281940" cy="1087120"/>
          </a:xfrm>
          <a:custGeom>
            <a:avLst/>
            <a:gdLst/>
            <a:ahLst/>
            <a:cxnLst/>
            <a:rect l="l" t="t" r="r" b="b"/>
            <a:pathLst>
              <a:path w="281940" h="1087120">
                <a:moveTo>
                  <a:pt x="281939" y="0"/>
                </a:moveTo>
                <a:lnTo>
                  <a:pt x="0" y="0"/>
                </a:lnTo>
                <a:lnTo>
                  <a:pt x="0" y="1086612"/>
                </a:lnTo>
                <a:lnTo>
                  <a:pt x="281939" y="1086612"/>
                </a:lnTo>
                <a:lnTo>
                  <a:pt x="281939"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4" name="object 14"/>
          <p:cNvSpPr/>
          <p:nvPr/>
        </p:nvSpPr>
        <p:spPr>
          <a:xfrm>
            <a:off x="7345680" y="2604516"/>
            <a:ext cx="281940" cy="1397635"/>
          </a:xfrm>
          <a:custGeom>
            <a:avLst/>
            <a:gdLst/>
            <a:ahLst/>
            <a:cxnLst/>
            <a:rect l="l" t="t" r="r" b="b"/>
            <a:pathLst>
              <a:path w="281940" h="1397635">
                <a:moveTo>
                  <a:pt x="281940" y="0"/>
                </a:moveTo>
                <a:lnTo>
                  <a:pt x="0" y="0"/>
                </a:lnTo>
                <a:lnTo>
                  <a:pt x="0" y="1397508"/>
                </a:lnTo>
                <a:lnTo>
                  <a:pt x="281940" y="1397508"/>
                </a:lnTo>
                <a:lnTo>
                  <a:pt x="281940"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5" name="object 15"/>
          <p:cNvSpPr/>
          <p:nvPr/>
        </p:nvSpPr>
        <p:spPr>
          <a:xfrm>
            <a:off x="8051292" y="1517903"/>
            <a:ext cx="281940" cy="2484120"/>
          </a:xfrm>
          <a:custGeom>
            <a:avLst/>
            <a:gdLst/>
            <a:ahLst/>
            <a:cxnLst/>
            <a:rect l="l" t="t" r="r" b="b"/>
            <a:pathLst>
              <a:path w="281940" h="2484120">
                <a:moveTo>
                  <a:pt x="281939" y="0"/>
                </a:moveTo>
                <a:lnTo>
                  <a:pt x="0" y="0"/>
                </a:lnTo>
                <a:lnTo>
                  <a:pt x="0" y="2484120"/>
                </a:lnTo>
                <a:lnTo>
                  <a:pt x="281939" y="2484120"/>
                </a:lnTo>
                <a:lnTo>
                  <a:pt x="281939" y="0"/>
                </a:lnTo>
                <a:close/>
              </a:path>
            </a:pathLst>
          </a:custGeom>
          <a:solidFill>
            <a:srgbClr val="05315C"/>
          </a:solidFill>
        </p:spPr>
        <p:txBody>
          <a:bodyPr wrap="square" lIns="0" tIns="0" rIns="0" bIns="0" rtlCol="0"/>
          <a:lstStyle/>
          <a:p>
            <a:pPr defTabSz="914400"/>
            <a:endParaRPr>
              <a:solidFill>
                <a:prstClr val="black"/>
              </a:solidFill>
            </a:endParaRPr>
          </a:p>
        </p:txBody>
      </p:sp>
      <p:sp>
        <p:nvSpPr>
          <p:cNvPr id="16" name="object 16"/>
          <p:cNvSpPr/>
          <p:nvPr/>
        </p:nvSpPr>
        <p:spPr>
          <a:xfrm>
            <a:off x="789431" y="1208532"/>
            <a:ext cx="0" cy="2794000"/>
          </a:xfrm>
          <a:custGeom>
            <a:avLst/>
            <a:gdLst/>
            <a:ahLst/>
            <a:cxnLst/>
            <a:rect l="l" t="t" r="r" b="b"/>
            <a:pathLst>
              <a:path h="2794000">
                <a:moveTo>
                  <a:pt x="0" y="2793491"/>
                </a:moveTo>
                <a:lnTo>
                  <a:pt x="0"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17" name="object 17"/>
          <p:cNvSpPr/>
          <p:nvPr/>
        </p:nvSpPr>
        <p:spPr>
          <a:xfrm>
            <a:off x="739140" y="3691128"/>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18" name="object 18"/>
          <p:cNvSpPr/>
          <p:nvPr/>
        </p:nvSpPr>
        <p:spPr>
          <a:xfrm>
            <a:off x="739140" y="3380232"/>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19" name="object 19"/>
          <p:cNvSpPr/>
          <p:nvPr/>
        </p:nvSpPr>
        <p:spPr>
          <a:xfrm>
            <a:off x="739140" y="3070860"/>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0" name="object 20"/>
          <p:cNvSpPr/>
          <p:nvPr/>
        </p:nvSpPr>
        <p:spPr>
          <a:xfrm>
            <a:off x="739140" y="2759964"/>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1" name="object 21"/>
          <p:cNvSpPr/>
          <p:nvPr/>
        </p:nvSpPr>
        <p:spPr>
          <a:xfrm>
            <a:off x="739140" y="2449067"/>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2" name="object 22"/>
          <p:cNvSpPr/>
          <p:nvPr/>
        </p:nvSpPr>
        <p:spPr>
          <a:xfrm>
            <a:off x="739140" y="2139695"/>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3" name="object 23"/>
          <p:cNvSpPr/>
          <p:nvPr/>
        </p:nvSpPr>
        <p:spPr>
          <a:xfrm>
            <a:off x="739140" y="1828800"/>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4" name="object 24"/>
          <p:cNvSpPr/>
          <p:nvPr/>
        </p:nvSpPr>
        <p:spPr>
          <a:xfrm>
            <a:off x="739140" y="1517903"/>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5" name="object 25"/>
          <p:cNvSpPr/>
          <p:nvPr/>
        </p:nvSpPr>
        <p:spPr>
          <a:xfrm>
            <a:off x="739140" y="1208532"/>
            <a:ext cx="50800" cy="0"/>
          </a:xfrm>
          <a:custGeom>
            <a:avLst/>
            <a:gdLst/>
            <a:ahLst/>
            <a:cxnLst/>
            <a:rect l="l" t="t" r="r" b="b"/>
            <a:pathLst>
              <a:path w="50800">
                <a:moveTo>
                  <a:pt x="0" y="0"/>
                </a:moveTo>
                <a:lnTo>
                  <a:pt x="50291"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26" name="object 26"/>
          <p:cNvSpPr txBox="1"/>
          <p:nvPr/>
        </p:nvSpPr>
        <p:spPr>
          <a:xfrm>
            <a:off x="446633" y="1098803"/>
            <a:ext cx="208279" cy="3004820"/>
          </a:xfrm>
          <a:prstGeom prst="rect">
            <a:avLst/>
          </a:prstGeom>
        </p:spPr>
        <p:txBody>
          <a:bodyPr vert="horz" wrap="square" lIns="0" tIns="0" rIns="0" bIns="0" rtlCol="0">
            <a:spAutoFit/>
          </a:bodyPr>
          <a:lstStyle/>
          <a:p>
            <a:pPr algn="ctr" defTabSz="914400"/>
            <a:r>
              <a:rPr sz="1200" spc="50" dirty="0">
                <a:solidFill>
                  <a:srgbClr val="05315C"/>
                </a:solidFill>
                <a:latin typeface="Arial Unicode MS"/>
                <a:cs typeface="Arial Unicode MS"/>
              </a:rPr>
              <a:t>10</a:t>
            </a:r>
            <a:endParaRPr sz="1200">
              <a:solidFill>
                <a:prstClr val="black"/>
              </a:solidFill>
              <a:latin typeface="Arial Unicode MS"/>
              <a:cs typeface="Arial Unicode MS"/>
            </a:endParaRPr>
          </a:p>
          <a:p>
            <a:pPr marL="88900" algn="ctr" defTabSz="914400">
              <a:spcBef>
                <a:spcPts val="1005"/>
              </a:spcBef>
            </a:pPr>
            <a:r>
              <a:rPr sz="1200" spc="45" dirty="0">
                <a:solidFill>
                  <a:srgbClr val="05315C"/>
                </a:solidFill>
                <a:latin typeface="Arial Unicode MS"/>
                <a:cs typeface="Arial Unicode MS"/>
              </a:rPr>
              <a:t>9</a:t>
            </a:r>
            <a:endParaRPr sz="1200">
              <a:solidFill>
                <a:prstClr val="black"/>
              </a:solidFill>
              <a:latin typeface="Arial Unicode MS"/>
              <a:cs typeface="Arial Unicode MS"/>
            </a:endParaRPr>
          </a:p>
          <a:p>
            <a:pPr marL="88900" algn="ctr" defTabSz="914400">
              <a:spcBef>
                <a:spcPts val="1000"/>
              </a:spcBef>
            </a:pPr>
            <a:r>
              <a:rPr sz="1200" spc="45" dirty="0">
                <a:solidFill>
                  <a:srgbClr val="05315C"/>
                </a:solidFill>
                <a:latin typeface="Arial Unicode MS"/>
                <a:cs typeface="Arial Unicode MS"/>
              </a:rPr>
              <a:t>8</a:t>
            </a:r>
            <a:endParaRPr sz="1200">
              <a:solidFill>
                <a:prstClr val="black"/>
              </a:solidFill>
              <a:latin typeface="Arial Unicode MS"/>
              <a:cs typeface="Arial Unicode MS"/>
            </a:endParaRPr>
          </a:p>
          <a:p>
            <a:pPr marL="88900" algn="ctr" defTabSz="914400">
              <a:spcBef>
                <a:spcPts val="1000"/>
              </a:spcBef>
            </a:pPr>
            <a:r>
              <a:rPr sz="1200" spc="45" dirty="0">
                <a:solidFill>
                  <a:srgbClr val="05315C"/>
                </a:solidFill>
                <a:latin typeface="Arial Unicode MS"/>
                <a:cs typeface="Arial Unicode MS"/>
              </a:rPr>
              <a:t>7</a:t>
            </a:r>
            <a:endParaRPr sz="1200">
              <a:solidFill>
                <a:prstClr val="black"/>
              </a:solidFill>
              <a:latin typeface="Arial Unicode MS"/>
              <a:cs typeface="Arial Unicode MS"/>
            </a:endParaRPr>
          </a:p>
          <a:p>
            <a:pPr marL="88900" algn="ctr" defTabSz="914400">
              <a:spcBef>
                <a:spcPts val="1000"/>
              </a:spcBef>
            </a:pPr>
            <a:r>
              <a:rPr sz="1200" spc="45" dirty="0">
                <a:solidFill>
                  <a:srgbClr val="05315C"/>
                </a:solidFill>
                <a:latin typeface="Arial Unicode MS"/>
                <a:cs typeface="Arial Unicode MS"/>
              </a:rPr>
              <a:t>6</a:t>
            </a:r>
            <a:endParaRPr sz="1200">
              <a:solidFill>
                <a:prstClr val="black"/>
              </a:solidFill>
              <a:latin typeface="Arial Unicode MS"/>
              <a:cs typeface="Arial Unicode MS"/>
            </a:endParaRPr>
          </a:p>
          <a:p>
            <a:pPr marL="88900" algn="ctr" defTabSz="914400">
              <a:spcBef>
                <a:spcPts val="1005"/>
              </a:spcBef>
            </a:pPr>
            <a:r>
              <a:rPr sz="1200" spc="45" dirty="0">
                <a:solidFill>
                  <a:srgbClr val="05315C"/>
                </a:solidFill>
                <a:latin typeface="Arial Unicode MS"/>
                <a:cs typeface="Arial Unicode MS"/>
              </a:rPr>
              <a:t>5</a:t>
            </a:r>
            <a:endParaRPr sz="1200">
              <a:solidFill>
                <a:prstClr val="black"/>
              </a:solidFill>
              <a:latin typeface="Arial Unicode MS"/>
              <a:cs typeface="Arial Unicode MS"/>
            </a:endParaRPr>
          </a:p>
          <a:p>
            <a:pPr marL="88900" algn="ctr" defTabSz="914400">
              <a:spcBef>
                <a:spcPts val="1005"/>
              </a:spcBef>
            </a:pPr>
            <a:r>
              <a:rPr sz="1200" spc="45" dirty="0">
                <a:solidFill>
                  <a:srgbClr val="05315C"/>
                </a:solidFill>
                <a:latin typeface="Arial Unicode MS"/>
                <a:cs typeface="Arial Unicode MS"/>
              </a:rPr>
              <a:t>4</a:t>
            </a:r>
            <a:endParaRPr sz="1200">
              <a:solidFill>
                <a:prstClr val="black"/>
              </a:solidFill>
              <a:latin typeface="Arial Unicode MS"/>
              <a:cs typeface="Arial Unicode MS"/>
            </a:endParaRPr>
          </a:p>
          <a:p>
            <a:pPr marL="88900" algn="ctr" defTabSz="914400">
              <a:spcBef>
                <a:spcPts val="1000"/>
              </a:spcBef>
            </a:pPr>
            <a:r>
              <a:rPr sz="1200" spc="45" dirty="0">
                <a:solidFill>
                  <a:srgbClr val="05315C"/>
                </a:solidFill>
                <a:latin typeface="Arial Unicode MS"/>
                <a:cs typeface="Arial Unicode MS"/>
              </a:rPr>
              <a:t>3</a:t>
            </a:r>
            <a:endParaRPr sz="1200">
              <a:solidFill>
                <a:prstClr val="black"/>
              </a:solidFill>
              <a:latin typeface="Arial Unicode MS"/>
              <a:cs typeface="Arial Unicode MS"/>
            </a:endParaRPr>
          </a:p>
          <a:p>
            <a:pPr marL="88900" algn="ctr" defTabSz="914400">
              <a:spcBef>
                <a:spcPts val="1000"/>
              </a:spcBef>
            </a:pPr>
            <a:r>
              <a:rPr sz="1200" spc="45" dirty="0">
                <a:solidFill>
                  <a:srgbClr val="05315C"/>
                </a:solidFill>
                <a:latin typeface="Arial Unicode MS"/>
                <a:cs typeface="Arial Unicode MS"/>
              </a:rPr>
              <a:t>2</a:t>
            </a:r>
            <a:endParaRPr sz="1200">
              <a:solidFill>
                <a:prstClr val="black"/>
              </a:solidFill>
              <a:latin typeface="Arial Unicode MS"/>
              <a:cs typeface="Arial Unicode MS"/>
            </a:endParaRPr>
          </a:p>
          <a:p>
            <a:pPr marL="88900" algn="ctr" defTabSz="914400">
              <a:spcBef>
                <a:spcPts val="1000"/>
              </a:spcBef>
            </a:pPr>
            <a:r>
              <a:rPr sz="1200" spc="45" dirty="0">
                <a:solidFill>
                  <a:srgbClr val="05315C"/>
                </a:solidFill>
                <a:latin typeface="Arial Unicode MS"/>
                <a:cs typeface="Arial Unicode MS"/>
              </a:rPr>
              <a:t>1</a:t>
            </a:r>
            <a:endParaRPr sz="1200">
              <a:solidFill>
                <a:prstClr val="black"/>
              </a:solidFill>
              <a:latin typeface="Arial Unicode MS"/>
              <a:cs typeface="Arial Unicode MS"/>
            </a:endParaRPr>
          </a:p>
        </p:txBody>
      </p:sp>
      <p:sp>
        <p:nvSpPr>
          <p:cNvPr id="27" name="object 27"/>
          <p:cNvSpPr txBox="1"/>
          <p:nvPr/>
        </p:nvSpPr>
        <p:spPr>
          <a:xfrm>
            <a:off x="244703" y="2219705"/>
            <a:ext cx="222250" cy="861060"/>
          </a:xfrm>
          <a:prstGeom prst="rect">
            <a:avLst/>
          </a:prstGeom>
        </p:spPr>
        <p:txBody>
          <a:bodyPr vert="vert270" wrap="square" lIns="0" tIns="12065" rIns="0" bIns="0" rtlCol="0">
            <a:spAutoFit/>
          </a:bodyPr>
          <a:lstStyle/>
          <a:p>
            <a:pPr marL="12700" defTabSz="914400">
              <a:spcBef>
                <a:spcPts val="95"/>
              </a:spcBef>
            </a:pPr>
            <a:r>
              <a:rPr sz="1200" spc="10" dirty="0">
                <a:solidFill>
                  <a:srgbClr val="003B70"/>
                </a:solidFill>
                <a:latin typeface="Arial Unicode MS"/>
                <a:cs typeface="Arial Unicode MS"/>
              </a:rPr>
              <a:t>A</a:t>
            </a:r>
            <a:r>
              <a:rPr sz="1200" dirty="0">
                <a:solidFill>
                  <a:srgbClr val="003B70"/>
                </a:solidFill>
                <a:latin typeface="Arial Unicode MS"/>
                <a:cs typeface="Arial Unicode MS"/>
              </a:rPr>
              <a:t>pp</a:t>
            </a:r>
            <a:r>
              <a:rPr sz="1200" spc="-5" dirty="0">
                <a:solidFill>
                  <a:srgbClr val="003B70"/>
                </a:solidFill>
                <a:latin typeface="Arial Unicode MS"/>
                <a:cs typeface="Arial Unicode MS"/>
              </a:rPr>
              <a:t>l</a:t>
            </a:r>
            <a:r>
              <a:rPr sz="1200" spc="5" dirty="0">
                <a:solidFill>
                  <a:srgbClr val="003B70"/>
                </a:solidFill>
                <a:latin typeface="Arial Unicode MS"/>
                <a:cs typeface="Arial Unicode MS"/>
              </a:rPr>
              <a:t>ic</a:t>
            </a:r>
            <a:r>
              <a:rPr sz="1200" dirty="0">
                <a:solidFill>
                  <a:srgbClr val="003B70"/>
                </a:solidFill>
                <a:latin typeface="Arial Unicode MS"/>
                <a:cs typeface="Arial Unicode MS"/>
              </a:rPr>
              <a:t>a</a:t>
            </a:r>
            <a:r>
              <a:rPr sz="1200" spc="5" dirty="0">
                <a:solidFill>
                  <a:srgbClr val="003B70"/>
                </a:solidFill>
                <a:latin typeface="Arial Unicode MS"/>
                <a:cs typeface="Arial Unicode MS"/>
              </a:rPr>
              <a:t>b</a:t>
            </a:r>
            <a:r>
              <a:rPr sz="1200" spc="-5" dirty="0">
                <a:solidFill>
                  <a:srgbClr val="003B70"/>
                </a:solidFill>
                <a:latin typeface="Arial Unicode MS"/>
                <a:cs typeface="Arial Unicode MS"/>
              </a:rPr>
              <a:t>i</a:t>
            </a:r>
            <a:r>
              <a:rPr sz="1200" spc="5" dirty="0">
                <a:solidFill>
                  <a:srgbClr val="003B70"/>
                </a:solidFill>
                <a:latin typeface="Arial Unicode MS"/>
                <a:cs typeface="Arial Unicode MS"/>
              </a:rPr>
              <a:t>l</a:t>
            </a:r>
            <a:r>
              <a:rPr sz="1200" spc="-5" dirty="0">
                <a:solidFill>
                  <a:srgbClr val="003B70"/>
                </a:solidFill>
                <a:latin typeface="Arial Unicode MS"/>
                <a:cs typeface="Arial Unicode MS"/>
              </a:rPr>
              <a:t>i</a:t>
            </a:r>
            <a:r>
              <a:rPr sz="1200" spc="10" dirty="0">
                <a:solidFill>
                  <a:srgbClr val="003B70"/>
                </a:solidFill>
                <a:latin typeface="Arial Unicode MS"/>
                <a:cs typeface="Arial Unicode MS"/>
              </a:rPr>
              <a:t>t</a:t>
            </a:r>
            <a:r>
              <a:rPr sz="1200" dirty="0">
                <a:solidFill>
                  <a:srgbClr val="003B70"/>
                </a:solidFill>
                <a:latin typeface="Arial Unicode MS"/>
                <a:cs typeface="Arial Unicode MS"/>
              </a:rPr>
              <a:t>y</a:t>
            </a:r>
            <a:endParaRPr sz="1200">
              <a:solidFill>
                <a:prstClr val="black"/>
              </a:solidFill>
              <a:latin typeface="Arial Unicode MS"/>
              <a:cs typeface="Arial Unicode MS"/>
            </a:endParaRPr>
          </a:p>
        </p:txBody>
      </p:sp>
      <p:sp>
        <p:nvSpPr>
          <p:cNvPr id="28" name="object 28"/>
          <p:cNvSpPr/>
          <p:nvPr/>
        </p:nvSpPr>
        <p:spPr>
          <a:xfrm>
            <a:off x="964691" y="3328987"/>
            <a:ext cx="364490" cy="0"/>
          </a:xfrm>
          <a:custGeom>
            <a:avLst/>
            <a:gdLst/>
            <a:ahLst/>
            <a:cxnLst/>
            <a:rect l="l" t="t" r="r" b="b"/>
            <a:pathLst>
              <a:path w="364490">
                <a:moveTo>
                  <a:pt x="0" y="0"/>
                </a:moveTo>
                <a:lnTo>
                  <a:pt x="364236" y="0"/>
                </a:lnTo>
              </a:path>
            </a:pathLst>
          </a:custGeom>
          <a:ln w="20192">
            <a:solidFill>
              <a:srgbClr val="004FA0"/>
            </a:solidFill>
          </a:ln>
        </p:spPr>
        <p:txBody>
          <a:bodyPr wrap="square" lIns="0" tIns="0" rIns="0" bIns="0" rtlCol="0"/>
          <a:lstStyle/>
          <a:p>
            <a:pPr defTabSz="914400"/>
            <a:endParaRPr>
              <a:solidFill>
                <a:prstClr val="black"/>
              </a:solidFill>
            </a:endParaRPr>
          </a:p>
        </p:txBody>
      </p:sp>
      <p:sp>
        <p:nvSpPr>
          <p:cNvPr id="29" name="object 29"/>
          <p:cNvSpPr/>
          <p:nvPr/>
        </p:nvSpPr>
        <p:spPr>
          <a:xfrm>
            <a:off x="987450" y="3298825"/>
            <a:ext cx="45720" cy="0"/>
          </a:xfrm>
          <a:custGeom>
            <a:avLst/>
            <a:gdLst/>
            <a:ahLst/>
            <a:cxnLst/>
            <a:rect l="l" t="t" r="r" b="b"/>
            <a:pathLst>
              <a:path w="45719">
                <a:moveTo>
                  <a:pt x="0" y="0"/>
                </a:moveTo>
                <a:lnTo>
                  <a:pt x="45516" y="0"/>
                </a:lnTo>
              </a:path>
            </a:pathLst>
          </a:custGeom>
          <a:ln w="39369">
            <a:solidFill>
              <a:srgbClr val="004FA0"/>
            </a:solidFill>
          </a:ln>
        </p:spPr>
        <p:txBody>
          <a:bodyPr wrap="square" lIns="0" tIns="0" rIns="0" bIns="0" rtlCol="0"/>
          <a:lstStyle/>
          <a:p>
            <a:pPr defTabSz="914400"/>
            <a:endParaRPr>
              <a:solidFill>
                <a:prstClr val="black"/>
              </a:solidFill>
            </a:endParaRPr>
          </a:p>
        </p:txBody>
      </p:sp>
      <p:sp>
        <p:nvSpPr>
          <p:cNvPr id="30" name="object 30"/>
          <p:cNvSpPr/>
          <p:nvPr/>
        </p:nvSpPr>
        <p:spPr>
          <a:xfrm>
            <a:off x="987450" y="3268979"/>
            <a:ext cx="318770" cy="0"/>
          </a:xfrm>
          <a:custGeom>
            <a:avLst/>
            <a:gdLst/>
            <a:ahLst/>
            <a:cxnLst/>
            <a:rect l="l" t="t" r="r" b="b"/>
            <a:pathLst>
              <a:path w="318769">
                <a:moveTo>
                  <a:pt x="0" y="0"/>
                </a:moveTo>
                <a:lnTo>
                  <a:pt x="318744" y="0"/>
                </a:lnTo>
              </a:path>
            </a:pathLst>
          </a:custGeom>
          <a:ln w="20319">
            <a:solidFill>
              <a:srgbClr val="004FA0"/>
            </a:solidFill>
          </a:ln>
        </p:spPr>
        <p:txBody>
          <a:bodyPr wrap="square" lIns="0" tIns="0" rIns="0" bIns="0" rtlCol="0"/>
          <a:lstStyle/>
          <a:p>
            <a:pPr defTabSz="914400"/>
            <a:endParaRPr>
              <a:solidFill>
                <a:prstClr val="black"/>
              </a:solidFill>
            </a:endParaRPr>
          </a:p>
        </p:txBody>
      </p:sp>
      <p:sp>
        <p:nvSpPr>
          <p:cNvPr id="31" name="object 31"/>
          <p:cNvSpPr/>
          <p:nvPr/>
        </p:nvSpPr>
        <p:spPr>
          <a:xfrm>
            <a:off x="987450" y="3238500"/>
            <a:ext cx="22860" cy="0"/>
          </a:xfrm>
          <a:custGeom>
            <a:avLst/>
            <a:gdLst/>
            <a:ahLst/>
            <a:cxnLst/>
            <a:rect l="l" t="t" r="r" b="b"/>
            <a:pathLst>
              <a:path w="22859">
                <a:moveTo>
                  <a:pt x="0" y="0"/>
                </a:moveTo>
                <a:lnTo>
                  <a:pt x="22758" y="0"/>
                </a:lnTo>
              </a:path>
            </a:pathLst>
          </a:custGeom>
          <a:ln w="40639">
            <a:solidFill>
              <a:srgbClr val="004FA0"/>
            </a:solidFill>
          </a:ln>
        </p:spPr>
        <p:txBody>
          <a:bodyPr wrap="square" lIns="0" tIns="0" rIns="0" bIns="0" rtlCol="0"/>
          <a:lstStyle/>
          <a:p>
            <a:pPr defTabSz="914400"/>
            <a:endParaRPr>
              <a:solidFill>
                <a:prstClr val="black"/>
              </a:solidFill>
            </a:endParaRPr>
          </a:p>
        </p:txBody>
      </p:sp>
      <p:sp>
        <p:nvSpPr>
          <p:cNvPr id="32" name="object 32"/>
          <p:cNvSpPr/>
          <p:nvPr/>
        </p:nvSpPr>
        <p:spPr>
          <a:xfrm>
            <a:off x="987450" y="3208020"/>
            <a:ext cx="318770" cy="0"/>
          </a:xfrm>
          <a:custGeom>
            <a:avLst/>
            <a:gdLst/>
            <a:ahLst/>
            <a:cxnLst/>
            <a:rect l="l" t="t" r="r" b="b"/>
            <a:pathLst>
              <a:path w="318769">
                <a:moveTo>
                  <a:pt x="0" y="0"/>
                </a:moveTo>
                <a:lnTo>
                  <a:pt x="318744" y="0"/>
                </a:lnTo>
              </a:path>
            </a:pathLst>
          </a:custGeom>
          <a:ln w="20320">
            <a:solidFill>
              <a:srgbClr val="004FA0"/>
            </a:solidFill>
          </a:ln>
        </p:spPr>
        <p:txBody>
          <a:bodyPr wrap="square" lIns="0" tIns="0" rIns="0" bIns="0" rtlCol="0"/>
          <a:lstStyle/>
          <a:p>
            <a:pPr defTabSz="914400"/>
            <a:endParaRPr>
              <a:solidFill>
                <a:prstClr val="black"/>
              </a:solidFill>
            </a:endParaRPr>
          </a:p>
        </p:txBody>
      </p:sp>
      <p:sp>
        <p:nvSpPr>
          <p:cNvPr id="33" name="object 33"/>
          <p:cNvSpPr/>
          <p:nvPr/>
        </p:nvSpPr>
        <p:spPr>
          <a:xfrm>
            <a:off x="987450" y="3178175"/>
            <a:ext cx="22860" cy="0"/>
          </a:xfrm>
          <a:custGeom>
            <a:avLst/>
            <a:gdLst/>
            <a:ahLst/>
            <a:cxnLst/>
            <a:rect l="l" t="t" r="r" b="b"/>
            <a:pathLst>
              <a:path w="22859">
                <a:moveTo>
                  <a:pt x="0" y="0"/>
                </a:moveTo>
                <a:lnTo>
                  <a:pt x="22758" y="0"/>
                </a:lnTo>
              </a:path>
            </a:pathLst>
          </a:custGeom>
          <a:ln w="39369">
            <a:solidFill>
              <a:srgbClr val="004FA0"/>
            </a:solidFill>
          </a:ln>
        </p:spPr>
        <p:txBody>
          <a:bodyPr wrap="square" lIns="0" tIns="0" rIns="0" bIns="0" rtlCol="0"/>
          <a:lstStyle/>
          <a:p>
            <a:pPr defTabSz="914400"/>
            <a:endParaRPr>
              <a:solidFill>
                <a:prstClr val="black"/>
              </a:solidFill>
            </a:endParaRPr>
          </a:p>
        </p:txBody>
      </p:sp>
      <p:sp>
        <p:nvSpPr>
          <p:cNvPr id="34" name="object 34"/>
          <p:cNvSpPr/>
          <p:nvPr/>
        </p:nvSpPr>
        <p:spPr>
          <a:xfrm>
            <a:off x="987450" y="3148329"/>
            <a:ext cx="318770" cy="0"/>
          </a:xfrm>
          <a:custGeom>
            <a:avLst/>
            <a:gdLst/>
            <a:ahLst/>
            <a:cxnLst/>
            <a:rect l="l" t="t" r="r" b="b"/>
            <a:pathLst>
              <a:path w="318769">
                <a:moveTo>
                  <a:pt x="0" y="0"/>
                </a:moveTo>
                <a:lnTo>
                  <a:pt x="318744" y="0"/>
                </a:lnTo>
              </a:path>
            </a:pathLst>
          </a:custGeom>
          <a:ln w="20319">
            <a:solidFill>
              <a:srgbClr val="004FA0"/>
            </a:solidFill>
          </a:ln>
        </p:spPr>
        <p:txBody>
          <a:bodyPr wrap="square" lIns="0" tIns="0" rIns="0" bIns="0" rtlCol="0"/>
          <a:lstStyle/>
          <a:p>
            <a:pPr defTabSz="914400"/>
            <a:endParaRPr>
              <a:solidFill>
                <a:prstClr val="black"/>
              </a:solidFill>
            </a:endParaRPr>
          </a:p>
        </p:txBody>
      </p:sp>
      <p:sp>
        <p:nvSpPr>
          <p:cNvPr id="35" name="object 35"/>
          <p:cNvSpPr/>
          <p:nvPr/>
        </p:nvSpPr>
        <p:spPr>
          <a:xfrm>
            <a:off x="987450" y="3117850"/>
            <a:ext cx="22860" cy="0"/>
          </a:xfrm>
          <a:custGeom>
            <a:avLst/>
            <a:gdLst/>
            <a:ahLst/>
            <a:cxnLst/>
            <a:rect l="l" t="t" r="r" b="b"/>
            <a:pathLst>
              <a:path w="22859">
                <a:moveTo>
                  <a:pt x="0" y="0"/>
                </a:moveTo>
                <a:lnTo>
                  <a:pt x="22758" y="0"/>
                </a:lnTo>
              </a:path>
            </a:pathLst>
          </a:custGeom>
          <a:ln w="40640">
            <a:solidFill>
              <a:srgbClr val="004FA0"/>
            </a:solidFill>
          </a:ln>
        </p:spPr>
        <p:txBody>
          <a:bodyPr wrap="square" lIns="0" tIns="0" rIns="0" bIns="0" rtlCol="0"/>
          <a:lstStyle/>
          <a:p>
            <a:pPr defTabSz="914400"/>
            <a:endParaRPr>
              <a:solidFill>
                <a:prstClr val="black"/>
              </a:solidFill>
            </a:endParaRPr>
          </a:p>
        </p:txBody>
      </p:sp>
      <p:sp>
        <p:nvSpPr>
          <p:cNvPr id="36" name="object 36"/>
          <p:cNvSpPr/>
          <p:nvPr/>
        </p:nvSpPr>
        <p:spPr>
          <a:xfrm>
            <a:off x="987450" y="3088004"/>
            <a:ext cx="159385" cy="0"/>
          </a:xfrm>
          <a:custGeom>
            <a:avLst/>
            <a:gdLst/>
            <a:ahLst/>
            <a:cxnLst/>
            <a:rect l="l" t="t" r="r" b="b"/>
            <a:pathLst>
              <a:path w="159384">
                <a:moveTo>
                  <a:pt x="0" y="0"/>
                </a:moveTo>
                <a:lnTo>
                  <a:pt x="159321" y="0"/>
                </a:lnTo>
              </a:path>
            </a:pathLst>
          </a:custGeom>
          <a:ln w="19050">
            <a:solidFill>
              <a:srgbClr val="004FA0"/>
            </a:solidFill>
          </a:ln>
        </p:spPr>
        <p:txBody>
          <a:bodyPr wrap="square" lIns="0" tIns="0" rIns="0" bIns="0" rtlCol="0"/>
          <a:lstStyle/>
          <a:p>
            <a:pPr defTabSz="914400"/>
            <a:endParaRPr>
              <a:solidFill>
                <a:prstClr val="black"/>
              </a:solidFill>
            </a:endParaRPr>
          </a:p>
        </p:txBody>
      </p:sp>
      <p:sp>
        <p:nvSpPr>
          <p:cNvPr id="37" name="object 37"/>
          <p:cNvSpPr/>
          <p:nvPr/>
        </p:nvSpPr>
        <p:spPr>
          <a:xfrm>
            <a:off x="987450" y="3058160"/>
            <a:ext cx="22860" cy="0"/>
          </a:xfrm>
          <a:custGeom>
            <a:avLst/>
            <a:gdLst/>
            <a:ahLst/>
            <a:cxnLst/>
            <a:rect l="l" t="t" r="r" b="b"/>
            <a:pathLst>
              <a:path w="22859">
                <a:moveTo>
                  <a:pt x="0" y="0"/>
                </a:moveTo>
                <a:lnTo>
                  <a:pt x="22758" y="0"/>
                </a:lnTo>
              </a:path>
            </a:pathLst>
          </a:custGeom>
          <a:ln w="40639">
            <a:solidFill>
              <a:srgbClr val="004FA0"/>
            </a:solidFill>
          </a:ln>
        </p:spPr>
        <p:txBody>
          <a:bodyPr wrap="square" lIns="0" tIns="0" rIns="0" bIns="0" rtlCol="0"/>
          <a:lstStyle/>
          <a:p>
            <a:pPr defTabSz="914400"/>
            <a:endParaRPr>
              <a:solidFill>
                <a:prstClr val="black"/>
              </a:solidFill>
            </a:endParaRPr>
          </a:p>
        </p:txBody>
      </p:sp>
      <p:sp>
        <p:nvSpPr>
          <p:cNvPr id="38" name="object 38"/>
          <p:cNvSpPr/>
          <p:nvPr/>
        </p:nvSpPr>
        <p:spPr>
          <a:xfrm>
            <a:off x="987450" y="3027679"/>
            <a:ext cx="159385" cy="0"/>
          </a:xfrm>
          <a:custGeom>
            <a:avLst/>
            <a:gdLst/>
            <a:ahLst/>
            <a:cxnLst/>
            <a:rect l="l" t="t" r="r" b="b"/>
            <a:pathLst>
              <a:path w="159384">
                <a:moveTo>
                  <a:pt x="0" y="0"/>
                </a:moveTo>
                <a:lnTo>
                  <a:pt x="159321" y="0"/>
                </a:lnTo>
              </a:path>
            </a:pathLst>
          </a:custGeom>
          <a:ln w="20319">
            <a:solidFill>
              <a:srgbClr val="004FA0"/>
            </a:solidFill>
          </a:ln>
        </p:spPr>
        <p:txBody>
          <a:bodyPr wrap="square" lIns="0" tIns="0" rIns="0" bIns="0" rtlCol="0"/>
          <a:lstStyle/>
          <a:p>
            <a:pPr defTabSz="914400"/>
            <a:endParaRPr>
              <a:solidFill>
                <a:prstClr val="black"/>
              </a:solidFill>
            </a:endParaRPr>
          </a:p>
        </p:txBody>
      </p:sp>
      <p:sp>
        <p:nvSpPr>
          <p:cNvPr id="39" name="object 39"/>
          <p:cNvSpPr/>
          <p:nvPr/>
        </p:nvSpPr>
        <p:spPr>
          <a:xfrm>
            <a:off x="1101242" y="3298825"/>
            <a:ext cx="91440" cy="0"/>
          </a:xfrm>
          <a:custGeom>
            <a:avLst/>
            <a:gdLst/>
            <a:ahLst/>
            <a:cxnLst/>
            <a:rect l="l" t="t" r="r" b="b"/>
            <a:pathLst>
              <a:path w="91440">
                <a:moveTo>
                  <a:pt x="0" y="0"/>
                </a:moveTo>
                <a:lnTo>
                  <a:pt x="91046" y="0"/>
                </a:lnTo>
              </a:path>
            </a:pathLst>
          </a:custGeom>
          <a:ln w="40132">
            <a:solidFill>
              <a:srgbClr val="004FA0"/>
            </a:solidFill>
          </a:ln>
        </p:spPr>
        <p:txBody>
          <a:bodyPr wrap="square" lIns="0" tIns="0" rIns="0" bIns="0" rtlCol="0"/>
          <a:lstStyle/>
          <a:p>
            <a:pPr defTabSz="914400"/>
            <a:endParaRPr>
              <a:solidFill>
                <a:prstClr val="black"/>
              </a:solidFill>
            </a:endParaRPr>
          </a:p>
        </p:txBody>
      </p:sp>
      <p:sp>
        <p:nvSpPr>
          <p:cNvPr id="40" name="object 40"/>
          <p:cNvSpPr/>
          <p:nvPr/>
        </p:nvSpPr>
        <p:spPr>
          <a:xfrm>
            <a:off x="1260652" y="3298825"/>
            <a:ext cx="45720" cy="0"/>
          </a:xfrm>
          <a:custGeom>
            <a:avLst/>
            <a:gdLst/>
            <a:ahLst/>
            <a:cxnLst/>
            <a:rect l="l" t="t" r="r" b="b"/>
            <a:pathLst>
              <a:path w="45719">
                <a:moveTo>
                  <a:pt x="0" y="0"/>
                </a:moveTo>
                <a:lnTo>
                  <a:pt x="45542" y="0"/>
                </a:lnTo>
              </a:path>
            </a:pathLst>
          </a:custGeom>
          <a:ln w="40132">
            <a:solidFill>
              <a:srgbClr val="004FA0"/>
            </a:solidFill>
          </a:ln>
        </p:spPr>
        <p:txBody>
          <a:bodyPr wrap="square" lIns="0" tIns="0" rIns="0" bIns="0" rtlCol="0"/>
          <a:lstStyle/>
          <a:p>
            <a:pPr defTabSz="914400"/>
            <a:endParaRPr>
              <a:solidFill>
                <a:prstClr val="black"/>
              </a:solidFill>
            </a:endParaRPr>
          </a:p>
        </p:txBody>
      </p:sp>
      <p:sp>
        <p:nvSpPr>
          <p:cNvPr id="41" name="object 41"/>
          <p:cNvSpPr/>
          <p:nvPr/>
        </p:nvSpPr>
        <p:spPr>
          <a:xfrm>
            <a:off x="1055725" y="3238626"/>
            <a:ext cx="22860" cy="0"/>
          </a:xfrm>
          <a:custGeom>
            <a:avLst/>
            <a:gdLst/>
            <a:ahLst/>
            <a:cxnLst/>
            <a:rect l="l" t="t" r="r" b="b"/>
            <a:pathLst>
              <a:path w="22859">
                <a:moveTo>
                  <a:pt x="0" y="0"/>
                </a:moveTo>
                <a:lnTo>
                  <a:pt x="22758" y="0"/>
                </a:lnTo>
              </a:path>
            </a:pathLst>
          </a:custGeom>
          <a:ln w="40131">
            <a:solidFill>
              <a:srgbClr val="004FA0"/>
            </a:solidFill>
          </a:ln>
        </p:spPr>
        <p:txBody>
          <a:bodyPr wrap="square" lIns="0" tIns="0" rIns="0" bIns="0" rtlCol="0"/>
          <a:lstStyle/>
          <a:p>
            <a:pPr defTabSz="914400"/>
            <a:endParaRPr>
              <a:solidFill>
                <a:prstClr val="black"/>
              </a:solidFill>
            </a:endParaRPr>
          </a:p>
        </p:txBody>
      </p:sp>
      <p:sp>
        <p:nvSpPr>
          <p:cNvPr id="42" name="object 42"/>
          <p:cNvSpPr/>
          <p:nvPr/>
        </p:nvSpPr>
        <p:spPr>
          <a:xfrm>
            <a:off x="1124000" y="3238626"/>
            <a:ext cx="45720" cy="0"/>
          </a:xfrm>
          <a:custGeom>
            <a:avLst/>
            <a:gdLst/>
            <a:ahLst/>
            <a:cxnLst/>
            <a:rect l="l" t="t" r="r" b="b"/>
            <a:pathLst>
              <a:path w="45719">
                <a:moveTo>
                  <a:pt x="0" y="0"/>
                </a:moveTo>
                <a:lnTo>
                  <a:pt x="45529" y="0"/>
                </a:lnTo>
              </a:path>
            </a:pathLst>
          </a:custGeom>
          <a:ln w="40131">
            <a:solidFill>
              <a:srgbClr val="004FA0"/>
            </a:solidFill>
          </a:ln>
        </p:spPr>
        <p:txBody>
          <a:bodyPr wrap="square" lIns="0" tIns="0" rIns="0" bIns="0" rtlCol="0"/>
          <a:lstStyle/>
          <a:p>
            <a:pPr defTabSz="914400"/>
            <a:endParaRPr>
              <a:solidFill>
                <a:prstClr val="black"/>
              </a:solidFill>
            </a:endParaRPr>
          </a:p>
        </p:txBody>
      </p:sp>
      <p:sp>
        <p:nvSpPr>
          <p:cNvPr id="43" name="object 43"/>
          <p:cNvSpPr/>
          <p:nvPr/>
        </p:nvSpPr>
        <p:spPr>
          <a:xfrm>
            <a:off x="1215136" y="3238626"/>
            <a:ext cx="22860" cy="0"/>
          </a:xfrm>
          <a:custGeom>
            <a:avLst/>
            <a:gdLst/>
            <a:ahLst/>
            <a:cxnLst/>
            <a:rect l="l" t="t" r="r" b="b"/>
            <a:pathLst>
              <a:path w="22859">
                <a:moveTo>
                  <a:pt x="0" y="0"/>
                </a:moveTo>
                <a:lnTo>
                  <a:pt x="22758" y="0"/>
                </a:lnTo>
              </a:path>
            </a:pathLst>
          </a:custGeom>
          <a:ln w="40131">
            <a:solidFill>
              <a:srgbClr val="004FA0"/>
            </a:solidFill>
          </a:ln>
        </p:spPr>
        <p:txBody>
          <a:bodyPr wrap="square" lIns="0" tIns="0" rIns="0" bIns="0" rtlCol="0"/>
          <a:lstStyle/>
          <a:p>
            <a:pPr defTabSz="914400"/>
            <a:endParaRPr>
              <a:solidFill>
                <a:prstClr val="black"/>
              </a:solidFill>
            </a:endParaRPr>
          </a:p>
        </p:txBody>
      </p:sp>
      <p:sp>
        <p:nvSpPr>
          <p:cNvPr id="44" name="object 44"/>
          <p:cNvSpPr/>
          <p:nvPr/>
        </p:nvSpPr>
        <p:spPr>
          <a:xfrm>
            <a:off x="1283461" y="3238626"/>
            <a:ext cx="22860" cy="0"/>
          </a:xfrm>
          <a:custGeom>
            <a:avLst/>
            <a:gdLst/>
            <a:ahLst/>
            <a:cxnLst/>
            <a:rect l="l" t="t" r="r" b="b"/>
            <a:pathLst>
              <a:path w="22859">
                <a:moveTo>
                  <a:pt x="0" y="0"/>
                </a:moveTo>
                <a:lnTo>
                  <a:pt x="22732" y="0"/>
                </a:lnTo>
              </a:path>
            </a:pathLst>
          </a:custGeom>
          <a:ln w="40131">
            <a:solidFill>
              <a:srgbClr val="004FA0"/>
            </a:solidFill>
          </a:ln>
        </p:spPr>
        <p:txBody>
          <a:bodyPr wrap="square" lIns="0" tIns="0" rIns="0" bIns="0" rtlCol="0"/>
          <a:lstStyle/>
          <a:p>
            <a:pPr defTabSz="914400"/>
            <a:endParaRPr>
              <a:solidFill>
                <a:prstClr val="black"/>
              </a:solidFill>
            </a:endParaRPr>
          </a:p>
        </p:txBody>
      </p:sp>
      <p:sp>
        <p:nvSpPr>
          <p:cNvPr id="45" name="object 45"/>
          <p:cNvSpPr/>
          <p:nvPr/>
        </p:nvSpPr>
        <p:spPr>
          <a:xfrm>
            <a:off x="1055725" y="3178238"/>
            <a:ext cx="22860" cy="0"/>
          </a:xfrm>
          <a:custGeom>
            <a:avLst/>
            <a:gdLst/>
            <a:ahLst/>
            <a:cxnLst/>
            <a:rect l="l" t="t" r="r" b="b"/>
            <a:pathLst>
              <a:path w="22859">
                <a:moveTo>
                  <a:pt x="0" y="0"/>
                </a:moveTo>
                <a:lnTo>
                  <a:pt x="22758" y="0"/>
                </a:lnTo>
              </a:path>
            </a:pathLst>
          </a:custGeom>
          <a:ln w="40259">
            <a:solidFill>
              <a:srgbClr val="004FA0"/>
            </a:solidFill>
          </a:ln>
        </p:spPr>
        <p:txBody>
          <a:bodyPr wrap="square" lIns="0" tIns="0" rIns="0" bIns="0" rtlCol="0"/>
          <a:lstStyle/>
          <a:p>
            <a:pPr defTabSz="914400"/>
            <a:endParaRPr>
              <a:solidFill>
                <a:prstClr val="black"/>
              </a:solidFill>
            </a:endParaRPr>
          </a:p>
        </p:txBody>
      </p:sp>
      <p:sp>
        <p:nvSpPr>
          <p:cNvPr id="46" name="object 46"/>
          <p:cNvSpPr/>
          <p:nvPr/>
        </p:nvSpPr>
        <p:spPr>
          <a:xfrm>
            <a:off x="1124000" y="3178238"/>
            <a:ext cx="45720" cy="0"/>
          </a:xfrm>
          <a:custGeom>
            <a:avLst/>
            <a:gdLst/>
            <a:ahLst/>
            <a:cxnLst/>
            <a:rect l="l" t="t" r="r" b="b"/>
            <a:pathLst>
              <a:path w="45719">
                <a:moveTo>
                  <a:pt x="0" y="0"/>
                </a:moveTo>
                <a:lnTo>
                  <a:pt x="45529" y="0"/>
                </a:lnTo>
              </a:path>
            </a:pathLst>
          </a:custGeom>
          <a:ln w="40259">
            <a:solidFill>
              <a:srgbClr val="004FA0"/>
            </a:solidFill>
          </a:ln>
        </p:spPr>
        <p:txBody>
          <a:bodyPr wrap="square" lIns="0" tIns="0" rIns="0" bIns="0" rtlCol="0"/>
          <a:lstStyle/>
          <a:p>
            <a:pPr defTabSz="914400"/>
            <a:endParaRPr>
              <a:solidFill>
                <a:prstClr val="black"/>
              </a:solidFill>
            </a:endParaRPr>
          </a:p>
        </p:txBody>
      </p:sp>
      <p:sp>
        <p:nvSpPr>
          <p:cNvPr id="47" name="object 47"/>
          <p:cNvSpPr/>
          <p:nvPr/>
        </p:nvSpPr>
        <p:spPr>
          <a:xfrm>
            <a:off x="1215136" y="3178238"/>
            <a:ext cx="22860" cy="0"/>
          </a:xfrm>
          <a:custGeom>
            <a:avLst/>
            <a:gdLst/>
            <a:ahLst/>
            <a:cxnLst/>
            <a:rect l="l" t="t" r="r" b="b"/>
            <a:pathLst>
              <a:path w="22859">
                <a:moveTo>
                  <a:pt x="0" y="0"/>
                </a:moveTo>
                <a:lnTo>
                  <a:pt x="22758" y="0"/>
                </a:lnTo>
              </a:path>
            </a:pathLst>
          </a:custGeom>
          <a:ln w="40259">
            <a:solidFill>
              <a:srgbClr val="004FA0"/>
            </a:solidFill>
          </a:ln>
        </p:spPr>
        <p:txBody>
          <a:bodyPr wrap="square" lIns="0" tIns="0" rIns="0" bIns="0" rtlCol="0"/>
          <a:lstStyle/>
          <a:p>
            <a:pPr defTabSz="914400"/>
            <a:endParaRPr>
              <a:solidFill>
                <a:prstClr val="black"/>
              </a:solidFill>
            </a:endParaRPr>
          </a:p>
        </p:txBody>
      </p:sp>
      <p:sp>
        <p:nvSpPr>
          <p:cNvPr id="48" name="object 48"/>
          <p:cNvSpPr/>
          <p:nvPr/>
        </p:nvSpPr>
        <p:spPr>
          <a:xfrm>
            <a:off x="1283461" y="3178238"/>
            <a:ext cx="22860" cy="0"/>
          </a:xfrm>
          <a:custGeom>
            <a:avLst/>
            <a:gdLst/>
            <a:ahLst/>
            <a:cxnLst/>
            <a:rect l="l" t="t" r="r" b="b"/>
            <a:pathLst>
              <a:path w="22859">
                <a:moveTo>
                  <a:pt x="0" y="0"/>
                </a:moveTo>
                <a:lnTo>
                  <a:pt x="22732" y="0"/>
                </a:lnTo>
              </a:path>
            </a:pathLst>
          </a:custGeom>
          <a:ln w="40259">
            <a:solidFill>
              <a:srgbClr val="004FA0"/>
            </a:solidFill>
          </a:ln>
        </p:spPr>
        <p:txBody>
          <a:bodyPr wrap="square" lIns="0" tIns="0" rIns="0" bIns="0" rtlCol="0"/>
          <a:lstStyle/>
          <a:p>
            <a:pPr defTabSz="914400"/>
            <a:endParaRPr>
              <a:solidFill>
                <a:prstClr val="black"/>
              </a:solidFill>
            </a:endParaRPr>
          </a:p>
        </p:txBody>
      </p:sp>
      <p:sp>
        <p:nvSpPr>
          <p:cNvPr id="49" name="object 49"/>
          <p:cNvSpPr/>
          <p:nvPr/>
        </p:nvSpPr>
        <p:spPr>
          <a:xfrm>
            <a:off x="1055725" y="3118040"/>
            <a:ext cx="22860" cy="0"/>
          </a:xfrm>
          <a:custGeom>
            <a:avLst/>
            <a:gdLst/>
            <a:ahLst/>
            <a:cxnLst/>
            <a:rect l="l" t="t" r="r" b="b"/>
            <a:pathLst>
              <a:path w="22859">
                <a:moveTo>
                  <a:pt x="0" y="0"/>
                </a:moveTo>
                <a:lnTo>
                  <a:pt x="22758" y="0"/>
                </a:lnTo>
              </a:path>
            </a:pathLst>
          </a:custGeom>
          <a:ln w="40258">
            <a:solidFill>
              <a:srgbClr val="004FA0"/>
            </a:solidFill>
          </a:ln>
        </p:spPr>
        <p:txBody>
          <a:bodyPr wrap="square" lIns="0" tIns="0" rIns="0" bIns="0" rtlCol="0"/>
          <a:lstStyle/>
          <a:p>
            <a:pPr defTabSz="914400"/>
            <a:endParaRPr>
              <a:solidFill>
                <a:prstClr val="black"/>
              </a:solidFill>
            </a:endParaRPr>
          </a:p>
        </p:txBody>
      </p:sp>
      <p:sp>
        <p:nvSpPr>
          <p:cNvPr id="50" name="object 50"/>
          <p:cNvSpPr/>
          <p:nvPr/>
        </p:nvSpPr>
        <p:spPr>
          <a:xfrm>
            <a:off x="1124000" y="3118040"/>
            <a:ext cx="22860" cy="0"/>
          </a:xfrm>
          <a:custGeom>
            <a:avLst/>
            <a:gdLst/>
            <a:ahLst/>
            <a:cxnLst/>
            <a:rect l="l" t="t" r="r" b="b"/>
            <a:pathLst>
              <a:path w="22859">
                <a:moveTo>
                  <a:pt x="0" y="0"/>
                </a:moveTo>
                <a:lnTo>
                  <a:pt x="22771" y="0"/>
                </a:lnTo>
              </a:path>
            </a:pathLst>
          </a:custGeom>
          <a:ln w="40258">
            <a:solidFill>
              <a:srgbClr val="004FA0"/>
            </a:solidFill>
          </a:ln>
        </p:spPr>
        <p:txBody>
          <a:bodyPr wrap="square" lIns="0" tIns="0" rIns="0" bIns="0" rtlCol="0"/>
          <a:lstStyle/>
          <a:p>
            <a:pPr defTabSz="914400"/>
            <a:endParaRPr>
              <a:solidFill>
                <a:prstClr val="black"/>
              </a:solidFill>
            </a:endParaRPr>
          </a:p>
        </p:txBody>
      </p:sp>
      <p:sp>
        <p:nvSpPr>
          <p:cNvPr id="51" name="object 51"/>
          <p:cNvSpPr/>
          <p:nvPr/>
        </p:nvSpPr>
        <p:spPr>
          <a:xfrm>
            <a:off x="1055725" y="3057715"/>
            <a:ext cx="22860" cy="0"/>
          </a:xfrm>
          <a:custGeom>
            <a:avLst/>
            <a:gdLst/>
            <a:ahLst/>
            <a:cxnLst/>
            <a:rect l="l" t="t" r="r" b="b"/>
            <a:pathLst>
              <a:path w="22859">
                <a:moveTo>
                  <a:pt x="0" y="0"/>
                </a:moveTo>
                <a:lnTo>
                  <a:pt x="22758" y="0"/>
                </a:lnTo>
              </a:path>
            </a:pathLst>
          </a:custGeom>
          <a:ln w="40258">
            <a:solidFill>
              <a:srgbClr val="004FA0"/>
            </a:solidFill>
          </a:ln>
        </p:spPr>
        <p:txBody>
          <a:bodyPr wrap="square" lIns="0" tIns="0" rIns="0" bIns="0" rtlCol="0"/>
          <a:lstStyle/>
          <a:p>
            <a:pPr defTabSz="914400"/>
            <a:endParaRPr>
              <a:solidFill>
                <a:prstClr val="black"/>
              </a:solidFill>
            </a:endParaRPr>
          </a:p>
        </p:txBody>
      </p:sp>
      <p:sp>
        <p:nvSpPr>
          <p:cNvPr id="52" name="object 52"/>
          <p:cNvSpPr/>
          <p:nvPr/>
        </p:nvSpPr>
        <p:spPr>
          <a:xfrm>
            <a:off x="1124000" y="3057715"/>
            <a:ext cx="22860" cy="0"/>
          </a:xfrm>
          <a:custGeom>
            <a:avLst/>
            <a:gdLst/>
            <a:ahLst/>
            <a:cxnLst/>
            <a:rect l="l" t="t" r="r" b="b"/>
            <a:pathLst>
              <a:path w="22859">
                <a:moveTo>
                  <a:pt x="0" y="0"/>
                </a:moveTo>
                <a:lnTo>
                  <a:pt x="22771" y="0"/>
                </a:lnTo>
              </a:path>
            </a:pathLst>
          </a:custGeom>
          <a:ln w="40258">
            <a:solidFill>
              <a:srgbClr val="004FA0"/>
            </a:solidFill>
          </a:ln>
        </p:spPr>
        <p:txBody>
          <a:bodyPr wrap="square" lIns="0" tIns="0" rIns="0" bIns="0" rtlCol="0"/>
          <a:lstStyle/>
          <a:p>
            <a:pPr defTabSz="914400"/>
            <a:endParaRPr>
              <a:solidFill>
                <a:prstClr val="black"/>
              </a:solidFill>
            </a:endParaRPr>
          </a:p>
        </p:txBody>
      </p:sp>
      <p:sp>
        <p:nvSpPr>
          <p:cNvPr id="53" name="object 53"/>
          <p:cNvSpPr/>
          <p:nvPr/>
        </p:nvSpPr>
        <p:spPr>
          <a:xfrm>
            <a:off x="1740407" y="1563624"/>
            <a:ext cx="239395" cy="212090"/>
          </a:xfrm>
          <a:custGeom>
            <a:avLst/>
            <a:gdLst/>
            <a:ahLst/>
            <a:cxnLst/>
            <a:rect l="l" t="t" r="r" b="b"/>
            <a:pathLst>
              <a:path w="239394" h="212089">
                <a:moveTo>
                  <a:pt x="119761" y="0"/>
                </a:moveTo>
                <a:lnTo>
                  <a:pt x="80899" y="5714"/>
                </a:lnTo>
                <a:lnTo>
                  <a:pt x="45466" y="22733"/>
                </a:lnTo>
                <a:lnTo>
                  <a:pt x="17823" y="50291"/>
                </a:lnTo>
                <a:lnTo>
                  <a:pt x="1631" y="88646"/>
                </a:lnTo>
                <a:lnTo>
                  <a:pt x="0" y="105917"/>
                </a:lnTo>
                <a:lnTo>
                  <a:pt x="140" y="111760"/>
                </a:lnTo>
                <a:lnTo>
                  <a:pt x="11502" y="151256"/>
                </a:lnTo>
                <a:lnTo>
                  <a:pt x="40131" y="185038"/>
                </a:lnTo>
                <a:lnTo>
                  <a:pt x="74549" y="203962"/>
                </a:lnTo>
                <a:lnTo>
                  <a:pt x="113030" y="211709"/>
                </a:lnTo>
                <a:lnTo>
                  <a:pt x="126111" y="211709"/>
                </a:lnTo>
                <a:lnTo>
                  <a:pt x="164592" y="204088"/>
                </a:lnTo>
                <a:lnTo>
                  <a:pt x="199136" y="185165"/>
                </a:lnTo>
                <a:lnTo>
                  <a:pt x="224790" y="156463"/>
                </a:lnTo>
                <a:lnTo>
                  <a:pt x="237109" y="125602"/>
                </a:lnTo>
                <a:lnTo>
                  <a:pt x="53848" y="125602"/>
                </a:lnTo>
                <a:lnTo>
                  <a:pt x="52450" y="125095"/>
                </a:lnTo>
                <a:lnTo>
                  <a:pt x="48641" y="119761"/>
                </a:lnTo>
                <a:lnTo>
                  <a:pt x="48641" y="91948"/>
                </a:lnTo>
                <a:lnTo>
                  <a:pt x="55372" y="86105"/>
                </a:lnTo>
                <a:lnTo>
                  <a:pt x="237108" y="86105"/>
                </a:lnTo>
                <a:lnTo>
                  <a:pt x="236437" y="82803"/>
                </a:lnTo>
                <a:lnTo>
                  <a:pt x="217571" y="45085"/>
                </a:lnTo>
                <a:lnTo>
                  <a:pt x="188341" y="19176"/>
                </a:lnTo>
                <a:lnTo>
                  <a:pt x="152146" y="3937"/>
                </a:lnTo>
                <a:lnTo>
                  <a:pt x="126237" y="253"/>
                </a:lnTo>
                <a:lnTo>
                  <a:pt x="119761" y="0"/>
                </a:lnTo>
                <a:close/>
              </a:path>
              <a:path w="239394" h="212089">
                <a:moveTo>
                  <a:pt x="237108" y="86105"/>
                </a:moveTo>
                <a:lnTo>
                  <a:pt x="184023" y="86105"/>
                </a:lnTo>
                <a:lnTo>
                  <a:pt x="185547" y="86360"/>
                </a:lnTo>
                <a:lnTo>
                  <a:pt x="186817" y="86740"/>
                </a:lnTo>
                <a:lnTo>
                  <a:pt x="190627" y="119761"/>
                </a:lnTo>
                <a:lnTo>
                  <a:pt x="190500" y="121158"/>
                </a:lnTo>
                <a:lnTo>
                  <a:pt x="185419" y="125602"/>
                </a:lnTo>
                <a:lnTo>
                  <a:pt x="237109" y="125602"/>
                </a:lnTo>
                <a:lnTo>
                  <a:pt x="237636" y="123189"/>
                </a:lnTo>
                <a:lnTo>
                  <a:pt x="238517" y="117475"/>
                </a:lnTo>
                <a:lnTo>
                  <a:pt x="239019" y="111633"/>
                </a:lnTo>
                <a:lnTo>
                  <a:pt x="239127" y="100075"/>
                </a:lnTo>
                <a:lnTo>
                  <a:pt x="238486" y="94234"/>
                </a:lnTo>
                <a:lnTo>
                  <a:pt x="237617" y="88646"/>
                </a:lnTo>
                <a:lnTo>
                  <a:pt x="237108" y="86105"/>
                </a:lnTo>
                <a:close/>
              </a:path>
            </a:pathLst>
          </a:custGeom>
          <a:solidFill>
            <a:srgbClr val="004FA0"/>
          </a:solidFill>
        </p:spPr>
        <p:txBody>
          <a:bodyPr wrap="square" lIns="0" tIns="0" rIns="0" bIns="0" rtlCol="0"/>
          <a:lstStyle/>
          <a:p>
            <a:pPr defTabSz="914400"/>
            <a:endParaRPr>
              <a:solidFill>
                <a:prstClr val="black"/>
              </a:solidFill>
            </a:endParaRPr>
          </a:p>
        </p:txBody>
      </p:sp>
      <p:sp>
        <p:nvSpPr>
          <p:cNvPr id="54" name="object 54"/>
          <p:cNvSpPr/>
          <p:nvPr/>
        </p:nvSpPr>
        <p:spPr>
          <a:xfrm>
            <a:off x="2453639" y="1607185"/>
            <a:ext cx="195580" cy="187960"/>
          </a:xfrm>
          <a:custGeom>
            <a:avLst/>
            <a:gdLst/>
            <a:ahLst/>
            <a:cxnLst/>
            <a:rect l="l" t="t" r="r" b="b"/>
            <a:pathLst>
              <a:path w="195580" h="187960">
                <a:moveTo>
                  <a:pt x="51308" y="167639"/>
                </a:moveTo>
                <a:lnTo>
                  <a:pt x="25400" y="167639"/>
                </a:lnTo>
                <a:lnTo>
                  <a:pt x="25400" y="179070"/>
                </a:lnTo>
                <a:lnTo>
                  <a:pt x="31750" y="187960"/>
                </a:lnTo>
                <a:lnTo>
                  <a:pt x="44958" y="187960"/>
                </a:lnTo>
                <a:lnTo>
                  <a:pt x="51308" y="179070"/>
                </a:lnTo>
                <a:lnTo>
                  <a:pt x="51308" y="167639"/>
                </a:lnTo>
                <a:close/>
              </a:path>
              <a:path w="195580" h="187960">
                <a:moveTo>
                  <a:pt x="173609" y="167639"/>
                </a:moveTo>
                <a:lnTo>
                  <a:pt x="147574" y="167639"/>
                </a:lnTo>
                <a:lnTo>
                  <a:pt x="147574" y="179070"/>
                </a:lnTo>
                <a:lnTo>
                  <a:pt x="154051" y="187960"/>
                </a:lnTo>
                <a:lnTo>
                  <a:pt x="167132" y="187960"/>
                </a:lnTo>
                <a:lnTo>
                  <a:pt x="173609" y="179070"/>
                </a:lnTo>
                <a:lnTo>
                  <a:pt x="173609" y="167639"/>
                </a:lnTo>
                <a:close/>
              </a:path>
              <a:path w="195580" h="187960">
                <a:moveTo>
                  <a:pt x="182753" y="166370"/>
                </a:moveTo>
                <a:lnTo>
                  <a:pt x="13843" y="166370"/>
                </a:lnTo>
                <a:lnTo>
                  <a:pt x="14605" y="167639"/>
                </a:lnTo>
                <a:lnTo>
                  <a:pt x="180467" y="167639"/>
                </a:lnTo>
                <a:lnTo>
                  <a:pt x="182753" y="166370"/>
                </a:lnTo>
                <a:close/>
              </a:path>
              <a:path w="195580" h="187960">
                <a:moveTo>
                  <a:pt x="139954" y="2539"/>
                </a:moveTo>
                <a:lnTo>
                  <a:pt x="46609" y="2539"/>
                </a:lnTo>
                <a:lnTo>
                  <a:pt x="42291" y="3810"/>
                </a:lnTo>
                <a:lnTo>
                  <a:pt x="38227" y="5080"/>
                </a:lnTo>
                <a:lnTo>
                  <a:pt x="34417" y="5080"/>
                </a:lnTo>
                <a:lnTo>
                  <a:pt x="16129" y="16510"/>
                </a:lnTo>
                <a:lnTo>
                  <a:pt x="15112" y="17780"/>
                </a:lnTo>
                <a:lnTo>
                  <a:pt x="13335" y="22860"/>
                </a:lnTo>
                <a:lnTo>
                  <a:pt x="12700" y="26670"/>
                </a:lnTo>
                <a:lnTo>
                  <a:pt x="11811" y="30480"/>
                </a:lnTo>
                <a:lnTo>
                  <a:pt x="11176" y="33020"/>
                </a:lnTo>
                <a:lnTo>
                  <a:pt x="10541" y="36830"/>
                </a:lnTo>
                <a:lnTo>
                  <a:pt x="10033" y="41910"/>
                </a:lnTo>
                <a:lnTo>
                  <a:pt x="9398" y="45720"/>
                </a:lnTo>
                <a:lnTo>
                  <a:pt x="7620" y="45720"/>
                </a:lnTo>
                <a:lnTo>
                  <a:pt x="5715" y="46989"/>
                </a:lnTo>
                <a:lnTo>
                  <a:pt x="0" y="55880"/>
                </a:lnTo>
                <a:lnTo>
                  <a:pt x="0" y="73660"/>
                </a:lnTo>
                <a:lnTo>
                  <a:pt x="5334" y="82550"/>
                </a:lnTo>
                <a:lnTo>
                  <a:pt x="6985" y="82550"/>
                </a:lnTo>
                <a:lnTo>
                  <a:pt x="6858" y="88900"/>
                </a:lnTo>
                <a:lnTo>
                  <a:pt x="6604" y="93980"/>
                </a:lnTo>
                <a:lnTo>
                  <a:pt x="6604" y="123189"/>
                </a:lnTo>
                <a:lnTo>
                  <a:pt x="6858" y="128270"/>
                </a:lnTo>
                <a:lnTo>
                  <a:pt x="7239" y="142239"/>
                </a:lnTo>
                <a:lnTo>
                  <a:pt x="7747" y="151130"/>
                </a:lnTo>
                <a:lnTo>
                  <a:pt x="8382" y="157480"/>
                </a:lnTo>
                <a:lnTo>
                  <a:pt x="8509" y="160020"/>
                </a:lnTo>
                <a:lnTo>
                  <a:pt x="8636" y="161289"/>
                </a:lnTo>
                <a:lnTo>
                  <a:pt x="9017" y="162560"/>
                </a:lnTo>
                <a:lnTo>
                  <a:pt x="9525" y="163830"/>
                </a:lnTo>
                <a:lnTo>
                  <a:pt x="10160" y="163830"/>
                </a:lnTo>
                <a:lnTo>
                  <a:pt x="10795" y="165100"/>
                </a:lnTo>
                <a:lnTo>
                  <a:pt x="11557" y="166370"/>
                </a:lnTo>
                <a:lnTo>
                  <a:pt x="183769" y="166370"/>
                </a:lnTo>
                <a:lnTo>
                  <a:pt x="185801" y="165100"/>
                </a:lnTo>
                <a:lnTo>
                  <a:pt x="186436" y="165100"/>
                </a:lnTo>
                <a:lnTo>
                  <a:pt x="187071" y="163830"/>
                </a:lnTo>
                <a:lnTo>
                  <a:pt x="187325" y="162560"/>
                </a:lnTo>
                <a:lnTo>
                  <a:pt x="187409" y="157480"/>
                </a:lnTo>
                <a:lnTo>
                  <a:pt x="187452" y="152400"/>
                </a:lnTo>
                <a:lnTo>
                  <a:pt x="47117" y="152400"/>
                </a:lnTo>
                <a:lnTo>
                  <a:pt x="45085" y="151130"/>
                </a:lnTo>
                <a:lnTo>
                  <a:pt x="43053" y="151130"/>
                </a:lnTo>
                <a:lnTo>
                  <a:pt x="41275" y="149860"/>
                </a:lnTo>
                <a:lnTo>
                  <a:pt x="39624" y="148589"/>
                </a:lnTo>
                <a:lnTo>
                  <a:pt x="37084" y="146050"/>
                </a:lnTo>
                <a:lnTo>
                  <a:pt x="36322" y="143510"/>
                </a:lnTo>
                <a:lnTo>
                  <a:pt x="35814" y="142239"/>
                </a:lnTo>
                <a:lnTo>
                  <a:pt x="35687" y="139700"/>
                </a:lnTo>
                <a:lnTo>
                  <a:pt x="35814" y="138430"/>
                </a:lnTo>
                <a:lnTo>
                  <a:pt x="36322" y="135889"/>
                </a:lnTo>
                <a:lnTo>
                  <a:pt x="37084" y="134620"/>
                </a:lnTo>
                <a:lnTo>
                  <a:pt x="38354" y="132080"/>
                </a:lnTo>
                <a:lnTo>
                  <a:pt x="39624" y="130810"/>
                </a:lnTo>
                <a:lnTo>
                  <a:pt x="41275" y="129539"/>
                </a:lnTo>
                <a:lnTo>
                  <a:pt x="43053" y="129539"/>
                </a:lnTo>
                <a:lnTo>
                  <a:pt x="45085" y="128270"/>
                </a:lnTo>
                <a:lnTo>
                  <a:pt x="187833" y="128270"/>
                </a:lnTo>
                <a:lnTo>
                  <a:pt x="187833" y="99060"/>
                </a:lnTo>
                <a:lnTo>
                  <a:pt x="30987" y="99060"/>
                </a:lnTo>
                <a:lnTo>
                  <a:pt x="30987" y="36830"/>
                </a:lnTo>
                <a:lnTo>
                  <a:pt x="183938" y="36830"/>
                </a:lnTo>
                <a:lnTo>
                  <a:pt x="182880" y="30480"/>
                </a:lnTo>
                <a:lnTo>
                  <a:pt x="48133" y="30480"/>
                </a:lnTo>
                <a:lnTo>
                  <a:pt x="48133" y="17780"/>
                </a:lnTo>
                <a:lnTo>
                  <a:pt x="178562" y="17780"/>
                </a:lnTo>
                <a:lnTo>
                  <a:pt x="177546" y="15239"/>
                </a:lnTo>
                <a:lnTo>
                  <a:pt x="160909" y="6350"/>
                </a:lnTo>
                <a:lnTo>
                  <a:pt x="157353" y="6350"/>
                </a:lnTo>
                <a:lnTo>
                  <a:pt x="153416" y="5080"/>
                </a:lnTo>
                <a:lnTo>
                  <a:pt x="149098" y="3810"/>
                </a:lnTo>
                <a:lnTo>
                  <a:pt x="144653" y="3810"/>
                </a:lnTo>
                <a:lnTo>
                  <a:pt x="139954" y="2539"/>
                </a:lnTo>
                <a:close/>
              </a:path>
              <a:path w="195580" h="187960">
                <a:moveTo>
                  <a:pt x="140462" y="151130"/>
                </a:moveTo>
                <a:lnTo>
                  <a:pt x="53848" y="151130"/>
                </a:lnTo>
                <a:lnTo>
                  <a:pt x="51689" y="152400"/>
                </a:lnTo>
                <a:lnTo>
                  <a:pt x="142621" y="152400"/>
                </a:lnTo>
                <a:lnTo>
                  <a:pt x="140462" y="151130"/>
                </a:lnTo>
                <a:close/>
              </a:path>
              <a:path w="195580" h="187960">
                <a:moveTo>
                  <a:pt x="187833" y="128270"/>
                </a:moveTo>
                <a:lnTo>
                  <a:pt x="149225" y="128270"/>
                </a:lnTo>
                <a:lnTo>
                  <a:pt x="151130" y="129539"/>
                </a:lnTo>
                <a:lnTo>
                  <a:pt x="153035" y="129539"/>
                </a:lnTo>
                <a:lnTo>
                  <a:pt x="154559" y="130810"/>
                </a:lnTo>
                <a:lnTo>
                  <a:pt x="155956" y="132080"/>
                </a:lnTo>
                <a:lnTo>
                  <a:pt x="157226" y="134620"/>
                </a:lnTo>
                <a:lnTo>
                  <a:pt x="157987" y="135889"/>
                </a:lnTo>
                <a:lnTo>
                  <a:pt x="158750" y="139700"/>
                </a:lnTo>
                <a:lnTo>
                  <a:pt x="158496" y="142239"/>
                </a:lnTo>
                <a:lnTo>
                  <a:pt x="157987" y="143510"/>
                </a:lnTo>
                <a:lnTo>
                  <a:pt x="157226" y="146050"/>
                </a:lnTo>
                <a:lnTo>
                  <a:pt x="155956" y="147320"/>
                </a:lnTo>
                <a:lnTo>
                  <a:pt x="154559" y="148589"/>
                </a:lnTo>
                <a:lnTo>
                  <a:pt x="153035" y="149860"/>
                </a:lnTo>
                <a:lnTo>
                  <a:pt x="151130" y="151130"/>
                </a:lnTo>
                <a:lnTo>
                  <a:pt x="149225" y="151130"/>
                </a:lnTo>
                <a:lnTo>
                  <a:pt x="147066" y="152400"/>
                </a:lnTo>
                <a:lnTo>
                  <a:pt x="187452" y="152400"/>
                </a:lnTo>
                <a:lnTo>
                  <a:pt x="187567" y="142239"/>
                </a:lnTo>
                <a:lnTo>
                  <a:pt x="187682" y="135889"/>
                </a:lnTo>
                <a:lnTo>
                  <a:pt x="187801" y="130810"/>
                </a:lnTo>
                <a:lnTo>
                  <a:pt x="187833" y="128270"/>
                </a:lnTo>
                <a:close/>
              </a:path>
              <a:path w="195580" h="187960">
                <a:moveTo>
                  <a:pt x="136652" y="129539"/>
                </a:moveTo>
                <a:lnTo>
                  <a:pt x="57658" y="129539"/>
                </a:lnTo>
                <a:lnTo>
                  <a:pt x="59182" y="130810"/>
                </a:lnTo>
                <a:lnTo>
                  <a:pt x="60579" y="132080"/>
                </a:lnTo>
                <a:lnTo>
                  <a:pt x="61722" y="134620"/>
                </a:lnTo>
                <a:lnTo>
                  <a:pt x="62611" y="135889"/>
                </a:lnTo>
                <a:lnTo>
                  <a:pt x="63118" y="138430"/>
                </a:lnTo>
                <a:lnTo>
                  <a:pt x="63246" y="139700"/>
                </a:lnTo>
                <a:lnTo>
                  <a:pt x="63118" y="142239"/>
                </a:lnTo>
                <a:lnTo>
                  <a:pt x="62611" y="143510"/>
                </a:lnTo>
                <a:lnTo>
                  <a:pt x="61722" y="146050"/>
                </a:lnTo>
                <a:lnTo>
                  <a:pt x="60579" y="147320"/>
                </a:lnTo>
                <a:lnTo>
                  <a:pt x="59182" y="148589"/>
                </a:lnTo>
                <a:lnTo>
                  <a:pt x="57658" y="149860"/>
                </a:lnTo>
                <a:lnTo>
                  <a:pt x="55753" y="151130"/>
                </a:lnTo>
                <a:lnTo>
                  <a:pt x="138557" y="151130"/>
                </a:lnTo>
                <a:lnTo>
                  <a:pt x="131699" y="143510"/>
                </a:lnTo>
                <a:lnTo>
                  <a:pt x="131064" y="142239"/>
                </a:lnTo>
                <a:lnTo>
                  <a:pt x="130937" y="139700"/>
                </a:lnTo>
                <a:lnTo>
                  <a:pt x="131064" y="138430"/>
                </a:lnTo>
                <a:lnTo>
                  <a:pt x="131699" y="135889"/>
                </a:lnTo>
                <a:lnTo>
                  <a:pt x="132587" y="134620"/>
                </a:lnTo>
                <a:lnTo>
                  <a:pt x="133604" y="132080"/>
                </a:lnTo>
                <a:lnTo>
                  <a:pt x="135001" y="130810"/>
                </a:lnTo>
                <a:lnTo>
                  <a:pt x="136652" y="129539"/>
                </a:lnTo>
                <a:close/>
              </a:path>
              <a:path w="195580" h="187960">
                <a:moveTo>
                  <a:pt x="140462" y="128270"/>
                </a:moveTo>
                <a:lnTo>
                  <a:pt x="53848" y="128270"/>
                </a:lnTo>
                <a:lnTo>
                  <a:pt x="55753" y="129539"/>
                </a:lnTo>
                <a:lnTo>
                  <a:pt x="138557" y="129539"/>
                </a:lnTo>
                <a:lnTo>
                  <a:pt x="140462" y="128270"/>
                </a:lnTo>
                <a:close/>
              </a:path>
              <a:path w="195580" h="187960">
                <a:moveTo>
                  <a:pt x="183938" y="36830"/>
                </a:moveTo>
                <a:lnTo>
                  <a:pt x="162433" y="36830"/>
                </a:lnTo>
                <a:lnTo>
                  <a:pt x="162433" y="99060"/>
                </a:lnTo>
                <a:lnTo>
                  <a:pt x="187833" y="99060"/>
                </a:lnTo>
                <a:lnTo>
                  <a:pt x="187807" y="93980"/>
                </a:lnTo>
                <a:lnTo>
                  <a:pt x="187579" y="82550"/>
                </a:lnTo>
                <a:lnTo>
                  <a:pt x="189357" y="82550"/>
                </a:lnTo>
                <a:lnTo>
                  <a:pt x="195072" y="73660"/>
                </a:lnTo>
                <a:lnTo>
                  <a:pt x="195072" y="55880"/>
                </a:lnTo>
                <a:lnTo>
                  <a:pt x="194818" y="53339"/>
                </a:lnTo>
                <a:lnTo>
                  <a:pt x="194310" y="52070"/>
                </a:lnTo>
                <a:lnTo>
                  <a:pt x="193421" y="50800"/>
                </a:lnTo>
                <a:lnTo>
                  <a:pt x="192151" y="48260"/>
                </a:lnTo>
                <a:lnTo>
                  <a:pt x="190754" y="48260"/>
                </a:lnTo>
                <a:lnTo>
                  <a:pt x="189103" y="46989"/>
                </a:lnTo>
                <a:lnTo>
                  <a:pt x="187198" y="45720"/>
                </a:lnTo>
                <a:lnTo>
                  <a:pt x="185166" y="45720"/>
                </a:lnTo>
                <a:lnTo>
                  <a:pt x="184150" y="38100"/>
                </a:lnTo>
                <a:lnTo>
                  <a:pt x="183938" y="36830"/>
                </a:lnTo>
                <a:close/>
              </a:path>
              <a:path w="195580" h="187960">
                <a:moveTo>
                  <a:pt x="178562" y="17780"/>
                </a:moveTo>
                <a:lnTo>
                  <a:pt x="145287" y="17780"/>
                </a:lnTo>
                <a:lnTo>
                  <a:pt x="145287" y="30480"/>
                </a:lnTo>
                <a:lnTo>
                  <a:pt x="182880" y="30480"/>
                </a:lnTo>
                <a:lnTo>
                  <a:pt x="182118" y="27939"/>
                </a:lnTo>
                <a:lnTo>
                  <a:pt x="181229" y="25400"/>
                </a:lnTo>
                <a:lnTo>
                  <a:pt x="180467" y="21589"/>
                </a:lnTo>
                <a:lnTo>
                  <a:pt x="179451" y="20320"/>
                </a:lnTo>
                <a:lnTo>
                  <a:pt x="178562" y="17780"/>
                </a:lnTo>
                <a:close/>
              </a:path>
              <a:path w="195580" h="187960">
                <a:moveTo>
                  <a:pt x="130175" y="1270"/>
                </a:moveTo>
                <a:lnTo>
                  <a:pt x="60706" y="1270"/>
                </a:lnTo>
                <a:lnTo>
                  <a:pt x="51054" y="2539"/>
                </a:lnTo>
                <a:lnTo>
                  <a:pt x="135128" y="2539"/>
                </a:lnTo>
                <a:lnTo>
                  <a:pt x="130175" y="1270"/>
                </a:lnTo>
                <a:close/>
              </a:path>
              <a:path w="195580" h="187960">
                <a:moveTo>
                  <a:pt x="119761" y="0"/>
                </a:moveTo>
                <a:lnTo>
                  <a:pt x="70993" y="0"/>
                </a:lnTo>
                <a:lnTo>
                  <a:pt x="65786" y="1270"/>
                </a:lnTo>
                <a:lnTo>
                  <a:pt x="125095" y="1270"/>
                </a:lnTo>
                <a:lnTo>
                  <a:pt x="119761"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55" name="object 55"/>
          <p:cNvSpPr/>
          <p:nvPr/>
        </p:nvSpPr>
        <p:spPr>
          <a:xfrm>
            <a:off x="3092195" y="1382013"/>
            <a:ext cx="327660" cy="257810"/>
          </a:xfrm>
          <a:custGeom>
            <a:avLst/>
            <a:gdLst/>
            <a:ahLst/>
            <a:cxnLst/>
            <a:rect l="l" t="t" r="r" b="b"/>
            <a:pathLst>
              <a:path w="327660" h="257810">
                <a:moveTo>
                  <a:pt x="16129" y="90170"/>
                </a:moveTo>
                <a:lnTo>
                  <a:pt x="11049" y="90170"/>
                </a:lnTo>
                <a:lnTo>
                  <a:pt x="8381" y="91439"/>
                </a:lnTo>
                <a:lnTo>
                  <a:pt x="5968" y="92710"/>
                </a:lnTo>
                <a:lnTo>
                  <a:pt x="4064" y="93980"/>
                </a:lnTo>
                <a:lnTo>
                  <a:pt x="2286" y="96520"/>
                </a:lnTo>
                <a:lnTo>
                  <a:pt x="1143" y="97789"/>
                </a:lnTo>
                <a:lnTo>
                  <a:pt x="381" y="100330"/>
                </a:lnTo>
                <a:lnTo>
                  <a:pt x="0" y="102870"/>
                </a:lnTo>
                <a:lnTo>
                  <a:pt x="0" y="110489"/>
                </a:lnTo>
                <a:lnTo>
                  <a:pt x="14859" y="127000"/>
                </a:lnTo>
                <a:lnTo>
                  <a:pt x="19177" y="127000"/>
                </a:lnTo>
                <a:lnTo>
                  <a:pt x="16891" y="132080"/>
                </a:lnTo>
                <a:lnTo>
                  <a:pt x="14097" y="139700"/>
                </a:lnTo>
                <a:lnTo>
                  <a:pt x="12954" y="142239"/>
                </a:lnTo>
                <a:lnTo>
                  <a:pt x="11811" y="147320"/>
                </a:lnTo>
                <a:lnTo>
                  <a:pt x="8255" y="242570"/>
                </a:lnTo>
                <a:lnTo>
                  <a:pt x="8636" y="245110"/>
                </a:lnTo>
                <a:lnTo>
                  <a:pt x="9398" y="247650"/>
                </a:lnTo>
                <a:lnTo>
                  <a:pt x="10795" y="250189"/>
                </a:lnTo>
                <a:lnTo>
                  <a:pt x="12573" y="252730"/>
                </a:lnTo>
                <a:lnTo>
                  <a:pt x="14731" y="254000"/>
                </a:lnTo>
                <a:lnTo>
                  <a:pt x="17145" y="256539"/>
                </a:lnTo>
                <a:lnTo>
                  <a:pt x="20066" y="257810"/>
                </a:lnTo>
                <a:lnTo>
                  <a:pt x="54356" y="257810"/>
                </a:lnTo>
                <a:lnTo>
                  <a:pt x="57150" y="256539"/>
                </a:lnTo>
                <a:lnTo>
                  <a:pt x="59817" y="254000"/>
                </a:lnTo>
                <a:lnTo>
                  <a:pt x="61849" y="252730"/>
                </a:lnTo>
                <a:lnTo>
                  <a:pt x="63627" y="250189"/>
                </a:lnTo>
                <a:lnTo>
                  <a:pt x="65024" y="247650"/>
                </a:lnTo>
                <a:lnTo>
                  <a:pt x="65786" y="245110"/>
                </a:lnTo>
                <a:lnTo>
                  <a:pt x="66040" y="242570"/>
                </a:lnTo>
                <a:lnTo>
                  <a:pt x="66040" y="224789"/>
                </a:lnTo>
                <a:lnTo>
                  <a:pt x="319278" y="224789"/>
                </a:lnTo>
                <a:lnTo>
                  <a:pt x="319278" y="195580"/>
                </a:lnTo>
                <a:lnTo>
                  <a:pt x="46862" y="195580"/>
                </a:lnTo>
                <a:lnTo>
                  <a:pt x="45085" y="194310"/>
                </a:lnTo>
                <a:lnTo>
                  <a:pt x="43561" y="193039"/>
                </a:lnTo>
                <a:lnTo>
                  <a:pt x="42418" y="191770"/>
                </a:lnTo>
                <a:lnTo>
                  <a:pt x="41783" y="190500"/>
                </a:lnTo>
                <a:lnTo>
                  <a:pt x="41529" y="189230"/>
                </a:lnTo>
                <a:lnTo>
                  <a:pt x="41529" y="168910"/>
                </a:lnTo>
                <a:lnTo>
                  <a:pt x="41783" y="166370"/>
                </a:lnTo>
                <a:lnTo>
                  <a:pt x="42418" y="165100"/>
                </a:lnTo>
                <a:lnTo>
                  <a:pt x="43561" y="163830"/>
                </a:lnTo>
                <a:lnTo>
                  <a:pt x="45085" y="162560"/>
                </a:lnTo>
                <a:lnTo>
                  <a:pt x="318769" y="162560"/>
                </a:lnTo>
                <a:lnTo>
                  <a:pt x="318262" y="158750"/>
                </a:lnTo>
                <a:lnTo>
                  <a:pt x="317500" y="154939"/>
                </a:lnTo>
                <a:lnTo>
                  <a:pt x="315721" y="147320"/>
                </a:lnTo>
                <a:lnTo>
                  <a:pt x="314579" y="142239"/>
                </a:lnTo>
                <a:lnTo>
                  <a:pt x="313436" y="139700"/>
                </a:lnTo>
                <a:lnTo>
                  <a:pt x="312039" y="135889"/>
                </a:lnTo>
                <a:lnTo>
                  <a:pt x="310769" y="132080"/>
                </a:lnTo>
                <a:lnTo>
                  <a:pt x="309562" y="129539"/>
                </a:lnTo>
                <a:lnTo>
                  <a:pt x="51181" y="129539"/>
                </a:lnTo>
                <a:lnTo>
                  <a:pt x="49403" y="128270"/>
                </a:lnTo>
                <a:lnTo>
                  <a:pt x="47879" y="127000"/>
                </a:lnTo>
                <a:lnTo>
                  <a:pt x="46862" y="125730"/>
                </a:lnTo>
                <a:lnTo>
                  <a:pt x="46101" y="124460"/>
                </a:lnTo>
                <a:lnTo>
                  <a:pt x="45974" y="121920"/>
                </a:lnTo>
                <a:lnTo>
                  <a:pt x="46101" y="120650"/>
                </a:lnTo>
                <a:lnTo>
                  <a:pt x="46990" y="118110"/>
                </a:lnTo>
                <a:lnTo>
                  <a:pt x="57622" y="95250"/>
                </a:lnTo>
                <a:lnTo>
                  <a:pt x="34162" y="95250"/>
                </a:lnTo>
                <a:lnTo>
                  <a:pt x="18542" y="91439"/>
                </a:lnTo>
                <a:lnTo>
                  <a:pt x="16129" y="90170"/>
                </a:lnTo>
                <a:close/>
              </a:path>
              <a:path w="327660" h="257810">
                <a:moveTo>
                  <a:pt x="319278" y="224789"/>
                </a:moveTo>
                <a:lnTo>
                  <a:pt x="261366" y="224789"/>
                </a:lnTo>
                <a:lnTo>
                  <a:pt x="261366" y="242570"/>
                </a:lnTo>
                <a:lnTo>
                  <a:pt x="267716" y="254000"/>
                </a:lnTo>
                <a:lnTo>
                  <a:pt x="270382" y="256539"/>
                </a:lnTo>
                <a:lnTo>
                  <a:pt x="273177" y="257810"/>
                </a:lnTo>
                <a:lnTo>
                  <a:pt x="307340" y="257810"/>
                </a:lnTo>
                <a:lnTo>
                  <a:pt x="310261" y="256539"/>
                </a:lnTo>
                <a:lnTo>
                  <a:pt x="312801" y="254000"/>
                </a:lnTo>
                <a:lnTo>
                  <a:pt x="314959" y="252730"/>
                </a:lnTo>
                <a:lnTo>
                  <a:pt x="316738" y="250189"/>
                </a:lnTo>
                <a:lnTo>
                  <a:pt x="318007" y="247650"/>
                </a:lnTo>
                <a:lnTo>
                  <a:pt x="318896" y="245110"/>
                </a:lnTo>
                <a:lnTo>
                  <a:pt x="319278" y="242570"/>
                </a:lnTo>
                <a:lnTo>
                  <a:pt x="319278" y="224789"/>
                </a:lnTo>
                <a:close/>
              </a:path>
              <a:path w="327660" h="257810">
                <a:moveTo>
                  <a:pt x="225806" y="162560"/>
                </a:moveTo>
                <a:lnTo>
                  <a:pt x="101092" y="162560"/>
                </a:lnTo>
                <a:lnTo>
                  <a:pt x="102616" y="163830"/>
                </a:lnTo>
                <a:lnTo>
                  <a:pt x="103759" y="165100"/>
                </a:lnTo>
                <a:lnTo>
                  <a:pt x="104393" y="166370"/>
                </a:lnTo>
                <a:lnTo>
                  <a:pt x="104775" y="168910"/>
                </a:lnTo>
                <a:lnTo>
                  <a:pt x="104775" y="189230"/>
                </a:lnTo>
                <a:lnTo>
                  <a:pt x="99441" y="195580"/>
                </a:lnTo>
                <a:lnTo>
                  <a:pt x="227711" y="195580"/>
                </a:lnTo>
                <a:lnTo>
                  <a:pt x="225806" y="194310"/>
                </a:lnTo>
                <a:lnTo>
                  <a:pt x="223266" y="191770"/>
                </a:lnTo>
                <a:lnTo>
                  <a:pt x="222631" y="190500"/>
                </a:lnTo>
                <a:lnTo>
                  <a:pt x="222250" y="189230"/>
                </a:lnTo>
                <a:lnTo>
                  <a:pt x="222250" y="168910"/>
                </a:lnTo>
                <a:lnTo>
                  <a:pt x="222631" y="166370"/>
                </a:lnTo>
                <a:lnTo>
                  <a:pt x="223266" y="165100"/>
                </a:lnTo>
                <a:lnTo>
                  <a:pt x="225806" y="162560"/>
                </a:lnTo>
                <a:close/>
              </a:path>
              <a:path w="327660" h="257810">
                <a:moveTo>
                  <a:pt x="318769" y="162560"/>
                </a:moveTo>
                <a:lnTo>
                  <a:pt x="282067" y="162560"/>
                </a:lnTo>
                <a:lnTo>
                  <a:pt x="283464" y="163830"/>
                </a:lnTo>
                <a:lnTo>
                  <a:pt x="284606" y="165100"/>
                </a:lnTo>
                <a:lnTo>
                  <a:pt x="285242" y="166370"/>
                </a:lnTo>
                <a:lnTo>
                  <a:pt x="285623" y="168910"/>
                </a:lnTo>
                <a:lnTo>
                  <a:pt x="285623" y="189230"/>
                </a:lnTo>
                <a:lnTo>
                  <a:pt x="280289" y="195580"/>
                </a:lnTo>
                <a:lnTo>
                  <a:pt x="319278" y="195580"/>
                </a:lnTo>
                <a:lnTo>
                  <a:pt x="319193" y="168910"/>
                </a:lnTo>
                <a:lnTo>
                  <a:pt x="318769" y="162560"/>
                </a:lnTo>
                <a:close/>
              </a:path>
              <a:path w="327660" h="257810">
                <a:moveTo>
                  <a:pt x="270954" y="50800"/>
                </a:moveTo>
                <a:lnTo>
                  <a:pt x="235077" y="50800"/>
                </a:lnTo>
                <a:lnTo>
                  <a:pt x="238125" y="52070"/>
                </a:lnTo>
                <a:lnTo>
                  <a:pt x="241173" y="52070"/>
                </a:lnTo>
                <a:lnTo>
                  <a:pt x="244094" y="53339"/>
                </a:lnTo>
                <a:lnTo>
                  <a:pt x="246888" y="54610"/>
                </a:lnTo>
                <a:lnTo>
                  <a:pt x="249428" y="57150"/>
                </a:lnTo>
                <a:lnTo>
                  <a:pt x="251714" y="58420"/>
                </a:lnTo>
                <a:lnTo>
                  <a:pt x="280543" y="118110"/>
                </a:lnTo>
                <a:lnTo>
                  <a:pt x="281431" y="123189"/>
                </a:lnTo>
                <a:lnTo>
                  <a:pt x="281305" y="124460"/>
                </a:lnTo>
                <a:lnTo>
                  <a:pt x="280669" y="125730"/>
                </a:lnTo>
                <a:lnTo>
                  <a:pt x="279527" y="127000"/>
                </a:lnTo>
                <a:lnTo>
                  <a:pt x="278130" y="128270"/>
                </a:lnTo>
                <a:lnTo>
                  <a:pt x="276225" y="129539"/>
                </a:lnTo>
                <a:lnTo>
                  <a:pt x="309562" y="129539"/>
                </a:lnTo>
                <a:lnTo>
                  <a:pt x="308356" y="127000"/>
                </a:lnTo>
                <a:lnTo>
                  <a:pt x="312928" y="127000"/>
                </a:lnTo>
                <a:lnTo>
                  <a:pt x="315976" y="125730"/>
                </a:lnTo>
                <a:lnTo>
                  <a:pt x="327659" y="110489"/>
                </a:lnTo>
                <a:lnTo>
                  <a:pt x="327532" y="100330"/>
                </a:lnTo>
                <a:lnTo>
                  <a:pt x="326770" y="97789"/>
                </a:lnTo>
                <a:lnTo>
                  <a:pt x="325374" y="96520"/>
                </a:lnTo>
                <a:lnTo>
                  <a:pt x="324612" y="95250"/>
                </a:lnTo>
                <a:lnTo>
                  <a:pt x="293369" y="95250"/>
                </a:lnTo>
                <a:lnTo>
                  <a:pt x="276479" y="58420"/>
                </a:lnTo>
                <a:lnTo>
                  <a:pt x="274701" y="55880"/>
                </a:lnTo>
                <a:lnTo>
                  <a:pt x="272288" y="52070"/>
                </a:lnTo>
                <a:lnTo>
                  <a:pt x="270954" y="50800"/>
                </a:lnTo>
                <a:close/>
              </a:path>
              <a:path w="327660" h="257810">
                <a:moveTo>
                  <a:pt x="251332" y="39370"/>
                </a:moveTo>
                <a:lnTo>
                  <a:pt x="76073" y="39370"/>
                </a:lnTo>
                <a:lnTo>
                  <a:pt x="72136" y="40639"/>
                </a:lnTo>
                <a:lnTo>
                  <a:pt x="68326" y="43180"/>
                </a:lnTo>
                <a:lnTo>
                  <a:pt x="64516" y="44450"/>
                </a:lnTo>
                <a:lnTo>
                  <a:pt x="60960" y="46989"/>
                </a:lnTo>
                <a:lnTo>
                  <a:pt x="57912" y="49530"/>
                </a:lnTo>
                <a:lnTo>
                  <a:pt x="55118" y="52070"/>
                </a:lnTo>
                <a:lnTo>
                  <a:pt x="52705" y="55880"/>
                </a:lnTo>
                <a:lnTo>
                  <a:pt x="51054" y="58420"/>
                </a:lnTo>
                <a:lnTo>
                  <a:pt x="34162" y="95250"/>
                </a:lnTo>
                <a:lnTo>
                  <a:pt x="57622" y="95250"/>
                </a:lnTo>
                <a:lnTo>
                  <a:pt x="72390" y="63500"/>
                </a:lnTo>
                <a:lnTo>
                  <a:pt x="73914" y="60960"/>
                </a:lnTo>
                <a:lnTo>
                  <a:pt x="75818" y="58420"/>
                </a:lnTo>
                <a:lnTo>
                  <a:pt x="77978" y="57150"/>
                </a:lnTo>
                <a:lnTo>
                  <a:pt x="80645" y="54610"/>
                </a:lnTo>
                <a:lnTo>
                  <a:pt x="83439" y="53339"/>
                </a:lnTo>
                <a:lnTo>
                  <a:pt x="86360" y="52070"/>
                </a:lnTo>
                <a:lnTo>
                  <a:pt x="89408" y="52070"/>
                </a:lnTo>
                <a:lnTo>
                  <a:pt x="92456" y="50800"/>
                </a:lnTo>
                <a:lnTo>
                  <a:pt x="270954" y="50800"/>
                </a:lnTo>
                <a:lnTo>
                  <a:pt x="269620" y="49530"/>
                </a:lnTo>
                <a:lnTo>
                  <a:pt x="266445" y="46989"/>
                </a:lnTo>
                <a:lnTo>
                  <a:pt x="263017" y="44450"/>
                </a:lnTo>
                <a:lnTo>
                  <a:pt x="259206" y="43180"/>
                </a:lnTo>
                <a:lnTo>
                  <a:pt x="255269" y="40639"/>
                </a:lnTo>
                <a:lnTo>
                  <a:pt x="251332" y="39370"/>
                </a:lnTo>
                <a:close/>
              </a:path>
              <a:path w="327660" h="257810">
                <a:moveTo>
                  <a:pt x="316611" y="90170"/>
                </a:moveTo>
                <a:lnTo>
                  <a:pt x="311531" y="90170"/>
                </a:lnTo>
                <a:lnTo>
                  <a:pt x="309244" y="91439"/>
                </a:lnTo>
                <a:lnTo>
                  <a:pt x="293369" y="95250"/>
                </a:lnTo>
                <a:lnTo>
                  <a:pt x="324612" y="95250"/>
                </a:lnTo>
                <a:lnTo>
                  <a:pt x="323850" y="93980"/>
                </a:lnTo>
                <a:lnTo>
                  <a:pt x="321691" y="92710"/>
                </a:lnTo>
                <a:lnTo>
                  <a:pt x="319278" y="91439"/>
                </a:lnTo>
                <a:lnTo>
                  <a:pt x="316611" y="90170"/>
                </a:lnTo>
                <a:close/>
              </a:path>
              <a:path w="327660" h="257810">
                <a:moveTo>
                  <a:pt x="225932" y="0"/>
                </a:moveTo>
                <a:lnTo>
                  <a:pt x="101727" y="0"/>
                </a:lnTo>
                <a:lnTo>
                  <a:pt x="99695" y="1270"/>
                </a:lnTo>
                <a:lnTo>
                  <a:pt x="98043" y="2539"/>
                </a:lnTo>
                <a:lnTo>
                  <a:pt x="96774" y="5080"/>
                </a:lnTo>
                <a:lnTo>
                  <a:pt x="96012" y="6350"/>
                </a:lnTo>
                <a:lnTo>
                  <a:pt x="95631" y="8889"/>
                </a:lnTo>
                <a:lnTo>
                  <a:pt x="95631" y="39370"/>
                </a:lnTo>
                <a:lnTo>
                  <a:pt x="118237" y="39370"/>
                </a:lnTo>
                <a:lnTo>
                  <a:pt x="118237" y="17780"/>
                </a:lnTo>
                <a:lnTo>
                  <a:pt x="117983" y="16510"/>
                </a:lnTo>
                <a:lnTo>
                  <a:pt x="107442" y="16510"/>
                </a:lnTo>
                <a:lnTo>
                  <a:pt x="107442" y="11430"/>
                </a:lnTo>
                <a:lnTo>
                  <a:pt x="231921" y="11430"/>
                </a:lnTo>
                <a:lnTo>
                  <a:pt x="231902" y="6350"/>
                </a:lnTo>
                <a:lnTo>
                  <a:pt x="230886" y="5080"/>
                </a:lnTo>
                <a:lnTo>
                  <a:pt x="229743" y="2539"/>
                </a:lnTo>
                <a:lnTo>
                  <a:pt x="228092" y="1270"/>
                </a:lnTo>
                <a:lnTo>
                  <a:pt x="225932" y="0"/>
                </a:lnTo>
                <a:close/>
              </a:path>
              <a:path w="327660" h="257810">
                <a:moveTo>
                  <a:pt x="147320" y="11430"/>
                </a:moveTo>
                <a:lnTo>
                  <a:pt x="138176" y="11430"/>
                </a:lnTo>
                <a:lnTo>
                  <a:pt x="138303" y="16510"/>
                </a:lnTo>
                <a:lnTo>
                  <a:pt x="127635" y="16510"/>
                </a:lnTo>
                <a:lnTo>
                  <a:pt x="127381" y="17780"/>
                </a:lnTo>
                <a:lnTo>
                  <a:pt x="127381" y="38100"/>
                </a:lnTo>
                <a:lnTo>
                  <a:pt x="118237" y="39370"/>
                </a:lnTo>
                <a:lnTo>
                  <a:pt x="202819" y="39370"/>
                </a:lnTo>
                <a:lnTo>
                  <a:pt x="192658" y="38100"/>
                </a:lnTo>
                <a:lnTo>
                  <a:pt x="134747" y="38100"/>
                </a:lnTo>
                <a:lnTo>
                  <a:pt x="146939" y="12700"/>
                </a:lnTo>
                <a:lnTo>
                  <a:pt x="147320" y="11430"/>
                </a:lnTo>
                <a:close/>
              </a:path>
              <a:path w="327660" h="257810">
                <a:moveTo>
                  <a:pt x="207518" y="11430"/>
                </a:moveTo>
                <a:lnTo>
                  <a:pt x="201930" y="11430"/>
                </a:lnTo>
                <a:lnTo>
                  <a:pt x="202056" y="12700"/>
                </a:lnTo>
                <a:lnTo>
                  <a:pt x="191516" y="25400"/>
                </a:lnTo>
                <a:lnTo>
                  <a:pt x="191643" y="26670"/>
                </a:lnTo>
                <a:lnTo>
                  <a:pt x="202819" y="39370"/>
                </a:lnTo>
                <a:lnTo>
                  <a:pt x="232029" y="39370"/>
                </a:lnTo>
                <a:lnTo>
                  <a:pt x="232024" y="38100"/>
                </a:lnTo>
                <a:lnTo>
                  <a:pt x="207264" y="38100"/>
                </a:lnTo>
                <a:lnTo>
                  <a:pt x="207264" y="12700"/>
                </a:lnTo>
                <a:lnTo>
                  <a:pt x="207518" y="11430"/>
                </a:lnTo>
                <a:close/>
              </a:path>
              <a:path w="327660" h="257810">
                <a:moveTo>
                  <a:pt x="158750" y="33020"/>
                </a:moveTo>
                <a:lnTo>
                  <a:pt x="146177" y="33020"/>
                </a:lnTo>
                <a:lnTo>
                  <a:pt x="144018" y="38100"/>
                </a:lnTo>
                <a:lnTo>
                  <a:pt x="160781" y="38100"/>
                </a:lnTo>
                <a:lnTo>
                  <a:pt x="158750" y="33020"/>
                </a:lnTo>
                <a:close/>
              </a:path>
              <a:path w="327660" h="257810">
                <a:moveTo>
                  <a:pt x="170433" y="11430"/>
                </a:moveTo>
                <a:lnTo>
                  <a:pt x="157734" y="11430"/>
                </a:lnTo>
                <a:lnTo>
                  <a:pt x="158115" y="12700"/>
                </a:lnTo>
                <a:lnTo>
                  <a:pt x="170053" y="38100"/>
                </a:lnTo>
                <a:lnTo>
                  <a:pt x="180975" y="26670"/>
                </a:lnTo>
                <a:lnTo>
                  <a:pt x="180975" y="25400"/>
                </a:lnTo>
                <a:lnTo>
                  <a:pt x="170561" y="12700"/>
                </a:lnTo>
                <a:lnTo>
                  <a:pt x="170433" y="11430"/>
                </a:lnTo>
                <a:close/>
              </a:path>
              <a:path w="327660" h="257810">
                <a:moveTo>
                  <a:pt x="186563" y="30480"/>
                </a:moveTo>
                <a:lnTo>
                  <a:pt x="186055" y="30480"/>
                </a:lnTo>
                <a:lnTo>
                  <a:pt x="179958" y="38100"/>
                </a:lnTo>
                <a:lnTo>
                  <a:pt x="192658" y="38100"/>
                </a:lnTo>
                <a:lnTo>
                  <a:pt x="186563" y="30480"/>
                </a:lnTo>
                <a:close/>
              </a:path>
              <a:path w="327660" h="257810">
                <a:moveTo>
                  <a:pt x="231921" y="11430"/>
                </a:moveTo>
                <a:lnTo>
                  <a:pt x="216407" y="11430"/>
                </a:lnTo>
                <a:lnTo>
                  <a:pt x="216534" y="38100"/>
                </a:lnTo>
                <a:lnTo>
                  <a:pt x="232024" y="38100"/>
                </a:lnTo>
                <a:lnTo>
                  <a:pt x="231921" y="11430"/>
                </a:lnTo>
                <a:close/>
              </a:path>
              <a:path w="327660" h="257810">
                <a:moveTo>
                  <a:pt x="192024" y="11430"/>
                </a:moveTo>
                <a:lnTo>
                  <a:pt x="180467" y="11430"/>
                </a:lnTo>
                <a:lnTo>
                  <a:pt x="180720" y="12700"/>
                </a:lnTo>
                <a:lnTo>
                  <a:pt x="186055" y="20320"/>
                </a:lnTo>
                <a:lnTo>
                  <a:pt x="186436" y="20320"/>
                </a:lnTo>
                <a:lnTo>
                  <a:pt x="191896" y="12700"/>
                </a:lnTo>
                <a:lnTo>
                  <a:pt x="192024" y="11430"/>
                </a:lnTo>
                <a:close/>
              </a:path>
            </a:pathLst>
          </a:custGeom>
          <a:solidFill>
            <a:srgbClr val="004FA0"/>
          </a:solidFill>
        </p:spPr>
        <p:txBody>
          <a:bodyPr wrap="square" lIns="0" tIns="0" rIns="0" bIns="0" rtlCol="0"/>
          <a:lstStyle/>
          <a:p>
            <a:pPr defTabSz="914400"/>
            <a:endParaRPr>
              <a:solidFill>
                <a:prstClr val="black"/>
              </a:solidFill>
            </a:endParaRPr>
          </a:p>
        </p:txBody>
      </p:sp>
      <p:sp>
        <p:nvSpPr>
          <p:cNvPr id="56" name="object 56"/>
          <p:cNvSpPr/>
          <p:nvPr/>
        </p:nvSpPr>
        <p:spPr>
          <a:xfrm>
            <a:off x="3843528" y="1997964"/>
            <a:ext cx="127000" cy="181610"/>
          </a:xfrm>
          <a:custGeom>
            <a:avLst/>
            <a:gdLst/>
            <a:ahLst/>
            <a:cxnLst/>
            <a:rect l="l" t="t" r="r" b="b"/>
            <a:pathLst>
              <a:path w="127000" h="181610">
                <a:moveTo>
                  <a:pt x="81787" y="0"/>
                </a:moveTo>
                <a:lnTo>
                  <a:pt x="44704" y="0"/>
                </a:lnTo>
                <a:lnTo>
                  <a:pt x="43052" y="254"/>
                </a:lnTo>
                <a:lnTo>
                  <a:pt x="27177" y="154178"/>
                </a:lnTo>
                <a:lnTo>
                  <a:pt x="6350" y="154305"/>
                </a:lnTo>
                <a:lnTo>
                  <a:pt x="0" y="161544"/>
                </a:lnTo>
                <a:lnTo>
                  <a:pt x="0" y="174117"/>
                </a:lnTo>
                <a:lnTo>
                  <a:pt x="8127" y="181356"/>
                </a:lnTo>
                <a:lnTo>
                  <a:pt x="118363" y="181356"/>
                </a:lnTo>
                <a:lnTo>
                  <a:pt x="126492" y="174117"/>
                </a:lnTo>
                <a:lnTo>
                  <a:pt x="126492" y="161544"/>
                </a:lnTo>
                <a:lnTo>
                  <a:pt x="45847" y="154178"/>
                </a:lnTo>
                <a:lnTo>
                  <a:pt x="58211" y="141605"/>
                </a:lnTo>
                <a:lnTo>
                  <a:pt x="41021" y="141605"/>
                </a:lnTo>
                <a:lnTo>
                  <a:pt x="43561" y="107442"/>
                </a:lnTo>
                <a:lnTo>
                  <a:pt x="95841" y="107442"/>
                </a:lnTo>
                <a:lnTo>
                  <a:pt x="94983" y="95885"/>
                </a:lnTo>
                <a:lnTo>
                  <a:pt x="52577" y="95885"/>
                </a:lnTo>
                <a:lnTo>
                  <a:pt x="62473" y="85852"/>
                </a:lnTo>
                <a:lnTo>
                  <a:pt x="45212" y="85852"/>
                </a:lnTo>
                <a:lnTo>
                  <a:pt x="47117" y="59562"/>
                </a:lnTo>
                <a:lnTo>
                  <a:pt x="92284" y="59562"/>
                </a:lnTo>
                <a:lnTo>
                  <a:pt x="91425" y="48006"/>
                </a:lnTo>
                <a:lnTo>
                  <a:pt x="49022" y="48006"/>
                </a:lnTo>
                <a:lnTo>
                  <a:pt x="66603" y="30099"/>
                </a:lnTo>
                <a:lnTo>
                  <a:pt x="49402" y="30099"/>
                </a:lnTo>
                <a:lnTo>
                  <a:pt x="50673" y="11556"/>
                </a:lnTo>
                <a:lnTo>
                  <a:pt x="88717" y="11556"/>
                </a:lnTo>
                <a:lnTo>
                  <a:pt x="88264" y="5461"/>
                </a:lnTo>
                <a:lnTo>
                  <a:pt x="83438" y="254"/>
                </a:lnTo>
                <a:lnTo>
                  <a:pt x="81787" y="0"/>
                </a:lnTo>
                <a:close/>
              </a:path>
              <a:path w="127000" h="181610">
                <a:moveTo>
                  <a:pt x="96473" y="115950"/>
                </a:moveTo>
                <a:lnTo>
                  <a:pt x="83438" y="115950"/>
                </a:lnTo>
                <a:lnTo>
                  <a:pt x="86360" y="154178"/>
                </a:lnTo>
                <a:lnTo>
                  <a:pt x="99313" y="154178"/>
                </a:lnTo>
                <a:lnTo>
                  <a:pt x="96473" y="115950"/>
                </a:lnTo>
                <a:close/>
              </a:path>
              <a:path w="127000" h="181610">
                <a:moveTo>
                  <a:pt x="95841" y="107442"/>
                </a:moveTo>
                <a:lnTo>
                  <a:pt x="74549" y="107442"/>
                </a:lnTo>
                <a:lnTo>
                  <a:pt x="41021" y="141605"/>
                </a:lnTo>
                <a:lnTo>
                  <a:pt x="58211" y="141605"/>
                </a:lnTo>
                <a:lnTo>
                  <a:pt x="83438" y="115950"/>
                </a:lnTo>
                <a:lnTo>
                  <a:pt x="96473" y="115950"/>
                </a:lnTo>
                <a:lnTo>
                  <a:pt x="95841" y="107442"/>
                </a:lnTo>
                <a:close/>
              </a:path>
              <a:path w="127000" h="181610">
                <a:moveTo>
                  <a:pt x="92916" y="68072"/>
                </a:moveTo>
                <a:lnTo>
                  <a:pt x="80010" y="68072"/>
                </a:lnTo>
                <a:lnTo>
                  <a:pt x="82042" y="95885"/>
                </a:lnTo>
                <a:lnTo>
                  <a:pt x="94983" y="95885"/>
                </a:lnTo>
                <a:lnTo>
                  <a:pt x="92916" y="68072"/>
                </a:lnTo>
                <a:close/>
              </a:path>
              <a:path w="127000" h="181610">
                <a:moveTo>
                  <a:pt x="92284" y="59562"/>
                </a:moveTo>
                <a:lnTo>
                  <a:pt x="71120" y="59562"/>
                </a:lnTo>
                <a:lnTo>
                  <a:pt x="45212" y="85852"/>
                </a:lnTo>
                <a:lnTo>
                  <a:pt x="62473" y="85852"/>
                </a:lnTo>
                <a:lnTo>
                  <a:pt x="80010" y="68072"/>
                </a:lnTo>
                <a:lnTo>
                  <a:pt x="92916" y="68072"/>
                </a:lnTo>
                <a:lnTo>
                  <a:pt x="92284" y="59562"/>
                </a:lnTo>
                <a:close/>
              </a:path>
              <a:path w="127000" h="181610">
                <a:moveTo>
                  <a:pt x="89350" y="20066"/>
                </a:moveTo>
                <a:lnTo>
                  <a:pt x="76454" y="20066"/>
                </a:lnTo>
                <a:lnTo>
                  <a:pt x="78486" y="48006"/>
                </a:lnTo>
                <a:lnTo>
                  <a:pt x="91425" y="48006"/>
                </a:lnTo>
                <a:lnTo>
                  <a:pt x="89350" y="20066"/>
                </a:lnTo>
                <a:close/>
              </a:path>
              <a:path w="127000" h="181610">
                <a:moveTo>
                  <a:pt x="88717" y="11556"/>
                </a:moveTo>
                <a:lnTo>
                  <a:pt x="67563" y="11556"/>
                </a:lnTo>
                <a:lnTo>
                  <a:pt x="49402" y="30099"/>
                </a:lnTo>
                <a:lnTo>
                  <a:pt x="66603" y="30099"/>
                </a:lnTo>
                <a:lnTo>
                  <a:pt x="76454" y="20066"/>
                </a:lnTo>
                <a:lnTo>
                  <a:pt x="89350" y="20066"/>
                </a:lnTo>
                <a:lnTo>
                  <a:pt x="88717" y="11556"/>
                </a:lnTo>
                <a:close/>
              </a:path>
            </a:pathLst>
          </a:custGeom>
          <a:solidFill>
            <a:srgbClr val="004FA0"/>
          </a:solidFill>
        </p:spPr>
        <p:txBody>
          <a:bodyPr wrap="square" lIns="0" tIns="0" rIns="0" bIns="0" rtlCol="0"/>
          <a:lstStyle/>
          <a:p>
            <a:pPr defTabSz="914400"/>
            <a:endParaRPr>
              <a:solidFill>
                <a:prstClr val="black"/>
              </a:solidFill>
            </a:endParaRPr>
          </a:p>
        </p:txBody>
      </p:sp>
      <p:sp>
        <p:nvSpPr>
          <p:cNvPr id="57" name="object 57"/>
          <p:cNvSpPr/>
          <p:nvPr/>
        </p:nvSpPr>
        <p:spPr>
          <a:xfrm>
            <a:off x="3843528" y="1927860"/>
            <a:ext cx="230504" cy="194945"/>
          </a:xfrm>
          <a:custGeom>
            <a:avLst/>
            <a:gdLst/>
            <a:ahLst/>
            <a:cxnLst/>
            <a:rect l="l" t="t" r="r" b="b"/>
            <a:pathLst>
              <a:path w="230504" h="194944">
                <a:moveTo>
                  <a:pt x="221487" y="147446"/>
                </a:moveTo>
                <a:lnTo>
                  <a:pt x="155321" y="147446"/>
                </a:lnTo>
                <a:lnTo>
                  <a:pt x="153288" y="147700"/>
                </a:lnTo>
                <a:lnTo>
                  <a:pt x="146938" y="153288"/>
                </a:lnTo>
                <a:lnTo>
                  <a:pt x="146938" y="189102"/>
                </a:lnTo>
                <a:lnTo>
                  <a:pt x="153288" y="194944"/>
                </a:lnTo>
                <a:lnTo>
                  <a:pt x="223520" y="194944"/>
                </a:lnTo>
                <a:lnTo>
                  <a:pt x="229997" y="189102"/>
                </a:lnTo>
                <a:lnTo>
                  <a:pt x="229997" y="186181"/>
                </a:lnTo>
                <a:lnTo>
                  <a:pt x="164592" y="186181"/>
                </a:lnTo>
                <a:lnTo>
                  <a:pt x="163322" y="185546"/>
                </a:lnTo>
                <a:lnTo>
                  <a:pt x="162306" y="184657"/>
                </a:lnTo>
                <a:lnTo>
                  <a:pt x="161798" y="183641"/>
                </a:lnTo>
                <a:lnTo>
                  <a:pt x="161544" y="182371"/>
                </a:lnTo>
                <a:lnTo>
                  <a:pt x="161544" y="159892"/>
                </a:lnTo>
                <a:lnTo>
                  <a:pt x="165988" y="155956"/>
                </a:lnTo>
                <a:lnTo>
                  <a:pt x="229997" y="155956"/>
                </a:lnTo>
                <a:lnTo>
                  <a:pt x="229997" y="153288"/>
                </a:lnTo>
                <a:lnTo>
                  <a:pt x="223520" y="147700"/>
                </a:lnTo>
                <a:lnTo>
                  <a:pt x="221487" y="147446"/>
                </a:lnTo>
                <a:close/>
              </a:path>
              <a:path w="230504" h="194944">
                <a:moveTo>
                  <a:pt x="188468" y="155956"/>
                </a:moveTo>
                <a:lnTo>
                  <a:pt x="165988" y="155956"/>
                </a:lnTo>
                <a:lnTo>
                  <a:pt x="167386" y="156082"/>
                </a:lnTo>
                <a:lnTo>
                  <a:pt x="168529" y="156717"/>
                </a:lnTo>
                <a:lnTo>
                  <a:pt x="169545" y="157606"/>
                </a:lnTo>
                <a:lnTo>
                  <a:pt x="170180" y="158750"/>
                </a:lnTo>
                <a:lnTo>
                  <a:pt x="170434" y="159892"/>
                </a:lnTo>
                <a:lnTo>
                  <a:pt x="170434" y="182371"/>
                </a:lnTo>
                <a:lnTo>
                  <a:pt x="170180" y="183641"/>
                </a:lnTo>
                <a:lnTo>
                  <a:pt x="169545" y="184657"/>
                </a:lnTo>
                <a:lnTo>
                  <a:pt x="168529" y="185546"/>
                </a:lnTo>
                <a:lnTo>
                  <a:pt x="167386" y="186181"/>
                </a:lnTo>
                <a:lnTo>
                  <a:pt x="186944" y="186181"/>
                </a:lnTo>
                <a:lnTo>
                  <a:pt x="185800" y="185546"/>
                </a:lnTo>
                <a:lnTo>
                  <a:pt x="184785" y="184657"/>
                </a:lnTo>
                <a:lnTo>
                  <a:pt x="184150" y="183641"/>
                </a:lnTo>
                <a:lnTo>
                  <a:pt x="183896" y="182371"/>
                </a:lnTo>
                <a:lnTo>
                  <a:pt x="183896" y="159892"/>
                </a:lnTo>
                <a:lnTo>
                  <a:pt x="184150" y="158750"/>
                </a:lnTo>
                <a:lnTo>
                  <a:pt x="184785" y="157606"/>
                </a:lnTo>
                <a:lnTo>
                  <a:pt x="185800" y="156717"/>
                </a:lnTo>
                <a:lnTo>
                  <a:pt x="186944" y="156082"/>
                </a:lnTo>
                <a:lnTo>
                  <a:pt x="188468" y="155956"/>
                </a:lnTo>
                <a:close/>
              </a:path>
              <a:path w="230504" h="194944">
                <a:moveTo>
                  <a:pt x="210820" y="155956"/>
                </a:moveTo>
                <a:lnTo>
                  <a:pt x="188468" y="155956"/>
                </a:lnTo>
                <a:lnTo>
                  <a:pt x="189737" y="156082"/>
                </a:lnTo>
                <a:lnTo>
                  <a:pt x="191008" y="156717"/>
                </a:lnTo>
                <a:lnTo>
                  <a:pt x="192024" y="157606"/>
                </a:lnTo>
                <a:lnTo>
                  <a:pt x="192532" y="158750"/>
                </a:lnTo>
                <a:lnTo>
                  <a:pt x="192786" y="159892"/>
                </a:lnTo>
                <a:lnTo>
                  <a:pt x="192786" y="182371"/>
                </a:lnTo>
                <a:lnTo>
                  <a:pt x="192532" y="183641"/>
                </a:lnTo>
                <a:lnTo>
                  <a:pt x="192024" y="184657"/>
                </a:lnTo>
                <a:lnTo>
                  <a:pt x="191008" y="185546"/>
                </a:lnTo>
                <a:lnTo>
                  <a:pt x="189737" y="186181"/>
                </a:lnTo>
                <a:lnTo>
                  <a:pt x="209296" y="186181"/>
                </a:lnTo>
                <a:lnTo>
                  <a:pt x="208152" y="185546"/>
                </a:lnTo>
                <a:lnTo>
                  <a:pt x="207137" y="184657"/>
                </a:lnTo>
                <a:lnTo>
                  <a:pt x="206501" y="183641"/>
                </a:lnTo>
                <a:lnTo>
                  <a:pt x="206248" y="182371"/>
                </a:lnTo>
                <a:lnTo>
                  <a:pt x="206248" y="159892"/>
                </a:lnTo>
                <a:lnTo>
                  <a:pt x="206501" y="158750"/>
                </a:lnTo>
                <a:lnTo>
                  <a:pt x="207137" y="157606"/>
                </a:lnTo>
                <a:lnTo>
                  <a:pt x="208152" y="156717"/>
                </a:lnTo>
                <a:lnTo>
                  <a:pt x="209296" y="156082"/>
                </a:lnTo>
                <a:lnTo>
                  <a:pt x="210820" y="155956"/>
                </a:lnTo>
                <a:close/>
              </a:path>
              <a:path w="230504" h="194944">
                <a:moveTo>
                  <a:pt x="229997" y="155956"/>
                </a:moveTo>
                <a:lnTo>
                  <a:pt x="210820" y="155956"/>
                </a:lnTo>
                <a:lnTo>
                  <a:pt x="212217" y="156082"/>
                </a:lnTo>
                <a:lnTo>
                  <a:pt x="213487" y="156717"/>
                </a:lnTo>
                <a:lnTo>
                  <a:pt x="214375" y="157606"/>
                </a:lnTo>
                <a:lnTo>
                  <a:pt x="215011" y="158750"/>
                </a:lnTo>
                <a:lnTo>
                  <a:pt x="215264" y="159892"/>
                </a:lnTo>
                <a:lnTo>
                  <a:pt x="215264" y="182371"/>
                </a:lnTo>
                <a:lnTo>
                  <a:pt x="215011" y="183641"/>
                </a:lnTo>
                <a:lnTo>
                  <a:pt x="214375" y="184657"/>
                </a:lnTo>
                <a:lnTo>
                  <a:pt x="213487" y="185546"/>
                </a:lnTo>
                <a:lnTo>
                  <a:pt x="212217" y="186181"/>
                </a:lnTo>
                <a:lnTo>
                  <a:pt x="229997" y="186181"/>
                </a:lnTo>
                <a:lnTo>
                  <a:pt x="229997" y="155956"/>
                </a:lnTo>
                <a:close/>
              </a:path>
              <a:path w="230504" h="194944">
                <a:moveTo>
                  <a:pt x="183387" y="115188"/>
                </a:moveTo>
                <a:lnTo>
                  <a:pt x="180467" y="115188"/>
                </a:lnTo>
                <a:lnTo>
                  <a:pt x="179070" y="115696"/>
                </a:lnTo>
                <a:lnTo>
                  <a:pt x="177926" y="116331"/>
                </a:lnTo>
                <a:lnTo>
                  <a:pt x="176784" y="117347"/>
                </a:lnTo>
                <a:lnTo>
                  <a:pt x="176022" y="118744"/>
                </a:lnTo>
                <a:lnTo>
                  <a:pt x="175513" y="120141"/>
                </a:lnTo>
                <a:lnTo>
                  <a:pt x="175553" y="121665"/>
                </a:lnTo>
                <a:lnTo>
                  <a:pt x="180721" y="126872"/>
                </a:lnTo>
                <a:lnTo>
                  <a:pt x="162306" y="147446"/>
                </a:lnTo>
                <a:lnTo>
                  <a:pt x="178943" y="147446"/>
                </a:lnTo>
                <a:lnTo>
                  <a:pt x="190626" y="134492"/>
                </a:lnTo>
                <a:lnTo>
                  <a:pt x="205989" y="134492"/>
                </a:lnTo>
                <a:lnTo>
                  <a:pt x="199262" y="124967"/>
                </a:lnTo>
                <a:lnTo>
                  <a:pt x="201295" y="123570"/>
                </a:lnTo>
                <a:lnTo>
                  <a:pt x="202819" y="121665"/>
                </a:lnTo>
                <a:lnTo>
                  <a:pt x="203962" y="119633"/>
                </a:lnTo>
                <a:lnTo>
                  <a:pt x="204977" y="117728"/>
                </a:lnTo>
                <a:lnTo>
                  <a:pt x="205189" y="116966"/>
                </a:lnTo>
                <a:lnTo>
                  <a:pt x="188468" y="116966"/>
                </a:lnTo>
                <a:lnTo>
                  <a:pt x="187071" y="116712"/>
                </a:lnTo>
                <a:lnTo>
                  <a:pt x="185800" y="116204"/>
                </a:lnTo>
                <a:lnTo>
                  <a:pt x="184785" y="115569"/>
                </a:lnTo>
                <a:lnTo>
                  <a:pt x="183387" y="115188"/>
                </a:lnTo>
                <a:close/>
              </a:path>
              <a:path w="230504" h="194944">
                <a:moveTo>
                  <a:pt x="205989" y="134492"/>
                </a:moveTo>
                <a:lnTo>
                  <a:pt x="190626" y="134492"/>
                </a:lnTo>
                <a:lnTo>
                  <a:pt x="199898" y="147446"/>
                </a:lnTo>
                <a:lnTo>
                  <a:pt x="215137" y="147446"/>
                </a:lnTo>
                <a:lnTo>
                  <a:pt x="205989" y="134492"/>
                </a:lnTo>
                <a:close/>
              </a:path>
              <a:path w="230504" h="194944">
                <a:moveTo>
                  <a:pt x="63754" y="0"/>
                </a:moveTo>
                <a:lnTo>
                  <a:pt x="2032" y="47243"/>
                </a:lnTo>
                <a:lnTo>
                  <a:pt x="0" y="50926"/>
                </a:lnTo>
                <a:lnTo>
                  <a:pt x="103" y="52577"/>
                </a:lnTo>
                <a:lnTo>
                  <a:pt x="181991" y="57276"/>
                </a:lnTo>
                <a:lnTo>
                  <a:pt x="181991" y="103504"/>
                </a:lnTo>
                <a:lnTo>
                  <a:pt x="189864" y="109473"/>
                </a:lnTo>
                <a:lnTo>
                  <a:pt x="191008" y="109981"/>
                </a:lnTo>
                <a:lnTo>
                  <a:pt x="191897" y="110870"/>
                </a:lnTo>
                <a:lnTo>
                  <a:pt x="192532" y="111887"/>
                </a:lnTo>
                <a:lnTo>
                  <a:pt x="192786" y="113156"/>
                </a:lnTo>
                <a:lnTo>
                  <a:pt x="192532" y="114300"/>
                </a:lnTo>
                <a:lnTo>
                  <a:pt x="191897" y="115315"/>
                </a:lnTo>
                <a:lnTo>
                  <a:pt x="191008" y="116204"/>
                </a:lnTo>
                <a:lnTo>
                  <a:pt x="189864" y="116712"/>
                </a:lnTo>
                <a:lnTo>
                  <a:pt x="188468" y="116966"/>
                </a:lnTo>
                <a:lnTo>
                  <a:pt x="205189" y="116966"/>
                </a:lnTo>
                <a:lnTo>
                  <a:pt x="205542" y="115696"/>
                </a:lnTo>
                <a:lnTo>
                  <a:pt x="205627" y="115188"/>
                </a:lnTo>
                <a:lnTo>
                  <a:pt x="205739" y="113156"/>
                </a:lnTo>
                <a:lnTo>
                  <a:pt x="205486" y="110743"/>
                </a:lnTo>
                <a:lnTo>
                  <a:pt x="194945" y="98932"/>
                </a:lnTo>
                <a:lnTo>
                  <a:pt x="194945" y="57276"/>
                </a:lnTo>
                <a:lnTo>
                  <a:pt x="213817" y="50926"/>
                </a:lnTo>
                <a:lnTo>
                  <a:pt x="213613" y="49910"/>
                </a:lnTo>
                <a:lnTo>
                  <a:pt x="65912" y="381"/>
                </a:lnTo>
                <a:lnTo>
                  <a:pt x="64897" y="126"/>
                </a:lnTo>
                <a:lnTo>
                  <a:pt x="63754"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58" name="object 58"/>
          <p:cNvSpPr/>
          <p:nvPr/>
        </p:nvSpPr>
        <p:spPr>
          <a:xfrm>
            <a:off x="5236464" y="1708404"/>
            <a:ext cx="271780" cy="228600"/>
          </a:xfrm>
          <a:custGeom>
            <a:avLst/>
            <a:gdLst/>
            <a:ahLst/>
            <a:cxnLst/>
            <a:rect l="l" t="t" r="r" b="b"/>
            <a:pathLst>
              <a:path w="271779" h="228600">
                <a:moveTo>
                  <a:pt x="174625" y="74422"/>
                </a:moveTo>
                <a:lnTo>
                  <a:pt x="122555" y="106807"/>
                </a:lnTo>
                <a:lnTo>
                  <a:pt x="18541" y="106807"/>
                </a:lnTo>
                <a:lnTo>
                  <a:pt x="18541" y="171196"/>
                </a:lnTo>
                <a:lnTo>
                  <a:pt x="0" y="171196"/>
                </a:lnTo>
                <a:lnTo>
                  <a:pt x="0" y="228600"/>
                </a:lnTo>
                <a:lnTo>
                  <a:pt x="271272" y="228600"/>
                </a:lnTo>
                <a:lnTo>
                  <a:pt x="271272" y="179959"/>
                </a:lnTo>
                <a:lnTo>
                  <a:pt x="44069" y="179959"/>
                </a:lnTo>
                <a:lnTo>
                  <a:pt x="44069" y="146431"/>
                </a:lnTo>
                <a:lnTo>
                  <a:pt x="260731" y="146431"/>
                </a:lnTo>
                <a:lnTo>
                  <a:pt x="260731" y="138049"/>
                </a:lnTo>
                <a:lnTo>
                  <a:pt x="174625" y="138049"/>
                </a:lnTo>
                <a:lnTo>
                  <a:pt x="174625" y="106807"/>
                </a:lnTo>
                <a:lnTo>
                  <a:pt x="70485" y="106807"/>
                </a:lnTo>
                <a:lnTo>
                  <a:pt x="70485" y="74422"/>
                </a:lnTo>
                <a:lnTo>
                  <a:pt x="174625" y="74422"/>
                </a:lnTo>
                <a:close/>
              </a:path>
              <a:path w="271779" h="228600">
                <a:moveTo>
                  <a:pt x="114681" y="146431"/>
                </a:moveTo>
                <a:lnTo>
                  <a:pt x="85089" y="146431"/>
                </a:lnTo>
                <a:lnTo>
                  <a:pt x="85089" y="179959"/>
                </a:lnTo>
                <a:lnTo>
                  <a:pt x="114681" y="179959"/>
                </a:lnTo>
                <a:lnTo>
                  <a:pt x="114681" y="146431"/>
                </a:lnTo>
                <a:close/>
              </a:path>
              <a:path w="271779" h="228600">
                <a:moveTo>
                  <a:pt x="186055" y="146431"/>
                </a:moveTo>
                <a:lnTo>
                  <a:pt x="155575" y="146431"/>
                </a:lnTo>
                <a:lnTo>
                  <a:pt x="155575" y="179959"/>
                </a:lnTo>
                <a:lnTo>
                  <a:pt x="186055" y="179959"/>
                </a:lnTo>
                <a:lnTo>
                  <a:pt x="186055" y="146431"/>
                </a:lnTo>
                <a:close/>
              </a:path>
              <a:path w="271779" h="228600">
                <a:moveTo>
                  <a:pt x="260731" y="146431"/>
                </a:moveTo>
                <a:lnTo>
                  <a:pt x="226949" y="146431"/>
                </a:lnTo>
                <a:lnTo>
                  <a:pt x="226949" y="179959"/>
                </a:lnTo>
                <a:lnTo>
                  <a:pt x="271272" y="179959"/>
                </a:lnTo>
                <a:lnTo>
                  <a:pt x="271272" y="171196"/>
                </a:lnTo>
                <a:lnTo>
                  <a:pt x="260731" y="171196"/>
                </a:lnTo>
                <a:lnTo>
                  <a:pt x="260731" y="146431"/>
                </a:lnTo>
                <a:close/>
              </a:path>
              <a:path w="271779" h="228600">
                <a:moveTo>
                  <a:pt x="232156" y="25400"/>
                </a:moveTo>
                <a:lnTo>
                  <a:pt x="202437" y="25400"/>
                </a:lnTo>
                <a:lnTo>
                  <a:pt x="192659" y="138049"/>
                </a:lnTo>
                <a:lnTo>
                  <a:pt x="240791" y="138049"/>
                </a:lnTo>
                <a:lnTo>
                  <a:pt x="232156" y="25400"/>
                </a:lnTo>
                <a:close/>
              </a:path>
              <a:path w="271779" h="228600">
                <a:moveTo>
                  <a:pt x="122555" y="74422"/>
                </a:moveTo>
                <a:lnTo>
                  <a:pt x="70485" y="106807"/>
                </a:lnTo>
                <a:lnTo>
                  <a:pt x="122555" y="106807"/>
                </a:lnTo>
                <a:lnTo>
                  <a:pt x="122555" y="74422"/>
                </a:lnTo>
                <a:close/>
              </a:path>
              <a:path w="271779" h="228600">
                <a:moveTo>
                  <a:pt x="156463" y="10160"/>
                </a:moveTo>
                <a:lnTo>
                  <a:pt x="156083" y="10541"/>
                </a:lnTo>
                <a:lnTo>
                  <a:pt x="156083" y="11049"/>
                </a:lnTo>
                <a:lnTo>
                  <a:pt x="169545" y="21082"/>
                </a:lnTo>
                <a:lnTo>
                  <a:pt x="171450" y="21462"/>
                </a:lnTo>
                <a:lnTo>
                  <a:pt x="182118" y="18669"/>
                </a:lnTo>
                <a:lnTo>
                  <a:pt x="183261" y="17907"/>
                </a:lnTo>
                <a:lnTo>
                  <a:pt x="184276" y="17145"/>
                </a:lnTo>
                <a:lnTo>
                  <a:pt x="185261" y="16001"/>
                </a:lnTo>
                <a:lnTo>
                  <a:pt x="185927" y="15112"/>
                </a:lnTo>
                <a:lnTo>
                  <a:pt x="186689" y="14224"/>
                </a:lnTo>
                <a:lnTo>
                  <a:pt x="170434" y="14224"/>
                </a:lnTo>
                <a:lnTo>
                  <a:pt x="168783" y="13970"/>
                </a:lnTo>
                <a:lnTo>
                  <a:pt x="167639" y="13716"/>
                </a:lnTo>
                <a:lnTo>
                  <a:pt x="166624" y="13588"/>
                </a:lnTo>
                <a:lnTo>
                  <a:pt x="164591" y="12954"/>
                </a:lnTo>
                <a:lnTo>
                  <a:pt x="162687" y="12319"/>
                </a:lnTo>
                <a:lnTo>
                  <a:pt x="160909" y="11811"/>
                </a:lnTo>
                <a:lnTo>
                  <a:pt x="159512" y="11303"/>
                </a:lnTo>
                <a:lnTo>
                  <a:pt x="158241" y="10795"/>
                </a:lnTo>
                <a:lnTo>
                  <a:pt x="157225" y="10413"/>
                </a:lnTo>
                <a:lnTo>
                  <a:pt x="156463" y="10160"/>
                </a:lnTo>
                <a:close/>
              </a:path>
              <a:path w="271779" h="228600">
                <a:moveTo>
                  <a:pt x="184785" y="9271"/>
                </a:moveTo>
                <a:lnTo>
                  <a:pt x="182118" y="11303"/>
                </a:lnTo>
                <a:lnTo>
                  <a:pt x="181863" y="11430"/>
                </a:lnTo>
                <a:lnTo>
                  <a:pt x="181610" y="11684"/>
                </a:lnTo>
                <a:lnTo>
                  <a:pt x="181228" y="11811"/>
                </a:lnTo>
                <a:lnTo>
                  <a:pt x="180466" y="12319"/>
                </a:lnTo>
                <a:lnTo>
                  <a:pt x="179832" y="12573"/>
                </a:lnTo>
                <a:lnTo>
                  <a:pt x="179197" y="13081"/>
                </a:lnTo>
                <a:lnTo>
                  <a:pt x="176530" y="13970"/>
                </a:lnTo>
                <a:lnTo>
                  <a:pt x="175387" y="14224"/>
                </a:lnTo>
                <a:lnTo>
                  <a:pt x="186689" y="14224"/>
                </a:lnTo>
                <a:lnTo>
                  <a:pt x="187960" y="11684"/>
                </a:lnTo>
                <a:lnTo>
                  <a:pt x="188087" y="11303"/>
                </a:lnTo>
                <a:lnTo>
                  <a:pt x="188340" y="11049"/>
                </a:lnTo>
                <a:lnTo>
                  <a:pt x="188849" y="10033"/>
                </a:lnTo>
                <a:lnTo>
                  <a:pt x="189201" y="9398"/>
                </a:lnTo>
                <a:lnTo>
                  <a:pt x="184785" y="9398"/>
                </a:lnTo>
                <a:close/>
              </a:path>
              <a:path w="271779" h="228600">
                <a:moveTo>
                  <a:pt x="213221" y="4825"/>
                </a:moveTo>
                <a:lnTo>
                  <a:pt x="196976" y="4825"/>
                </a:lnTo>
                <a:lnTo>
                  <a:pt x="198755" y="5080"/>
                </a:lnTo>
                <a:lnTo>
                  <a:pt x="200406" y="5461"/>
                </a:lnTo>
                <a:lnTo>
                  <a:pt x="202946" y="6096"/>
                </a:lnTo>
                <a:lnTo>
                  <a:pt x="204088" y="6350"/>
                </a:lnTo>
                <a:lnTo>
                  <a:pt x="206248" y="6985"/>
                </a:lnTo>
                <a:lnTo>
                  <a:pt x="208280" y="7620"/>
                </a:lnTo>
                <a:lnTo>
                  <a:pt x="211836" y="9017"/>
                </a:lnTo>
                <a:lnTo>
                  <a:pt x="213233" y="9525"/>
                </a:lnTo>
                <a:lnTo>
                  <a:pt x="214502" y="10033"/>
                </a:lnTo>
                <a:lnTo>
                  <a:pt x="215519" y="10287"/>
                </a:lnTo>
                <a:lnTo>
                  <a:pt x="216153" y="10541"/>
                </a:lnTo>
                <a:lnTo>
                  <a:pt x="216408" y="10668"/>
                </a:lnTo>
                <a:lnTo>
                  <a:pt x="216788" y="10287"/>
                </a:lnTo>
                <a:lnTo>
                  <a:pt x="216852" y="10033"/>
                </a:lnTo>
                <a:lnTo>
                  <a:pt x="216153" y="8509"/>
                </a:lnTo>
                <a:lnTo>
                  <a:pt x="215087" y="6985"/>
                </a:lnTo>
                <a:lnTo>
                  <a:pt x="214375" y="6096"/>
                </a:lnTo>
                <a:lnTo>
                  <a:pt x="213221" y="4825"/>
                </a:lnTo>
                <a:close/>
              </a:path>
              <a:path w="271779" h="228600">
                <a:moveTo>
                  <a:pt x="201295" y="0"/>
                </a:moveTo>
                <a:lnTo>
                  <a:pt x="191008" y="4445"/>
                </a:lnTo>
                <a:lnTo>
                  <a:pt x="189991" y="5080"/>
                </a:lnTo>
                <a:lnTo>
                  <a:pt x="188722" y="6096"/>
                </a:lnTo>
                <a:lnTo>
                  <a:pt x="187325" y="7112"/>
                </a:lnTo>
                <a:lnTo>
                  <a:pt x="186055" y="8255"/>
                </a:lnTo>
                <a:lnTo>
                  <a:pt x="185420" y="8890"/>
                </a:lnTo>
                <a:lnTo>
                  <a:pt x="185038" y="9144"/>
                </a:lnTo>
                <a:lnTo>
                  <a:pt x="184785" y="9398"/>
                </a:lnTo>
                <a:lnTo>
                  <a:pt x="189201" y="9398"/>
                </a:lnTo>
                <a:lnTo>
                  <a:pt x="189484" y="8890"/>
                </a:lnTo>
                <a:lnTo>
                  <a:pt x="190119" y="8000"/>
                </a:lnTo>
                <a:lnTo>
                  <a:pt x="196087" y="4825"/>
                </a:lnTo>
                <a:lnTo>
                  <a:pt x="213221" y="4825"/>
                </a:lnTo>
                <a:lnTo>
                  <a:pt x="204724" y="254"/>
                </a:lnTo>
                <a:lnTo>
                  <a:pt x="201295"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60" name="object 60"/>
          <p:cNvSpPr txBox="1"/>
          <p:nvPr/>
        </p:nvSpPr>
        <p:spPr>
          <a:xfrm>
            <a:off x="8872855" y="4894681"/>
            <a:ext cx="147320" cy="144780"/>
          </a:xfrm>
          <a:prstGeom prst="rect">
            <a:avLst/>
          </a:prstGeom>
        </p:spPr>
        <p:txBody>
          <a:bodyPr vert="horz" wrap="square" lIns="0" tIns="0" rIns="0" bIns="0" rtlCol="0">
            <a:spAutoFit/>
          </a:bodyPr>
          <a:lstStyle/>
          <a:p>
            <a:pPr marL="12700" defTabSz="914400"/>
            <a:r>
              <a:rPr sz="800" spc="30" dirty="0">
                <a:solidFill>
                  <a:srgbClr val="FFFFFF"/>
                </a:solidFill>
                <a:latin typeface="Arial Unicode MS"/>
                <a:cs typeface="Arial Unicode MS"/>
              </a:rPr>
              <a:t>13</a:t>
            </a:r>
            <a:endParaRPr sz="800">
              <a:solidFill>
                <a:prstClr val="black"/>
              </a:solidFill>
              <a:latin typeface="Arial Unicode MS"/>
              <a:cs typeface="Arial Unicode MS"/>
            </a:endParaRPr>
          </a:p>
        </p:txBody>
      </p:sp>
      <p:graphicFrame>
        <p:nvGraphicFramePr>
          <p:cNvPr id="62" name="object 62"/>
          <p:cNvGraphicFramePr>
            <a:graphicFrameLocks noGrp="1"/>
          </p:cNvGraphicFramePr>
          <p:nvPr/>
        </p:nvGraphicFramePr>
        <p:xfrm>
          <a:off x="637031" y="4002023"/>
          <a:ext cx="8142599" cy="324741"/>
        </p:xfrm>
        <a:graphic>
          <a:graphicData uri="http://schemas.openxmlformats.org/drawingml/2006/table">
            <a:tbl>
              <a:tblPr firstRow="1" bandRow="1">
                <a:tableStyleId>{2D5ABB26-0587-4C30-8999-92F81FD0307C}</a:tableStyleId>
              </a:tblPr>
              <a:tblGrid>
                <a:gridCol w="858665"/>
                <a:gridCol w="707935"/>
                <a:gridCol w="739755"/>
                <a:gridCol w="621860"/>
                <a:gridCol w="741155"/>
                <a:gridCol w="636756"/>
                <a:gridCol w="1465004"/>
                <a:gridCol w="730856"/>
                <a:gridCol w="621425"/>
                <a:gridCol w="1019188"/>
              </a:tblGrid>
              <a:tr h="166954">
                <a:tc>
                  <a:txBody>
                    <a:bodyPr/>
                    <a:lstStyle/>
                    <a:p>
                      <a:pPr marR="165100" algn="r">
                        <a:lnSpc>
                          <a:spcPct val="100000"/>
                        </a:lnSpc>
                        <a:spcBef>
                          <a:spcPts val="25"/>
                        </a:spcBef>
                      </a:pPr>
                      <a:r>
                        <a:rPr sz="1000" spc="15" dirty="0">
                          <a:solidFill>
                            <a:srgbClr val="003B70"/>
                          </a:solidFill>
                          <a:latin typeface="Arial Unicode MS"/>
                          <a:cs typeface="Arial Unicode MS"/>
                        </a:rPr>
                        <a:t>U</a:t>
                      </a:r>
                      <a:r>
                        <a:rPr sz="1000" spc="10" dirty="0">
                          <a:solidFill>
                            <a:srgbClr val="003B70"/>
                          </a:solidFill>
                          <a:latin typeface="Arial Unicode MS"/>
                          <a:cs typeface="Arial Unicode MS"/>
                        </a:rPr>
                        <a:t>r</a:t>
                      </a:r>
                      <a:r>
                        <a:rPr sz="1000" spc="5" dirty="0">
                          <a:solidFill>
                            <a:srgbClr val="003B70"/>
                          </a:solidFill>
                          <a:latin typeface="Arial Unicode MS"/>
                          <a:cs typeface="Arial Unicode MS"/>
                        </a:rPr>
                        <a:t>ba</a:t>
                      </a:r>
                      <a:r>
                        <a:rPr sz="1000" dirty="0">
                          <a:solidFill>
                            <a:srgbClr val="003B70"/>
                          </a:solidFill>
                          <a:latin typeface="Arial Unicode MS"/>
                          <a:cs typeface="Arial Unicode MS"/>
                        </a:rPr>
                        <a:t>n</a:t>
                      </a:r>
                      <a:endParaRPr sz="1000">
                        <a:latin typeface="Arial Unicode MS"/>
                        <a:cs typeface="Arial Unicode MS"/>
                      </a:endParaRPr>
                    </a:p>
                  </a:txBody>
                  <a:tcPr marL="0" marR="0" marT="3175" marB="0">
                    <a:lnT w="9143">
                      <a:solidFill>
                        <a:srgbClr val="05315C"/>
                      </a:solidFill>
                      <a:prstDash val="solid"/>
                    </a:lnT>
                  </a:tcPr>
                </a:tc>
                <a:tc>
                  <a:txBody>
                    <a:bodyPr/>
                    <a:lstStyle/>
                    <a:p>
                      <a:pPr marL="172720">
                        <a:lnSpc>
                          <a:spcPct val="100000"/>
                        </a:lnSpc>
                        <a:spcBef>
                          <a:spcPts val="25"/>
                        </a:spcBef>
                      </a:pPr>
                      <a:r>
                        <a:rPr sz="1000" spc="-30" dirty="0">
                          <a:solidFill>
                            <a:srgbClr val="003B70"/>
                          </a:solidFill>
                          <a:latin typeface="Arial Unicode MS"/>
                          <a:cs typeface="Arial Unicode MS"/>
                        </a:rPr>
                        <a:t>Refuse</a:t>
                      </a:r>
                      <a:endParaRPr sz="1000">
                        <a:latin typeface="Arial Unicode MS"/>
                        <a:cs typeface="Arial Unicode MS"/>
                      </a:endParaRPr>
                    </a:p>
                  </a:txBody>
                  <a:tcPr marL="0" marR="0" marT="3175" marB="0">
                    <a:lnT w="9143">
                      <a:solidFill>
                        <a:srgbClr val="05315C"/>
                      </a:solidFill>
                      <a:prstDash val="solid"/>
                    </a:lnT>
                  </a:tcPr>
                </a:tc>
                <a:tc>
                  <a:txBody>
                    <a:bodyPr/>
                    <a:lstStyle/>
                    <a:p>
                      <a:pPr marR="36195" algn="ctr">
                        <a:lnSpc>
                          <a:spcPct val="100000"/>
                        </a:lnSpc>
                        <a:spcBef>
                          <a:spcPts val="25"/>
                        </a:spcBef>
                      </a:pPr>
                      <a:r>
                        <a:rPr sz="1000" dirty="0">
                          <a:solidFill>
                            <a:srgbClr val="003B70"/>
                          </a:solidFill>
                          <a:latin typeface="Arial Unicode MS"/>
                          <a:cs typeface="Arial Unicode MS"/>
                        </a:rPr>
                        <a:t>Transit</a:t>
                      </a:r>
                      <a:endParaRPr sz="1000">
                        <a:latin typeface="Arial Unicode MS"/>
                        <a:cs typeface="Arial Unicode MS"/>
                      </a:endParaRPr>
                    </a:p>
                  </a:txBody>
                  <a:tcPr marL="0" marR="0" marT="3175" marB="0">
                    <a:lnT w="9143">
                      <a:solidFill>
                        <a:srgbClr val="05315C"/>
                      </a:solidFill>
                      <a:prstDash val="solid"/>
                    </a:lnT>
                  </a:tcPr>
                </a:tc>
                <a:tc>
                  <a:txBody>
                    <a:bodyPr/>
                    <a:lstStyle/>
                    <a:p>
                      <a:pPr marL="194945">
                        <a:lnSpc>
                          <a:spcPct val="100000"/>
                        </a:lnSpc>
                        <a:spcBef>
                          <a:spcPts val="25"/>
                        </a:spcBef>
                      </a:pPr>
                      <a:r>
                        <a:rPr sz="1000" spc="-20" dirty="0">
                          <a:solidFill>
                            <a:srgbClr val="003B70"/>
                          </a:solidFill>
                          <a:latin typeface="Arial Unicode MS"/>
                          <a:cs typeface="Arial Unicode MS"/>
                        </a:rPr>
                        <a:t>Taxi</a:t>
                      </a:r>
                      <a:endParaRPr sz="1000">
                        <a:latin typeface="Arial Unicode MS"/>
                        <a:cs typeface="Arial Unicode MS"/>
                      </a:endParaRPr>
                    </a:p>
                  </a:txBody>
                  <a:tcPr marL="0" marR="0" marT="3175" marB="0">
                    <a:lnT w="9143">
                      <a:solidFill>
                        <a:srgbClr val="05315C"/>
                      </a:solidFill>
                      <a:prstDash val="solid"/>
                    </a:lnT>
                  </a:tcPr>
                </a:tc>
                <a:tc>
                  <a:txBody>
                    <a:bodyPr/>
                    <a:lstStyle/>
                    <a:p>
                      <a:pPr marL="45720" algn="ctr">
                        <a:lnSpc>
                          <a:spcPct val="100000"/>
                        </a:lnSpc>
                        <a:spcBef>
                          <a:spcPts val="25"/>
                        </a:spcBef>
                      </a:pPr>
                      <a:r>
                        <a:rPr sz="1000" spc="25" dirty="0">
                          <a:solidFill>
                            <a:srgbClr val="003B70"/>
                          </a:solidFill>
                          <a:latin typeface="Arial Unicode MS"/>
                          <a:cs typeface="Arial Unicode MS"/>
                        </a:rPr>
                        <a:t>Port/</a:t>
                      </a:r>
                      <a:endParaRPr sz="1000">
                        <a:latin typeface="Arial Unicode MS"/>
                        <a:cs typeface="Arial Unicode MS"/>
                      </a:endParaRPr>
                    </a:p>
                  </a:txBody>
                  <a:tcPr marL="0" marR="0" marT="3175" marB="0">
                    <a:lnT w="9143">
                      <a:solidFill>
                        <a:srgbClr val="05315C"/>
                      </a:solidFill>
                      <a:prstDash val="solid"/>
                    </a:lnT>
                  </a:tcPr>
                </a:tc>
                <a:tc>
                  <a:txBody>
                    <a:bodyPr/>
                    <a:lstStyle/>
                    <a:p>
                      <a:pPr marL="147955">
                        <a:lnSpc>
                          <a:spcPct val="100000"/>
                        </a:lnSpc>
                        <a:spcBef>
                          <a:spcPts val="25"/>
                        </a:spcBef>
                      </a:pPr>
                      <a:r>
                        <a:rPr sz="1000" spc="10" dirty="0">
                          <a:solidFill>
                            <a:srgbClr val="003B70"/>
                          </a:solidFill>
                          <a:latin typeface="Arial Unicode MS"/>
                          <a:cs typeface="Arial Unicode MS"/>
                        </a:rPr>
                        <a:t>Shuttle</a:t>
                      </a:r>
                      <a:endParaRPr sz="1000">
                        <a:latin typeface="Arial Unicode MS"/>
                        <a:cs typeface="Arial Unicode MS"/>
                      </a:endParaRPr>
                    </a:p>
                  </a:txBody>
                  <a:tcPr marL="0" marR="0" marT="3175" marB="0">
                    <a:lnT w="9143">
                      <a:solidFill>
                        <a:srgbClr val="05315C"/>
                      </a:solidFill>
                      <a:prstDash val="solid"/>
                    </a:lnT>
                  </a:tcPr>
                </a:tc>
                <a:tc>
                  <a:txBody>
                    <a:bodyPr/>
                    <a:lstStyle/>
                    <a:p>
                      <a:pPr marL="13970" algn="ctr">
                        <a:lnSpc>
                          <a:spcPct val="100000"/>
                        </a:lnSpc>
                        <a:spcBef>
                          <a:spcPts val="25"/>
                        </a:spcBef>
                        <a:tabLst>
                          <a:tab pos="813435" algn="l"/>
                        </a:tabLst>
                      </a:pPr>
                      <a:r>
                        <a:rPr sz="1000" spc="-5" dirty="0">
                          <a:solidFill>
                            <a:srgbClr val="003B70"/>
                          </a:solidFill>
                          <a:latin typeface="Arial Unicode MS"/>
                          <a:cs typeface="Arial Unicode MS"/>
                        </a:rPr>
                        <a:t>Factories/	</a:t>
                      </a:r>
                      <a:r>
                        <a:rPr sz="1000" spc="-10" dirty="0">
                          <a:solidFill>
                            <a:srgbClr val="003B70"/>
                          </a:solidFill>
                          <a:latin typeface="Arial Unicode MS"/>
                          <a:cs typeface="Arial Unicode MS"/>
                        </a:rPr>
                        <a:t>Cons-</a:t>
                      </a:r>
                      <a:endParaRPr sz="1000">
                        <a:latin typeface="Arial Unicode MS"/>
                        <a:cs typeface="Arial Unicode MS"/>
                      </a:endParaRPr>
                    </a:p>
                  </a:txBody>
                  <a:tcPr marL="0" marR="0" marT="3175" marB="0">
                    <a:lnT w="9143">
                      <a:solidFill>
                        <a:srgbClr val="05315C"/>
                      </a:solidFill>
                      <a:prstDash val="solid"/>
                    </a:lnT>
                  </a:tcPr>
                </a:tc>
                <a:tc>
                  <a:txBody>
                    <a:bodyPr/>
                    <a:lstStyle/>
                    <a:p>
                      <a:pPr marR="29209" algn="ctr">
                        <a:lnSpc>
                          <a:spcPct val="100000"/>
                        </a:lnSpc>
                        <a:spcBef>
                          <a:spcPts val="25"/>
                        </a:spcBef>
                      </a:pPr>
                      <a:r>
                        <a:rPr sz="1000" spc="-15" dirty="0">
                          <a:solidFill>
                            <a:srgbClr val="003B70"/>
                          </a:solidFill>
                          <a:latin typeface="Arial Unicode MS"/>
                          <a:cs typeface="Arial Unicode MS"/>
                        </a:rPr>
                        <a:t>Regional</a:t>
                      </a:r>
                      <a:endParaRPr sz="1000">
                        <a:latin typeface="Arial Unicode MS"/>
                        <a:cs typeface="Arial Unicode MS"/>
                      </a:endParaRPr>
                    </a:p>
                  </a:txBody>
                  <a:tcPr marL="0" marR="0" marT="3175" marB="0">
                    <a:lnT w="9143">
                      <a:solidFill>
                        <a:srgbClr val="05315C"/>
                      </a:solidFill>
                      <a:prstDash val="solid"/>
                    </a:lnT>
                  </a:tcPr>
                </a:tc>
                <a:tc>
                  <a:txBody>
                    <a:bodyPr/>
                    <a:lstStyle/>
                    <a:p>
                      <a:pPr marL="139700">
                        <a:lnSpc>
                          <a:spcPct val="100000"/>
                        </a:lnSpc>
                        <a:spcBef>
                          <a:spcPts val="25"/>
                        </a:spcBef>
                      </a:pPr>
                      <a:r>
                        <a:rPr sz="1000" spc="-25" dirty="0">
                          <a:solidFill>
                            <a:srgbClr val="003B70"/>
                          </a:solidFill>
                          <a:latin typeface="Arial Unicode MS"/>
                          <a:cs typeface="Arial Unicode MS"/>
                        </a:rPr>
                        <a:t>Coach</a:t>
                      </a:r>
                      <a:endParaRPr sz="1000">
                        <a:latin typeface="Arial Unicode MS"/>
                        <a:cs typeface="Arial Unicode MS"/>
                      </a:endParaRPr>
                    </a:p>
                  </a:txBody>
                  <a:tcPr marL="0" marR="0" marT="3175" marB="0">
                    <a:lnT w="9143">
                      <a:solidFill>
                        <a:srgbClr val="05315C"/>
                      </a:solidFill>
                      <a:prstDash val="solid"/>
                    </a:lnT>
                  </a:tcPr>
                </a:tc>
                <a:tc>
                  <a:txBody>
                    <a:bodyPr/>
                    <a:lstStyle/>
                    <a:p>
                      <a:pPr marL="126364">
                        <a:lnSpc>
                          <a:spcPct val="100000"/>
                        </a:lnSpc>
                        <a:spcBef>
                          <a:spcPts val="25"/>
                        </a:spcBef>
                      </a:pPr>
                      <a:r>
                        <a:rPr sz="1000" spc="5" dirty="0">
                          <a:solidFill>
                            <a:srgbClr val="003B70"/>
                          </a:solidFill>
                          <a:latin typeface="Arial Unicode MS"/>
                          <a:cs typeface="Arial Unicode MS"/>
                        </a:rPr>
                        <a:t>Long-haul</a:t>
                      </a:r>
                      <a:endParaRPr sz="1000">
                        <a:latin typeface="Arial Unicode MS"/>
                        <a:cs typeface="Arial Unicode MS"/>
                      </a:endParaRPr>
                    </a:p>
                  </a:txBody>
                  <a:tcPr marL="0" marR="0" marT="3175" marB="0">
                    <a:lnT w="9143">
                      <a:solidFill>
                        <a:srgbClr val="05315C"/>
                      </a:solidFill>
                      <a:prstDash val="solid"/>
                    </a:lnT>
                  </a:tcPr>
                </a:tc>
              </a:tr>
              <a:tr h="157787">
                <a:tc>
                  <a:txBody>
                    <a:bodyPr/>
                    <a:lstStyle/>
                    <a:p>
                      <a:pPr marR="165735" algn="r">
                        <a:lnSpc>
                          <a:spcPts val="1150"/>
                        </a:lnSpc>
                      </a:pPr>
                      <a:r>
                        <a:rPr sz="1000" spc="5" dirty="0">
                          <a:solidFill>
                            <a:srgbClr val="003B70"/>
                          </a:solidFill>
                          <a:latin typeface="Arial Unicode MS"/>
                          <a:cs typeface="Arial Unicode MS"/>
                        </a:rPr>
                        <a:t>Pa</a:t>
                      </a:r>
                      <a:r>
                        <a:rPr sz="1000" spc="10" dirty="0">
                          <a:solidFill>
                            <a:srgbClr val="003B70"/>
                          </a:solidFill>
                          <a:latin typeface="Arial Unicode MS"/>
                          <a:cs typeface="Arial Unicode MS"/>
                        </a:rPr>
                        <a:t>r</a:t>
                      </a:r>
                      <a:r>
                        <a:rPr sz="1000" spc="5" dirty="0">
                          <a:solidFill>
                            <a:srgbClr val="003B70"/>
                          </a:solidFill>
                          <a:latin typeface="Arial Unicode MS"/>
                          <a:cs typeface="Arial Unicode MS"/>
                        </a:rPr>
                        <a:t>c</a:t>
                      </a:r>
                      <a:r>
                        <a:rPr sz="1000" dirty="0">
                          <a:solidFill>
                            <a:srgbClr val="003B70"/>
                          </a:solidFill>
                          <a:latin typeface="Arial Unicode MS"/>
                          <a:cs typeface="Arial Unicode MS"/>
                        </a:rPr>
                        <a:t>el</a:t>
                      </a:r>
                      <a:endParaRPr sz="1000">
                        <a:latin typeface="Arial Unicode MS"/>
                        <a:cs typeface="Arial Unicode MS"/>
                      </a:endParaRPr>
                    </a:p>
                  </a:txBody>
                  <a:tcPr marL="0" marR="0" marT="0" marB="0"/>
                </a:tc>
                <a:tc>
                  <a:txBody>
                    <a:bodyPr/>
                    <a:lstStyle/>
                    <a:p>
                      <a:endParaRPr sz="1000">
                        <a:latin typeface="Arial Unicode MS"/>
                        <a:cs typeface="Arial Unicode MS"/>
                      </a:endParaRPr>
                    </a:p>
                  </a:txBody>
                  <a:tcPr marL="0" marR="0" marT="0" marB="0"/>
                </a:tc>
                <a:tc>
                  <a:txBody>
                    <a:bodyPr/>
                    <a:lstStyle/>
                    <a:p>
                      <a:pPr marR="39370" algn="ctr">
                        <a:lnSpc>
                          <a:spcPts val="1150"/>
                        </a:lnSpc>
                      </a:pPr>
                      <a:r>
                        <a:rPr sz="1000" dirty="0">
                          <a:solidFill>
                            <a:srgbClr val="003B70"/>
                          </a:solidFill>
                          <a:latin typeface="Arial Unicode MS"/>
                          <a:cs typeface="Arial Unicode MS"/>
                        </a:rPr>
                        <a:t>bus</a:t>
                      </a:r>
                      <a:endParaRPr sz="1000">
                        <a:latin typeface="Arial Unicode MS"/>
                        <a:cs typeface="Arial Unicode MS"/>
                      </a:endParaRPr>
                    </a:p>
                  </a:txBody>
                  <a:tcPr marL="0" marR="0" marT="0" marB="0"/>
                </a:tc>
                <a:tc>
                  <a:txBody>
                    <a:bodyPr/>
                    <a:lstStyle/>
                    <a:p>
                      <a:endParaRPr sz="1000">
                        <a:latin typeface="Arial Unicode MS"/>
                        <a:cs typeface="Arial Unicode MS"/>
                      </a:endParaRPr>
                    </a:p>
                  </a:txBody>
                  <a:tcPr marL="0" marR="0" marT="0" marB="0"/>
                </a:tc>
                <a:tc>
                  <a:txBody>
                    <a:bodyPr/>
                    <a:lstStyle/>
                    <a:p>
                      <a:pPr marL="45720" algn="ctr">
                        <a:lnSpc>
                          <a:spcPts val="1150"/>
                        </a:lnSpc>
                      </a:pPr>
                      <a:r>
                        <a:rPr sz="1000" spc="10" dirty="0">
                          <a:solidFill>
                            <a:srgbClr val="003B70"/>
                          </a:solidFill>
                          <a:latin typeface="Arial Unicode MS"/>
                          <a:cs typeface="Arial Unicode MS"/>
                        </a:rPr>
                        <a:t>Harbor</a:t>
                      </a:r>
                      <a:endParaRPr sz="1000">
                        <a:latin typeface="Arial Unicode MS"/>
                        <a:cs typeface="Arial Unicode MS"/>
                      </a:endParaRPr>
                    </a:p>
                  </a:txBody>
                  <a:tcPr marL="0" marR="0" marT="0" marB="0"/>
                </a:tc>
                <a:tc>
                  <a:txBody>
                    <a:bodyPr/>
                    <a:lstStyle/>
                    <a:p>
                      <a:endParaRPr sz="1000">
                        <a:latin typeface="Arial Unicode MS"/>
                        <a:cs typeface="Arial Unicode MS"/>
                      </a:endParaRPr>
                    </a:p>
                  </a:txBody>
                  <a:tcPr marL="0" marR="0" marT="0" marB="0"/>
                </a:tc>
                <a:tc>
                  <a:txBody>
                    <a:bodyPr/>
                    <a:lstStyle/>
                    <a:p>
                      <a:pPr marR="15240" algn="ctr">
                        <a:lnSpc>
                          <a:spcPts val="1150"/>
                        </a:lnSpc>
                      </a:pPr>
                      <a:r>
                        <a:rPr sz="1000" spc="-5" dirty="0">
                          <a:solidFill>
                            <a:srgbClr val="003B70"/>
                          </a:solidFill>
                          <a:latin typeface="Arial Unicode MS"/>
                          <a:cs typeface="Arial Unicode MS"/>
                        </a:rPr>
                        <a:t>Warehousing </a:t>
                      </a:r>
                      <a:r>
                        <a:rPr sz="1000" spc="150" dirty="0">
                          <a:solidFill>
                            <a:srgbClr val="003B70"/>
                          </a:solidFill>
                          <a:latin typeface="Arial Unicode MS"/>
                          <a:cs typeface="Arial Unicode MS"/>
                        </a:rPr>
                        <a:t> </a:t>
                      </a:r>
                      <a:r>
                        <a:rPr sz="1000" spc="20" dirty="0">
                          <a:solidFill>
                            <a:srgbClr val="003B70"/>
                          </a:solidFill>
                          <a:latin typeface="Arial Unicode MS"/>
                          <a:cs typeface="Arial Unicode MS"/>
                        </a:rPr>
                        <a:t>truction</a:t>
                      </a:r>
                      <a:endParaRPr sz="1000">
                        <a:latin typeface="Arial Unicode MS"/>
                        <a:cs typeface="Arial Unicode MS"/>
                      </a:endParaRPr>
                    </a:p>
                  </a:txBody>
                  <a:tcPr marL="0" marR="0" marT="0" marB="0"/>
                </a:tc>
                <a:tc>
                  <a:txBody>
                    <a:bodyPr/>
                    <a:lstStyle/>
                    <a:p>
                      <a:pPr marR="32384" algn="ctr">
                        <a:lnSpc>
                          <a:spcPts val="1150"/>
                        </a:lnSpc>
                      </a:pPr>
                      <a:r>
                        <a:rPr sz="1000" spc="20" dirty="0">
                          <a:solidFill>
                            <a:srgbClr val="003B70"/>
                          </a:solidFill>
                          <a:latin typeface="Arial Unicode MS"/>
                          <a:cs typeface="Arial Unicode MS"/>
                        </a:rPr>
                        <a:t>-haul</a:t>
                      </a:r>
                      <a:endParaRPr sz="1000">
                        <a:latin typeface="Arial Unicode MS"/>
                        <a:cs typeface="Arial Unicode MS"/>
                      </a:endParaRPr>
                    </a:p>
                  </a:txBody>
                  <a:tcPr marL="0" marR="0" marT="0" marB="0"/>
                </a:tc>
                <a:tc>
                  <a:txBody>
                    <a:bodyPr/>
                    <a:lstStyle/>
                    <a:p>
                      <a:endParaRPr sz="1000">
                        <a:latin typeface="Arial Unicode MS"/>
                        <a:cs typeface="Arial Unicode MS"/>
                      </a:endParaRPr>
                    </a:p>
                  </a:txBody>
                  <a:tcPr marL="0" marR="0" marT="0" marB="0"/>
                </a:tc>
                <a:tc>
                  <a:txBody>
                    <a:bodyPr/>
                    <a:lstStyle/>
                    <a:p>
                      <a:endParaRPr sz="1000">
                        <a:latin typeface="Arial Unicode MS"/>
                        <a:cs typeface="Arial Unicode MS"/>
                      </a:endParaRPr>
                    </a:p>
                  </a:txBody>
                  <a:tcPr marL="0" marR="0" marT="0" marB="0"/>
                </a:tc>
              </a:tr>
            </a:tbl>
          </a:graphicData>
        </a:graphic>
      </p:graphicFrame>
      <p:sp>
        <p:nvSpPr>
          <p:cNvPr id="63" name="object 63"/>
          <p:cNvSpPr/>
          <p:nvPr/>
        </p:nvSpPr>
        <p:spPr>
          <a:xfrm>
            <a:off x="5900928" y="3325367"/>
            <a:ext cx="323088" cy="445007"/>
          </a:xfrm>
          <a:prstGeom prst="rect">
            <a:avLst/>
          </a:prstGeom>
          <a:blipFill>
            <a:blip r:embed="rId5" cstate="print"/>
            <a:stretch>
              <a:fillRect/>
            </a:stretch>
          </a:blipFill>
        </p:spPr>
        <p:txBody>
          <a:bodyPr wrap="square" lIns="0" tIns="0" rIns="0" bIns="0" rtlCol="0"/>
          <a:lstStyle/>
          <a:p>
            <a:pPr defTabSz="914400"/>
            <a:endParaRPr>
              <a:solidFill>
                <a:prstClr val="black"/>
              </a:solidFill>
            </a:endParaRPr>
          </a:p>
        </p:txBody>
      </p:sp>
      <p:sp>
        <p:nvSpPr>
          <p:cNvPr id="64" name="object 64"/>
          <p:cNvSpPr/>
          <p:nvPr/>
        </p:nvSpPr>
        <p:spPr>
          <a:xfrm>
            <a:off x="6536435" y="2633472"/>
            <a:ext cx="434340" cy="215265"/>
          </a:xfrm>
          <a:custGeom>
            <a:avLst/>
            <a:gdLst/>
            <a:ahLst/>
            <a:cxnLst/>
            <a:rect l="l" t="t" r="r" b="b"/>
            <a:pathLst>
              <a:path w="434340" h="215264">
                <a:moveTo>
                  <a:pt x="161036" y="151002"/>
                </a:moveTo>
                <a:lnTo>
                  <a:pt x="126238" y="173735"/>
                </a:lnTo>
                <a:lnTo>
                  <a:pt x="124714" y="183006"/>
                </a:lnTo>
                <a:lnTo>
                  <a:pt x="124968" y="187578"/>
                </a:lnTo>
                <a:lnTo>
                  <a:pt x="155575" y="214629"/>
                </a:lnTo>
                <a:lnTo>
                  <a:pt x="161036" y="214883"/>
                </a:lnTo>
                <a:lnTo>
                  <a:pt x="166243" y="214629"/>
                </a:lnTo>
                <a:lnTo>
                  <a:pt x="192320" y="198881"/>
                </a:lnTo>
                <a:lnTo>
                  <a:pt x="161036" y="198881"/>
                </a:lnTo>
                <a:lnTo>
                  <a:pt x="157353" y="198627"/>
                </a:lnTo>
                <a:lnTo>
                  <a:pt x="142748" y="183006"/>
                </a:lnTo>
                <a:lnTo>
                  <a:pt x="143256" y="179704"/>
                </a:lnTo>
                <a:lnTo>
                  <a:pt x="161036" y="166877"/>
                </a:lnTo>
                <a:lnTo>
                  <a:pt x="192290" y="166877"/>
                </a:lnTo>
                <a:lnTo>
                  <a:pt x="191389" y="165480"/>
                </a:lnTo>
                <a:lnTo>
                  <a:pt x="166243" y="151256"/>
                </a:lnTo>
                <a:lnTo>
                  <a:pt x="161036" y="151002"/>
                </a:lnTo>
                <a:close/>
              </a:path>
              <a:path w="434340" h="215264">
                <a:moveTo>
                  <a:pt x="350647" y="151002"/>
                </a:moveTo>
                <a:lnTo>
                  <a:pt x="315975" y="173735"/>
                </a:lnTo>
                <a:lnTo>
                  <a:pt x="314452" y="183006"/>
                </a:lnTo>
                <a:lnTo>
                  <a:pt x="314833" y="187578"/>
                </a:lnTo>
                <a:lnTo>
                  <a:pt x="345440" y="214629"/>
                </a:lnTo>
                <a:lnTo>
                  <a:pt x="350647" y="214883"/>
                </a:lnTo>
                <a:lnTo>
                  <a:pt x="355981" y="214629"/>
                </a:lnTo>
                <a:lnTo>
                  <a:pt x="381931" y="198881"/>
                </a:lnTo>
                <a:lnTo>
                  <a:pt x="350647" y="198881"/>
                </a:lnTo>
                <a:lnTo>
                  <a:pt x="347091" y="198627"/>
                </a:lnTo>
                <a:lnTo>
                  <a:pt x="332613" y="183006"/>
                </a:lnTo>
                <a:lnTo>
                  <a:pt x="332994" y="179704"/>
                </a:lnTo>
                <a:lnTo>
                  <a:pt x="350647" y="166877"/>
                </a:lnTo>
                <a:lnTo>
                  <a:pt x="381901" y="166877"/>
                </a:lnTo>
                <a:lnTo>
                  <a:pt x="381000" y="165480"/>
                </a:lnTo>
                <a:lnTo>
                  <a:pt x="355981" y="151256"/>
                </a:lnTo>
                <a:lnTo>
                  <a:pt x="350647" y="151002"/>
                </a:lnTo>
                <a:close/>
              </a:path>
              <a:path w="434340" h="215264">
                <a:moveTo>
                  <a:pt x="192290" y="166877"/>
                </a:moveTo>
                <a:lnTo>
                  <a:pt x="161036" y="166877"/>
                </a:lnTo>
                <a:lnTo>
                  <a:pt x="164592" y="167258"/>
                </a:lnTo>
                <a:lnTo>
                  <a:pt x="168021" y="168147"/>
                </a:lnTo>
                <a:lnTo>
                  <a:pt x="178943" y="183006"/>
                </a:lnTo>
                <a:lnTo>
                  <a:pt x="178689" y="186181"/>
                </a:lnTo>
                <a:lnTo>
                  <a:pt x="161036" y="198881"/>
                </a:lnTo>
                <a:lnTo>
                  <a:pt x="192320" y="198881"/>
                </a:lnTo>
                <a:lnTo>
                  <a:pt x="193929" y="196469"/>
                </a:lnTo>
                <a:lnTo>
                  <a:pt x="195707" y="192150"/>
                </a:lnTo>
                <a:lnTo>
                  <a:pt x="196850" y="187578"/>
                </a:lnTo>
                <a:lnTo>
                  <a:pt x="197231" y="183006"/>
                </a:lnTo>
                <a:lnTo>
                  <a:pt x="196850" y="178180"/>
                </a:lnTo>
                <a:lnTo>
                  <a:pt x="195707" y="173735"/>
                </a:lnTo>
                <a:lnTo>
                  <a:pt x="193929" y="169417"/>
                </a:lnTo>
                <a:lnTo>
                  <a:pt x="192290" y="166877"/>
                </a:lnTo>
                <a:close/>
              </a:path>
              <a:path w="434340" h="215264">
                <a:moveTo>
                  <a:pt x="381901" y="166877"/>
                </a:moveTo>
                <a:lnTo>
                  <a:pt x="350647" y="166877"/>
                </a:lnTo>
                <a:lnTo>
                  <a:pt x="354203" y="167258"/>
                </a:lnTo>
                <a:lnTo>
                  <a:pt x="357632" y="168147"/>
                </a:lnTo>
                <a:lnTo>
                  <a:pt x="368808" y="183006"/>
                </a:lnTo>
                <a:lnTo>
                  <a:pt x="368427" y="186181"/>
                </a:lnTo>
                <a:lnTo>
                  <a:pt x="350647" y="198881"/>
                </a:lnTo>
                <a:lnTo>
                  <a:pt x="381931" y="198881"/>
                </a:lnTo>
                <a:lnTo>
                  <a:pt x="383540" y="196469"/>
                </a:lnTo>
                <a:lnTo>
                  <a:pt x="385318" y="192150"/>
                </a:lnTo>
                <a:lnTo>
                  <a:pt x="386588" y="187578"/>
                </a:lnTo>
                <a:lnTo>
                  <a:pt x="386969" y="183006"/>
                </a:lnTo>
                <a:lnTo>
                  <a:pt x="386588" y="178180"/>
                </a:lnTo>
                <a:lnTo>
                  <a:pt x="385318" y="173735"/>
                </a:lnTo>
                <a:lnTo>
                  <a:pt x="383540" y="169417"/>
                </a:lnTo>
                <a:lnTo>
                  <a:pt x="381901" y="166877"/>
                </a:lnTo>
                <a:close/>
              </a:path>
              <a:path w="434340" h="215264">
                <a:moveTo>
                  <a:pt x="434340" y="127253"/>
                </a:moveTo>
                <a:lnTo>
                  <a:pt x="72644" y="127253"/>
                </a:lnTo>
                <a:lnTo>
                  <a:pt x="72735" y="162559"/>
                </a:lnTo>
                <a:lnTo>
                  <a:pt x="90043" y="176910"/>
                </a:lnTo>
                <a:lnTo>
                  <a:pt x="113411" y="176910"/>
                </a:lnTo>
                <a:lnTo>
                  <a:pt x="114554" y="171830"/>
                </a:lnTo>
                <a:lnTo>
                  <a:pt x="116459" y="167004"/>
                </a:lnTo>
                <a:lnTo>
                  <a:pt x="149225" y="141858"/>
                </a:lnTo>
                <a:lnTo>
                  <a:pt x="161036" y="140588"/>
                </a:lnTo>
                <a:lnTo>
                  <a:pt x="434340" y="140588"/>
                </a:lnTo>
                <a:lnTo>
                  <a:pt x="434340" y="127253"/>
                </a:lnTo>
                <a:close/>
              </a:path>
              <a:path w="434340" h="215264">
                <a:moveTo>
                  <a:pt x="350647" y="140588"/>
                </a:moveTo>
                <a:lnTo>
                  <a:pt x="161036" y="140588"/>
                </a:lnTo>
                <a:lnTo>
                  <a:pt x="166878" y="140969"/>
                </a:lnTo>
                <a:lnTo>
                  <a:pt x="172593" y="141858"/>
                </a:lnTo>
                <a:lnTo>
                  <a:pt x="205359" y="167004"/>
                </a:lnTo>
                <a:lnTo>
                  <a:pt x="208280" y="176910"/>
                </a:lnTo>
                <a:lnTo>
                  <a:pt x="303275" y="176910"/>
                </a:lnTo>
                <a:lnTo>
                  <a:pt x="328295" y="145414"/>
                </a:lnTo>
                <a:lnTo>
                  <a:pt x="344678" y="140969"/>
                </a:lnTo>
                <a:lnTo>
                  <a:pt x="350647" y="140588"/>
                </a:lnTo>
                <a:close/>
              </a:path>
              <a:path w="434340" h="215264">
                <a:moveTo>
                  <a:pt x="434340" y="140588"/>
                </a:moveTo>
                <a:lnTo>
                  <a:pt x="350647" y="140588"/>
                </a:lnTo>
                <a:lnTo>
                  <a:pt x="356489" y="140969"/>
                </a:lnTo>
                <a:lnTo>
                  <a:pt x="362331" y="141858"/>
                </a:lnTo>
                <a:lnTo>
                  <a:pt x="395097" y="167004"/>
                </a:lnTo>
                <a:lnTo>
                  <a:pt x="398145" y="176910"/>
                </a:lnTo>
                <a:lnTo>
                  <a:pt x="416814" y="176910"/>
                </a:lnTo>
                <a:lnTo>
                  <a:pt x="434279" y="161925"/>
                </a:lnTo>
                <a:lnTo>
                  <a:pt x="434340" y="140588"/>
                </a:lnTo>
                <a:close/>
              </a:path>
              <a:path w="434340" h="215264">
                <a:moveTo>
                  <a:pt x="290322" y="0"/>
                </a:moveTo>
                <a:lnTo>
                  <a:pt x="90043" y="0"/>
                </a:lnTo>
                <a:lnTo>
                  <a:pt x="86614" y="253"/>
                </a:lnTo>
                <a:lnTo>
                  <a:pt x="72517" y="15366"/>
                </a:lnTo>
                <a:lnTo>
                  <a:pt x="72517" y="17779"/>
                </a:lnTo>
                <a:lnTo>
                  <a:pt x="1524" y="25018"/>
                </a:lnTo>
                <a:lnTo>
                  <a:pt x="127381" y="39496"/>
                </a:lnTo>
                <a:lnTo>
                  <a:pt x="0" y="50672"/>
                </a:lnTo>
                <a:lnTo>
                  <a:pt x="126873" y="66547"/>
                </a:lnTo>
                <a:lnTo>
                  <a:pt x="0" y="76200"/>
                </a:lnTo>
                <a:lnTo>
                  <a:pt x="72517" y="88391"/>
                </a:lnTo>
                <a:lnTo>
                  <a:pt x="72517" y="118617"/>
                </a:lnTo>
                <a:lnTo>
                  <a:pt x="434340" y="118617"/>
                </a:lnTo>
                <a:lnTo>
                  <a:pt x="434340" y="107441"/>
                </a:lnTo>
                <a:lnTo>
                  <a:pt x="429514" y="94868"/>
                </a:lnTo>
                <a:lnTo>
                  <a:pt x="331089" y="94868"/>
                </a:lnTo>
                <a:lnTo>
                  <a:pt x="329565" y="94487"/>
                </a:lnTo>
                <a:lnTo>
                  <a:pt x="328549" y="93598"/>
                </a:lnTo>
                <a:lnTo>
                  <a:pt x="328396" y="92836"/>
                </a:lnTo>
                <a:lnTo>
                  <a:pt x="328295" y="47116"/>
                </a:lnTo>
                <a:lnTo>
                  <a:pt x="328549" y="45846"/>
                </a:lnTo>
                <a:lnTo>
                  <a:pt x="329565" y="44957"/>
                </a:lnTo>
                <a:lnTo>
                  <a:pt x="331089" y="44576"/>
                </a:lnTo>
                <a:lnTo>
                  <a:pt x="372283" y="44576"/>
                </a:lnTo>
                <a:lnTo>
                  <a:pt x="358775" y="32765"/>
                </a:lnTo>
                <a:lnTo>
                  <a:pt x="342265" y="26796"/>
                </a:lnTo>
                <a:lnTo>
                  <a:pt x="307721" y="26796"/>
                </a:lnTo>
                <a:lnTo>
                  <a:pt x="307721" y="15366"/>
                </a:lnTo>
                <a:lnTo>
                  <a:pt x="293878" y="253"/>
                </a:lnTo>
                <a:lnTo>
                  <a:pt x="290322" y="0"/>
                </a:lnTo>
                <a:close/>
              </a:path>
              <a:path w="434340" h="215264">
                <a:moveTo>
                  <a:pt x="372283" y="44576"/>
                </a:moveTo>
                <a:lnTo>
                  <a:pt x="331089" y="44576"/>
                </a:lnTo>
                <a:lnTo>
                  <a:pt x="344297" y="44703"/>
                </a:lnTo>
                <a:lnTo>
                  <a:pt x="344932" y="44957"/>
                </a:lnTo>
                <a:lnTo>
                  <a:pt x="345567" y="45338"/>
                </a:lnTo>
                <a:lnTo>
                  <a:pt x="399288" y="90677"/>
                </a:lnTo>
                <a:lnTo>
                  <a:pt x="400177" y="91693"/>
                </a:lnTo>
                <a:lnTo>
                  <a:pt x="400233" y="92836"/>
                </a:lnTo>
                <a:lnTo>
                  <a:pt x="399669" y="93852"/>
                </a:lnTo>
                <a:lnTo>
                  <a:pt x="398907" y="94487"/>
                </a:lnTo>
                <a:lnTo>
                  <a:pt x="397383" y="94868"/>
                </a:lnTo>
                <a:lnTo>
                  <a:pt x="429514" y="94868"/>
                </a:lnTo>
                <a:lnTo>
                  <a:pt x="427482" y="92836"/>
                </a:lnTo>
                <a:lnTo>
                  <a:pt x="372283" y="44576"/>
                </a:lnTo>
                <a:close/>
              </a:path>
            </a:pathLst>
          </a:custGeom>
          <a:solidFill>
            <a:srgbClr val="004FA0"/>
          </a:solidFill>
        </p:spPr>
        <p:txBody>
          <a:bodyPr wrap="square" lIns="0" tIns="0" rIns="0" bIns="0" rtlCol="0"/>
          <a:lstStyle/>
          <a:p>
            <a:pPr defTabSz="914400"/>
            <a:endParaRPr>
              <a:solidFill>
                <a:prstClr val="black"/>
              </a:solidFill>
            </a:endParaRPr>
          </a:p>
        </p:txBody>
      </p:sp>
      <p:sp>
        <p:nvSpPr>
          <p:cNvPr id="65" name="object 65"/>
          <p:cNvSpPr/>
          <p:nvPr/>
        </p:nvSpPr>
        <p:spPr>
          <a:xfrm>
            <a:off x="7275576" y="2450592"/>
            <a:ext cx="90170" cy="81280"/>
          </a:xfrm>
          <a:custGeom>
            <a:avLst/>
            <a:gdLst/>
            <a:ahLst/>
            <a:cxnLst/>
            <a:rect l="l" t="t" r="r" b="b"/>
            <a:pathLst>
              <a:path w="90170" h="81280">
                <a:moveTo>
                  <a:pt x="45084" y="0"/>
                </a:moveTo>
                <a:lnTo>
                  <a:pt x="9398" y="15747"/>
                </a:lnTo>
                <a:lnTo>
                  <a:pt x="0" y="40385"/>
                </a:lnTo>
                <a:lnTo>
                  <a:pt x="380" y="45974"/>
                </a:lnTo>
                <a:lnTo>
                  <a:pt x="27558" y="77596"/>
                </a:lnTo>
                <a:lnTo>
                  <a:pt x="45084" y="80771"/>
                </a:lnTo>
                <a:lnTo>
                  <a:pt x="51053" y="80390"/>
                </a:lnTo>
                <a:lnTo>
                  <a:pt x="83820" y="60706"/>
                </a:lnTo>
                <a:lnTo>
                  <a:pt x="85405" y="57912"/>
                </a:lnTo>
                <a:lnTo>
                  <a:pt x="45084" y="57912"/>
                </a:lnTo>
                <a:lnTo>
                  <a:pt x="41021" y="57531"/>
                </a:lnTo>
                <a:lnTo>
                  <a:pt x="25400" y="40385"/>
                </a:lnTo>
                <a:lnTo>
                  <a:pt x="25907" y="36830"/>
                </a:lnTo>
                <a:lnTo>
                  <a:pt x="45084" y="22859"/>
                </a:lnTo>
                <a:lnTo>
                  <a:pt x="85477" y="22859"/>
                </a:lnTo>
                <a:lnTo>
                  <a:pt x="83820" y="19938"/>
                </a:lnTo>
                <a:lnTo>
                  <a:pt x="51053" y="381"/>
                </a:lnTo>
                <a:lnTo>
                  <a:pt x="45084" y="0"/>
                </a:lnTo>
                <a:close/>
              </a:path>
              <a:path w="90170" h="81280">
                <a:moveTo>
                  <a:pt x="85477" y="22859"/>
                </a:moveTo>
                <a:lnTo>
                  <a:pt x="45084" y="22859"/>
                </a:lnTo>
                <a:lnTo>
                  <a:pt x="48895" y="23240"/>
                </a:lnTo>
                <a:lnTo>
                  <a:pt x="52704" y="24130"/>
                </a:lnTo>
                <a:lnTo>
                  <a:pt x="64516" y="40385"/>
                </a:lnTo>
                <a:lnTo>
                  <a:pt x="64007" y="43941"/>
                </a:lnTo>
                <a:lnTo>
                  <a:pt x="45084" y="57912"/>
                </a:lnTo>
                <a:lnTo>
                  <a:pt x="85405" y="57912"/>
                </a:lnTo>
                <a:lnTo>
                  <a:pt x="86487" y="56006"/>
                </a:lnTo>
                <a:lnTo>
                  <a:pt x="88265" y="51053"/>
                </a:lnTo>
                <a:lnTo>
                  <a:pt x="89534" y="45974"/>
                </a:lnTo>
                <a:lnTo>
                  <a:pt x="89916" y="40385"/>
                </a:lnTo>
                <a:lnTo>
                  <a:pt x="89534" y="34797"/>
                </a:lnTo>
                <a:lnTo>
                  <a:pt x="88265" y="29718"/>
                </a:lnTo>
                <a:lnTo>
                  <a:pt x="86487" y="24637"/>
                </a:lnTo>
                <a:lnTo>
                  <a:pt x="85477" y="22859"/>
                </a:lnTo>
                <a:close/>
              </a:path>
            </a:pathLst>
          </a:custGeom>
          <a:solidFill>
            <a:srgbClr val="004FA0"/>
          </a:solidFill>
        </p:spPr>
        <p:txBody>
          <a:bodyPr wrap="square" lIns="0" tIns="0" rIns="0" bIns="0" rtlCol="0"/>
          <a:lstStyle/>
          <a:p>
            <a:pPr defTabSz="914400"/>
            <a:endParaRPr>
              <a:solidFill>
                <a:prstClr val="black"/>
              </a:solidFill>
            </a:endParaRPr>
          </a:p>
        </p:txBody>
      </p:sp>
      <p:sp>
        <p:nvSpPr>
          <p:cNvPr id="66" name="object 66"/>
          <p:cNvSpPr/>
          <p:nvPr/>
        </p:nvSpPr>
        <p:spPr>
          <a:xfrm>
            <a:off x="7539228" y="2450592"/>
            <a:ext cx="90170" cy="81280"/>
          </a:xfrm>
          <a:custGeom>
            <a:avLst/>
            <a:gdLst/>
            <a:ahLst/>
            <a:cxnLst/>
            <a:rect l="l" t="t" r="r" b="b"/>
            <a:pathLst>
              <a:path w="90170" h="81280">
                <a:moveTo>
                  <a:pt x="45085" y="0"/>
                </a:moveTo>
                <a:lnTo>
                  <a:pt x="9398" y="15747"/>
                </a:lnTo>
                <a:lnTo>
                  <a:pt x="0" y="40385"/>
                </a:lnTo>
                <a:lnTo>
                  <a:pt x="507" y="45974"/>
                </a:lnTo>
                <a:lnTo>
                  <a:pt x="27558" y="77596"/>
                </a:lnTo>
                <a:lnTo>
                  <a:pt x="45085" y="80771"/>
                </a:lnTo>
                <a:lnTo>
                  <a:pt x="51053" y="80390"/>
                </a:lnTo>
                <a:lnTo>
                  <a:pt x="83820" y="60706"/>
                </a:lnTo>
                <a:lnTo>
                  <a:pt x="85405" y="57912"/>
                </a:lnTo>
                <a:lnTo>
                  <a:pt x="45085" y="57912"/>
                </a:lnTo>
                <a:lnTo>
                  <a:pt x="41021" y="57531"/>
                </a:lnTo>
                <a:lnTo>
                  <a:pt x="25400" y="40385"/>
                </a:lnTo>
                <a:lnTo>
                  <a:pt x="25907" y="36830"/>
                </a:lnTo>
                <a:lnTo>
                  <a:pt x="45085" y="22859"/>
                </a:lnTo>
                <a:lnTo>
                  <a:pt x="85477" y="22859"/>
                </a:lnTo>
                <a:lnTo>
                  <a:pt x="83820" y="19938"/>
                </a:lnTo>
                <a:lnTo>
                  <a:pt x="51053" y="381"/>
                </a:lnTo>
                <a:lnTo>
                  <a:pt x="45085" y="0"/>
                </a:lnTo>
                <a:close/>
              </a:path>
              <a:path w="90170" h="81280">
                <a:moveTo>
                  <a:pt x="85477" y="22859"/>
                </a:moveTo>
                <a:lnTo>
                  <a:pt x="45085" y="22859"/>
                </a:lnTo>
                <a:lnTo>
                  <a:pt x="48895" y="23240"/>
                </a:lnTo>
                <a:lnTo>
                  <a:pt x="52704" y="24130"/>
                </a:lnTo>
                <a:lnTo>
                  <a:pt x="64516" y="40385"/>
                </a:lnTo>
                <a:lnTo>
                  <a:pt x="64007" y="43941"/>
                </a:lnTo>
                <a:lnTo>
                  <a:pt x="45085" y="57912"/>
                </a:lnTo>
                <a:lnTo>
                  <a:pt x="85405" y="57912"/>
                </a:lnTo>
                <a:lnTo>
                  <a:pt x="86487" y="56006"/>
                </a:lnTo>
                <a:lnTo>
                  <a:pt x="88392" y="51053"/>
                </a:lnTo>
                <a:lnTo>
                  <a:pt x="89535" y="45974"/>
                </a:lnTo>
                <a:lnTo>
                  <a:pt x="89916" y="40385"/>
                </a:lnTo>
                <a:lnTo>
                  <a:pt x="89535" y="34797"/>
                </a:lnTo>
                <a:lnTo>
                  <a:pt x="88392" y="29718"/>
                </a:lnTo>
                <a:lnTo>
                  <a:pt x="86487" y="24637"/>
                </a:lnTo>
                <a:lnTo>
                  <a:pt x="85477" y="22859"/>
                </a:lnTo>
                <a:close/>
              </a:path>
            </a:pathLst>
          </a:custGeom>
          <a:solidFill>
            <a:srgbClr val="004FA0"/>
          </a:solidFill>
        </p:spPr>
        <p:txBody>
          <a:bodyPr wrap="square" lIns="0" tIns="0" rIns="0" bIns="0" rtlCol="0"/>
          <a:lstStyle/>
          <a:p>
            <a:pPr defTabSz="914400"/>
            <a:endParaRPr>
              <a:solidFill>
                <a:prstClr val="black"/>
              </a:solidFill>
            </a:endParaRPr>
          </a:p>
        </p:txBody>
      </p:sp>
      <p:sp>
        <p:nvSpPr>
          <p:cNvPr id="67" name="object 67"/>
          <p:cNvSpPr/>
          <p:nvPr/>
        </p:nvSpPr>
        <p:spPr>
          <a:xfrm>
            <a:off x="7213092" y="2289048"/>
            <a:ext cx="483234" cy="201295"/>
          </a:xfrm>
          <a:custGeom>
            <a:avLst/>
            <a:gdLst/>
            <a:ahLst/>
            <a:cxnLst/>
            <a:rect l="l" t="t" r="r" b="b"/>
            <a:pathLst>
              <a:path w="483234" h="201294">
                <a:moveTo>
                  <a:pt x="456183" y="0"/>
                </a:moveTo>
                <a:lnTo>
                  <a:pt x="53721" y="0"/>
                </a:lnTo>
                <a:lnTo>
                  <a:pt x="48767" y="381"/>
                </a:lnTo>
                <a:lnTo>
                  <a:pt x="5460" y="75564"/>
                </a:lnTo>
                <a:lnTo>
                  <a:pt x="126" y="117347"/>
                </a:lnTo>
                <a:lnTo>
                  <a:pt x="0" y="177419"/>
                </a:lnTo>
                <a:lnTo>
                  <a:pt x="380" y="181737"/>
                </a:lnTo>
                <a:lnTo>
                  <a:pt x="26797" y="201168"/>
                </a:lnTo>
                <a:lnTo>
                  <a:pt x="54101" y="201168"/>
                </a:lnTo>
                <a:lnTo>
                  <a:pt x="54482" y="195325"/>
                </a:lnTo>
                <a:lnTo>
                  <a:pt x="55752" y="189610"/>
                </a:lnTo>
                <a:lnTo>
                  <a:pt x="82296" y="159765"/>
                </a:lnTo>
                <a:lnTo>
                  <a:pt x="107187" y="154177"/>
                </a:lnTo>
                <a:lnTo>
                  <a:pt x="483107" y="154177"/>
                </a:lnTo>
                <a:lnTo>
                  <a:pt x="483107" y="100583"/>
                </a:lnTo>
                <a:lnTo>
                  <a:pt x="49022" y="100583"/>
                </a:lnTo>
                <a:lnTo>
                  <a:pt x="49320" y="99949"/>
                </a:lnTo>
                <a:lnTo>
                  <a:pt x="31623" y="99949"/>
                </a:lnTo>
                <a:lnTo>
                  <a:pt x="19821" y="86232"/>
                </a:lnTo>
                <a:lnTo>
                  <a:pt x="20065" y="82931"/>
                </a:lnTo>
                <a:lnTo>
                  <a:pt x="34416" y="32003"/>
                </a:lnTo>
                <a:lnTo>
                  <a:pt x="58419" y="14350"/>
                </a:lnTo>
                <a:lnTo>
                  <a:pt x="480585" y="14350"/>
                </a:lnTo>
                <a:lnTo>
                  <a:pt x="479171" y="11937"/>
                </a:lnTo>
                <a:lnTo>
                  <a:pt x="460882" y="381"/>
                </a:lnTo>
                <a:lnTo>
                  <a:pt x="456183" y="0"/>
                </a:lnTo>
                <a:close/>
              </a:path>
              <a:path w="483234" h="201294">
                <a:moveTo>
                  <a:pt x="370585" y="154177"/>
                </a:moveTo>
                <a:lnTo>
                  <a:pt x="107187" y="154177"/>
                </a:lnTo>
                <a:lnTo>
                  <a:pt x="113664" y="154685"/>
                </a:lnTo>
                <a:lnTo>
                  <a:pt x="120141" y="155701"/>
                </a:lnTo>
                <a:lnTo>
                  <a:pt x="153797" y="179324"/>
                </a:lnTo>
                <a:lnTo>
                  <a:pt x="160019" y="201168"/>
                </a:lnTo>
                <a:lnTo>
                  <a:pt x="317500" y="201168"/>
                </a:lnTo>
                <a:lnTo>
                  <a:pt x="335279" y="166115"/>
                </a:lnTo>
                <a:lnTo>
                  <a:pt x="363854" y="154685"/>
                </a:lnTo>
                <a:lnTo>
                  <a:pt x="370585" y="154177"/>
                </a:lnTo>
                <a:close/>
              </a:path>
              <a:path w="483234" h="201294">
                <a:moveTo>
                  <a:pt x="483107" y="154177"/>
                </a:moveTo>
                <a:lnTo>
                  <a:pt x="370585" y="154177"/>
                </a:lnTo>
                <a:lnTo>
                  <a:pt x="377062" y="154685"/>
                </a:lnTo>
                <a:lnTo>
                  <a:pt x="383539" y="155701"/>
                </a:lnTo>
                <a:lnTo>
                  <a:pt x="417194" y="179324"/>
                </a:lnTo>
                <a:lnTo>
                  <a:pt x="423417" y="201168"/>
                </a:lnTo>
                <a:lnTo>
                  <a:pt x="456183" y="201168"/>
                </a:lnTo>
                <a:lnTo>
                  <a:pt x="483107" y="177419"/>
                </a:lnTo>
                <a:lnTo>
                  <a:pt x="483107" y="154177"/>
                </a:lnTo>
                <a:close/>
              </a:path>
              <a:path w="483234" h="201294">
                <a:moveTo>
                  <a:pt x="127507" y="14350"/>
                </a:moveTo>
                <a:lnTo>
                  <a:pt x="111505" y="14350"/>
                </a:lnTo>
                <a:lnTo>
                  <a:pt x="111505" y="100583"/>
                </a:lnTo>
                <a:lnTo>
                  <a:pt x="127507" y="100583"/>
                </a:lnTo>
                <a:lnTo>
                  <a:pt x="127507" y="14350"/>
                </a:lnTo>
                <a:close/>
              </a:path>
              <a:path w="483234" h="201294">
                <a:moveTo>
                  <a:pt x="246887" y="14350"/>
                </a:moveTo>
                <a:lnTo>
                  <a:pt x="230758" y="14350"/>
                </a:lnTo>
                <a:lnTo>
                  <a:pt x="230758" y="100583"/>
                </a:lnTo>
                <a:lnTo>
                  <a:pt x="246887" y="100583"/>
                </a:lnTo>
                <a:lnTo>
                  <a:pt x="246887" y="14350"/>
                </a:lnTo>
                <a:close/>
              </a:path>
              <a:path w="483234" h="201294">
                <a:moveTo>
                  <a:pt x="366140" y="14350"/>
                </a:moveTo>
                <a:lnTo>
                  <a:pt x="350138" y="14350"/>
                </a:lnTo>
                <a:lnTo>
                  <a:pt x="350138" y="100583"/>
                </a:lnTo>
                <a:lnTo>
                  <a:pt x="366140" y="100583"/>
                </a:lnTo>
                <a:lnTo>
                  <a:pt x="366140" y="14350"/>
                </a:lnTo>
                <a:close/>
              </a:path>
              <a:path w="483234" h="201294">
                <a:moveTo>
                  <a:pt x="480585" y="14350"/>
                </a:moveTo>
                <a:lnTo>
                  <a:pt x="446277" y="14350"/>
                </a:lnTo>
                <a:lnTo>
                  <a:pt x="450468" y="14731"/>
                </a:lnTo>
                <a:lnTo>
                  <a:pt x="454278" y="15747"/>
                </a:lnTo>
                <a:lnTo>
                  <a:pt x="466453" y="32003"/>
                </a:lnTo>
                <a:lnTo>
                  <a:pt x="466452" y="82931"/>
                </a:lnTo>
                <a:lnTo>
                  <a:pt x="446277" y="100583"/>
                </a:lnTo>
                <a:lnTo>
                  <a:pt x="483107" y="100583"/>
                </a:lnTo>
                <a:lnTo>
                  <a:pt x="483048" y="23368"/>
                </a:lnTo>
                <a:lnTo>
                  <a:pt x="482600" y="19557"/>
                </a:lnTo>
                <a:lnTo>
                  <a:pt x="481329" y="15620"/>
                </a:lnTo>
                <a:lnTo>
                  <a:pt x="480585" y="14350"/>
                </a:lnTo>
                <a:close/>
              </a:path>
              <a:path w="483234" h="201294">
                <a:moveTo>
                  <a:pt x="52450" y="69850"/>
                </a:moveTo>
                <a:lnTo>
                  <a:pt x="50546" y="69850"/>
                </a:lnTo>
                <a:lnTo>
                  <a:pt x="48386" y="70357"/>
                </a:lnTo>
                <a:lnTo>
                  <a:pt x="46608" y="71246"/>
                </a:lnTo>
                <a:lnTo>
                  <a:pt x="45211" y="72516"/>
                </a:lnTo>
                <a:lnTo>
                  <a:pt x="43941" y="74040"/>
                </a:lnTo>
                <a:lnTo>
                  <a:pt x="31623" y="99949"/>
                </a:lnTo>
                <a:lnTo>
                  <a:pt x="49320" y="99949"/>
                </a:lnTo>
                <a:lnTo>
                  <a:pt x="58800" y="79756"/>
                </a:lnTo>
                <a:lnTo>
                  <a:pt x="59435" y="77850"/>
                </a:lnTo>
                <a:lnTo>
                  <a:pt x="59435" y="75945"/>
                </a:lnTo>
                <a:lnTo>
                  <a:pt x="52450" y="69850"/>
                </a:lnTo>
                <a:close/>
              </a:path>
            </a:pathLst>
          </a:custGeom>
          <a:solidFill>
            <a:srgbClr val="004FA0"/>
          </a:solidFill>
        </p:spPr>
        <p:txBody>
          <a:bodyPr wrap="square" lIns="0" tIns="0" rIns="0" bIns="0" rtlCol="0"/>
          <a:lstStyle/>
          <a:p>
            <a:pPr defTabSz="914400"/>
            <a:endParaRPr>
              <a:solidFill>
                <a:prstClr val="black"/>
              </a:solidFill>
            </a:endParaRPr>
          </a:p>
        </p:txBody>
      </p:sp>
      <p:sp>
        <p:nvSpPr>
          <p:cNvPr id="68" name="object 68"/>
          <p:cNvSpPr/>
          <p:nvPr/>
        </p:nvSpPr>
        <p:spPr>
          <a:xfrm>
            <a:off x="7941564" y="1202944"/>
            <a:ext cx="466725" cy="254000"/>
          </a:xfrm>
          <a:custGeom>
            <a:avLst/>
            <a:gdLst/>
            <a:ahLst/>
            <a:cxnLst/>
            <a:rect l="l" t="t" r="r" b="b"/>
            <a:pathLst>
              <a:path w="466725" h="254000">
                <a:moveTo>
                  <a:pt x="144144" y="181610"/>
                </a:moveTo>
                <a:lnTo>
                  <a:pt x="132206" y="181610"/>
                </a:lnTo>
                <a:lnTo>
                  <a:pt x="126237" y="182879"/>
                </a:lnTo>
                <a:lnTo>
                  <a:pt x="97535" y="213360"/>
                </a:lnTo>
                <a:lnTo>
                  <a:pt x="97154" y="218439"/>
                </a:lnTo>
                <a:lnTo>
                  <a:pt x="97535" y="223520"/>
                </a:lnTo>
                <a:lnTo>
                  <a:pt x="98805" y="228600"/>
                </a:lnTo>
                <a:lnTo>
                  <a:pt x="100837" y="233679"/>
                </a:lnTo>
                <a:lnTo>
                  <a:pt x="103631" y="237489"/>
                </a:lnTo>
                <a:lnTo>
                  <a:pt x="107187" y="242570"/>
                </a:lnTo>
                <a:lnTo>
                  <a:pt x="111125" y="245110"/>
                </a:lnTo>
                <a:lnTo>
                  <a:pt x="115696" y="248920"/>
                </a:lnTo>
                <a:lnTo>
                  <a:pt x="120776" y="251460"/>
                </a:lnTo>
                <a:lnTo>
                  <a:pt x="126237" y="252729"/>
                </a:lnTo>
                <a:lnTo>
                  <a:pt x="132206" y="254000"/>
                </a:lnTo>
                <a:lnTo>
                  <a:pt x="144144" y="254000"/>
                </a:lnTo>
                <a:lnTo>
                  <a:pt x="149986" y="252729"/>
                </a:lnTo>
                <a:lnTo>
                  <a:pt x="155447" y="251460"/>
                </a:lnTo>
                <a:lnTo>
                  <a:pt x="160527" y="248920"/>
                </a:lnTo>
                <a:lnTo>
                  <a:pt x="164972" y="245110"/>
                </a:lnTo>
                <a:lnTo>
                  <a:pt x="169163" y="242570"/>
                </a:lnTo>
                <a:lnTo>
                  <a:pt x="172465" y="237489"/>
                </a:lnTo>
                <a:lnTo>
                  <a:pt x="173397" y="236220"/>
                </a:lnTo>
                <a:lnTo>
                  <a:pt x="133984" y="236220"/>
                </a:lnTo>
                <a:lnTo>
                  <a:pt x="119252" y="224789"/>
                </a:lnTo>
                <a:lnTo>
                  <a:pt x="117982" y="222250"/>
                </a:lnTo>
                <a:lnTo>
                  <a:pt x="117601" y="218439"/>
                </a:lnTo>
                <a:lnTo>
                  <a:pt x="117982" y="214629"/>
                </a:lnTo>
                <a:lnTo>
                  <a:pt x="119252" y="210820"/>
                </a:lnTo>
                <a:lnTo>
                  <a:pt x="138175" y="199389"/>
                </a:lnTo>
                <a:lnTo>
                  <a:pt x="173164" y="199389"/>
                </a:lnTo>
                <a:lnTo>
                  <a:pt x="172465" y="198120"/>
                </a:lnTo>
                <a:lnTo>
                  <a:pt x="149986" y="182879"/>
                </a:lnTo>
                <a:lnTo>
                  <a:pt x="144144" y="181610"/>
                </a:lnTo>
                <a:close/>
              </a:path>
              <a:path w="466725" h="254000">
                <a:moveTo>
                  <a:pt x="358775" y="181610"/>
                </a:moveTo>
                <a:lnTo>
                  <a:pt x="346709" y="181610"/>
                </a:lnTo>
                <a:lnTo>
                  <a:pt x="340994" y="182879"/>
                </a:lnTo>
                <a:lnTo>
                  <a:pt x="312165" y="213360"/>
                </a:lnTo>
                <a:lnTo>
                  <a:pt x="311784" y="218439"/>
                </a:lnTo>
                <a:lnTo>
                  <a:pt x="312165" y="223520"/>
                </a:lnTo>
                <a:lnTo>
                  <a:pt x="313562" y="228600"/>
                </a:lnTo>
                <a:lnTo>
                  <a:pt x="315594" y="233679"/>
                </a:lnTo>
                <a:lnTo>
                  <a:pt x="318388" y="237489"/>
                </a:lnTo>
                <a:lnTo>
                  <a:pt x="321817" y="242570"/>
                </a:lnTo>
                <a:lnTo>
                  <a:pt x="325881" y="245110"/>
                </a:lnTo>
                <a:lnTo>
                  <a:pt x="330580" y="248920"/>
                </a:lnTo>
                <a:lnTo>
                  <a:pt x="335533" y="251460"/>
                </a:lnTo>
                <a:lnTo>
                  <a:pt x="340994" y="252729"/>
                </a:lnTo>
                <a:lnTo>
                  <a:pt x="346709" y="254000"/>
                </a:lnTo>
                <a:lnTo>
                  <a:pt x="358775" y="254000"/>
                </a:lnTo>
                <a:lnTo>
                  <a:pt x="364616" y="252729"/>
                </a:lnTo>
                <a:lnTo>
                  <a:pt x="370077" y="251460"/>
                </a:lnTo>
                <a:lnTo>
                  <a:pt x="375157" y="248920"/>
                </a:lnTo>
                <a:lnTo>
                  <a:pt x="379729" y="245110"/>
                </a:lnTo>
                <a:lnTo>
                  <a:pt x="383793" y="242570"/>
                </a:lnTo>
                <a:lnTo>
                  <a:pt x="387222" y="237489"/>
                </a:lnTo>
                <a:lnTo>
                  <a:pt x="388154" y="236220"/>
                </a:lnTo>
                <a:lnTo>
                  <a:pt x="348614" y="236220"/>
                </a:lnTo>
                <a:lnTo>
                  <a:pt x="332231" y="218439"/>
                </a:lnTo>
                <a:lnTo>
                  <a:pt x="332739" y="214629"/>
                </a:lnTo>
                <a:lnTo>
                  <a:pt x="352805" y="199389"/>
                </a:lnTo>
                <a:lnTo>
                  <a:pt x="387921" y="199389"/>
                </a:lnTo>
                <a:lnTo>
                  <a:pt x="387222" y="198120"/>
                </a:lnTo>
                <a:lnTo>
                  <a:pt x="364616" y="182879"/>
                </a:lnTo>
                <a:lnTo>
                  <a:pt x="358775" y="181610"/>
                </a:lnTo>
                <a:close/>
              </a:path>
              <a:path w="466725" h="254000">
                <a:moveTo>
                  <a:pt x="173164" y="199389"/>
                </a:moveTo>
                <a:lnTo>
                  <a:pt x="138175" y="199389"/>
                </a:lnTo>
                <a:lnTo>
                  <a:pt x="142366" y="200660"/>
                </a:lnTo>
                <a:lnTo>
                  <a:pt x="146176" y="201929"/>
                </a:lnTo>
                <a:lnTo>
                  <a:pt x="158750" y="218439"/>
                </a:lnTo>
                <a:lnTo>
                  <a:pt x="158241" y="222250"/>
                </a:lnTo>
                <a:lnTo>
                  <a:pt x="156971" y="224789"/>
                </a:lnTo>
                <a:lnTo>
                  <a:pt x="155193" y="228600"/>
                </a:lnTo>
                <a:lnTo>
                  <a:pt x="152653" y="231139"/>
                </a:lnTo>
                <a:lnTo>
                  <a:pt x="149605" y="233679"/>
                </a:lnTo>
                <a:lnTo>
                  <a:pt x="146176" y="234950"/>
                </a:lnTo>
                <a:lnTo>
                  <a:pt x="142366" y="236220"/>
                </a:lnTo>
                <a:lnTo>
                  <a:pt x="173397" y="236220"/>
                </a:lnTo>
                <a:lnTo>
                  <a:pt x="175259" y="233679"/>
                </a:lnTo>
                <a:lnTo>
                  <a:pt x="177418" y="228600"/>
                </a:lnTo>
                <a:lnTo>
                  <a:pt x="178815" y="223520"/>
                </a:lnTo>
                <a:lnTo>
                  <a:pt x="179196" y="218439"/>
                </a:lnTo>
                <a:lnTo>
                  <a:pt x="178815" y="213360"/>
                </a:lnTo>
                <a:lnTo>
                  <a:pt x="177418" y="207010"/>
                </a:lnTo>
                <a:lnTo>
                  <a:pt x="175259" y="203200"/>
                </a:lnTo>
                <a:lnTo>
                  <a:pt x="173164" y="199389"/>
                </a:lnTo>
                <a:close/>
              </a:path>
              <a:path w="466725" h="254000">
                <a:moveTo>
                  <a:pt x="387921" y="199389"/>
                </a:moveTo>
                <a:lnTo>
                  <a:pt x="352805" y="199389"/>
                </a:lnTo>
                <a:lnTo>
                  <a:pt x="356869" y="200660"/>
                </a:lnTo>
                <a:lnTo>
                  <a:pt x="360806" y="201929"/>
                </a:lnTo>
                <a:lnTo>
                  <a:pt x="373379" y="218439"/>
                </a:lnTo>
                <a:lnTo>
                  <a:pt x="372999" y="222250"/>
                </a:lnTo>
                <a:lnTo>
                  <a:pt x="371601" y="224789"/>
                </a:lnTo>
                <a:lnTo>
                  <a:pt x="369824" y="228600"/>
                </a:lnTo>
                <a:lnTo>
                  <a:pt x="367283" y="231139"/>
                </a:lnTo>
                <a:lnTo>
                  <a:pt x="364235" y="233679"/>
                </a:lnTo>
                <a:lnTo>
                  <a:pt x="360806" y="234950"/>
                </a:lnTo>
                <a:lnTo>
                  <a:pt x="356869" y="236220"/>
                </a:lnTo>
                <a:lnTo>
                  <a:pt x="388154" y="236220"/>
                </a:lnTo>
                <a:lnTo>
                  <a:pt x="390016" y="233679"/>
                </a:lnTo>
                <a:lnTo>
                  <a:pt x="392049" y="228600"/>
                </a:lnTo>
                <a:lnTo>
                  <a:pt x="393445" y="223520"/>
                </a:lnTo>
                <a:lnTo>
                  <a:pt x="393826" y="218439"/>
                </a:lnTo>
                <a:lnTo>
                  <a:pt x="393445" y="213360"/>
                </a:lnTo>
                <a:lnTo>
                  <a:pt x="392049" y="207010"/>
                </a:lnTo>
                <a:lnTo>
                  <a:pt x="390016" y="203200"/>
                </a:lnTo>
                <a:lnTo>
                  <a:pt x="387921" y="199389"/>
                </a:lnTo>
                <a:close/>
              </a:path>
              <a:path w="466725" h="254000">
                <a:moveTo>
                  <a:pt x="102742" y="181610"/>
                </a:moveTo>
                <a:lnTo>
                  <a:pt x="8762" y="181610"/>
                </a:lnTo>
                <a:lnTo>
                  <a:pt x="6984" y="182879"/>
                </a:lnTo>
                <a:lnTo>
                  <a:pt x="5460" y="184150"/>
                </a:lnTo>
                <a:lnTo>
                  <a:pt x="4571" y="185420"/>
                </a:lnTo>
                <a:lnTo>
                  <a:pt x="4317" y="187960"/>
                </a:lnTo>
                <a:lnTo>
                  <a:pt x="4317" y="205739"/>
                </a:lnTo>
                <a:lnTo>
                  <a:pt x="4571" y="207010"/>
                </a:lnTo>
                <a:lnTo>
                  <a:pt x="5460" y="208279"/>
                </a:lnTo>
                <a:lnTo>
                  <a:pt x="6984" y="209550"/>
                </a:lnTo>
                <a:lnTo>
                  <a:pt x="8762" y="210820"/>
                </a:lnTo>
                <a:lnTo>
                  <a:pt x="84454" y="210820"/>
                </a:lnTo>
                <a:lnTo>
                  <a:pt x="85978" y="205739"/>
                </a:lnTo>
                <a:lnTo>
                  <a:pt x="88010" y="199389"/>
                </a:lnTo>
                <a:lnTo>
                  <a:pt x="90677" y="194310"/>
                </a:lnTo>
                <a:lnTo>
                  <a:pt x="94233" y="190500"/>
                </a:lnTo>
                <a:lnTo>
                  <a:pt x="98170" y="185420"/>
                </a:lnTo>
                <a:lnTo>
                  <a:pt x="102742" y="181610"/>
                </a:lnTo>
                <a:close/>
              </a:path>
              <a:path w="466725" h="254000">
                <a:moveTo>
                  <a:pt x="356488" y="2539"/>
                </a:moveTo>
                <a:lnTo>
                  <a:pt x="285495" y="2539"/>
                </a:lnTo>
                <a:lnTo>
                  <a:pt x="282701" y="3810"/>
                </a:lnTo>
                <a:lnTo>
                  <a:pt x="275335" y="13970"/>
                </a:lnTo>
                <a:lnTo>
                  <a:pt x="275335" y="181610"/>
                </a:lnTo>
                <a:lnTo>
                  <a:pt x="173608" y="181610"/>
                </a:lnTo>
                <a:lnTo>
                  <a:pt x="178180" y="185420"/>
                </a:lnTo>
                <a:lnTo>
                  <a:pt x="181990" y="190500"/>
                </a:lnTo>
                <a:lnTo>
                  <a:pt x="185546" y="194310"/>
                </a:lnTo>
                <a:lnTo>
                  <a:pt x="188213" y="199389"/>
                </a:lnTo>
                <a:lnTo>
                  <a:pt x="190372" y="205739"/>
                </a:lnTo>
                <a:lnTo>
                  <a:pt x="191642" y="210820"/>
                </a:lnTo>
                <a:lnTo>
                  <a:pt x="299338" y="210820"/>
                </a:lnTo>
                <a:lnTo>
                  <a:pt x="322199" y="177800"/>
                </a:lnTo>
                <a:lnTo>
                  <a:pt x="346075" y="170179"/>
                </a:lnTo>
                <a:lnTo>
                  <a:pt x="443737" y="170179"/>
                </a:lnTo>
                <a:lnTo>
                  <a:pt x="443642" y="100329"/>
                </a:lnTo>
                <a:lnTo>
                  <a:pt x="443356" y="96520"/>
                </a:lnTo>
                <a:lnTo>
                  <a:pt x="442213" y="91439"/>
                </a:lnTo>
                <a:lnTo>
                  <a:pt x="440689" y="86360"/>
                </a:lnTo>
                <a:lnTo>
                  <a:pt x="309752" y="86360"/>
                </a:lnTo>
                <a:lnTo>
                  <a:pt x="308101" y="85089"/>
                </a:lnTo>
                <a:lnTo>
                  <a:pt x="306704" y="83820"/>
                </a:lnTo>
                <a:lnTo>
                  <a:pt x="305688" y="82550"/>
                </a:lnTo>
                <a:lnTo>
                  <a:pt x="305180" y="80010"/>
                </a:lnTo>
                <a:lnTo>
                  <a:pt x="305180" y="40639"/>
                </a:lnTo>
                <a:lnTo>
                  <a:pt x="305688" y="38100"/>
                </a:lnTo>
                <a:lnTo>
                  <a:pt x="306704" y="36829"/>
                </a:lnTo>
                <a:lnTo>
                  <a:pt x="308101" y="35560"/>
                </a:lnTo>
                <a:lnTo>
                  <a:pt x="309752" y="34289"/>
                </a:lnTo>
                <a:lnTo>
                  <a:pt x="403188" y="34289"/>
                </a:lnTo>
                <a:lnTo>
                  <a:pt x="394588" y="22860"/>
                </a:lnTo>
                <a:lnTo>
                  <a:pt x="362330" y="3810"/>
                </a:lnTo>
                <a:lnTo>
                  <a:pt x="356488" y="2539"/>
                </a:lnTo>
                <a:close/>
              </a:path>
              <a:path w="466725" h="254000">
                <a:moveTo>
                  <a:pt x="443737" y="170179"/>
                </a:moveTo>
                <a:lnTo>
                  <a:pt x="359409" y="170179"/>
                </a:lnTo>
                <a:lnTo>
                  <a:pt x="366013" y="171450"/>
                </a:lnTo>
                <a:lnTo>
                  <a:pt x="372109" y="172720"/>
                </a:lnTo>
                <a:lnTo>
                  <a:pt x="402970" y="200660"/>
                </a:lnTo>
                <a:lnTo>
                  <a:pt x="406526" y="210820"/>
                </a:lnTo>
                <a:lnTo>
                  <a:pt x="461771" y="210820"/>
                </a:lnTo>
                <a:lnTo>
                  <a:pt x="463676" y="209550"/>
                </a:lnTo>
                <a:lnTo>
                  <a:pt x="464946" y="208279"/>
                </a:lnTo>
                <a:lnTo>
                  <a:pt x="466089" y="207010"/>
                </a:lnTo>
                <a:lnTo>
                  <a:pt x="466343" y="205739"/>
                </a:lnTo>
                <a:lnTo>
                  <a:pt x="466343" y="187960"/>
                </a:lnTo>
                <a:lnTo>
                  <a:pt x="466089" y="185420"/>
                </a:lnTo>
                <a:lnTo>
                  <a:pt x="464946" y="184150"/>
                </a:lnTo>
                <a:lnTo>
                  <a:pt x="463676" y="182879"/>
                </a:lnTo>
                <a:lnTo>
                  <a:pt x="461771" y="181610"/>
                </a:lnTo>
                <a:lnTo>
                  <a:pt x="443737" y="181610"/>
                </a:lnTo>
                <a:lnTo>
                  <a:pt x="443737" y="170179"/>
                </a:lnTo>
                <a:close/>
              </a:path>
              <a:path w="466725" h="254000">
                <a:moveTo>
                  <a:pt x="247014" y="93979"/>
                </a:moveTo>
                <a:lnTo>
                  <a:pt x="10159" y="93979"/>
                </a:lnTo>
                <a:lnTo>
                  <a:pt x="7365" y="95250"/>
                </a:lnTo>
                <a:lnTo>
                  <a:pt x="0" y="105410"/>
                </a:lnTo>
                <a:lnTo>
                  <a:pt x="0" y="158750"/>
                </a:lnTo>
                <a:lnTo>
                  <a:pt x="253" y="161289"/>
                </a:lnTo>
                <a:lnTo>
                  <a:pt x="1396" y="163829"/>
                </a:lnTo>
                <a:lnTo>
                  <a:pt x="2793" y="165100"/>
                </a:lnTo>
                <a:lnTo>
                  <a:pt x="4952" y="167639"/>
                </a:lnTo>
                <a:lnTo>
                  <a:pt x="7365" y="168910"/>
                </a:lnTo>
                <a:lnTo>
                  <a:pt x="10159" y="170179"/>
                </a:lnTo>
                <a:lnTo>
                  <a:pt x="247014" y="170179"/>
                </a:lnTo>
                <a:lnTo>
                  <a:pt x="249935" y="168910"/>
                </a:lnTo>
                <a:lnTo>
                  <a:pt x="252221" y="167639"/>
                </a:lnTo>
                <a:lnTo>
                  <a:pt x="254253" y="165100"/>
                </a:lnTo>
                <a:lnTo>
                  <a:pt x="255777" y="163829"/>
                </a:lnTo>
                <a:lnTo>
                  <a:pt x="256793" y="161289"/>
                </a:lnTo>
                <a:lnTo>
                  <a:pt x="257175" y="158750"/>
                </a:lnTo>
                <a:lnTo>
                  <a:pt x="257175" y="105410"/>
                </a:lnTo>
                <a:lnTo>
                  <a:pt x="249935" y="95250"/>
                </a:lnTo>
                <a:lnTo>
                  <a:pt x="247014" y="93979"/>
                </a:lnTo>
                <a:close/>
              </a:path>
              <a:path w="466725" h="254000">
                <a:moveTo>
                  <a:pt x="403188" y="34289"/>
                </a:moveTo>
                <a:lnTo>
                  <a:pt x="363981" y="34289"/>
                </a:lnTo>
                <a:lnTo>
                  <a:pt x="365886" y="35560"/>
                </a:lnTo>
                <a:lnTo>
                  <a:pt x="367410" y="36829"/>
                </a:lnTo>
                <a:lnTo>
                  <a:pt x="399541" y="77470"/>
                </a:lnTo>
                <a:lnTo>
                  <a:pt x="400430" y="78739"/>
                </a:lnTo>
                <a:lnTo>
                  <a:pt x="400557" y="81279"/>
                </a:lnTo>
                <a:lnTo>
                  <a:pt x="400303" y="82550"/>
                </a:lnTo>
                <a:lnTo>
                  <a:pt x="399414" y="83820"/>
                </a:lnTo>
                <a:lnTo>
                  <a:pt x="398017" y="85089"/>
                </a:lnTo>
                <a:lnTo>
                  <a:pt x="396239" y="86360"/>
                </a:lnTo>
                <a:lnTo>
                  <a:pt x="440689" y="86360"/>
                </a:lnTo>
                <a:lnTo>
                  <a:pt x="440308" y="85089"/>
                </a:lnTo>
                <a:lnTo>
                  <a:pt x="437895" y="81279"/>
                </a:lnTo>
                <a:lnTo>
                  <a:pt x="434720" y="76200"/>
                </a:lnTo>
                <a:lnTo>
                  <a:pt x="403188" y="34289"/>
                </a:lnTo>
                <a:close/>
              </a:path>
              <a:path w="466725" h="254000">
                <a:moveTo>
                  <a:pt x="108457" y="0"/>
                </a:moveTo>
                <a:lnTo>
                  <a:pt x="10159" y="0"/>
                </a:lnTo>
                <a:lnTo>
                  <a:pt x="7365" y="1270"/>
                </a:lnTo>
                <a:lnTo>
                  <a:pt x="4952" y="2539"/>
                </a:lnTo>
                <a:lnTo>
                  <a:pt x="2793" y="5079"/>
                </a:lnTo>
                <a:lnTo>
                  <a:pt x="1396" y="6350"/>
                </a:lnTo>
                <a:lnTo>
                  <a:pt x="253" y="8889"/>
                </a:lnTo>
                <a:lnTo>
                  <a:pt x="0" y="11429"/>
                </a:lnTo>
                <a:lnTo>
                  <a:pt x="0" y="64770"/>
                </a:lnTo>
                <a:lnTo>
                  <a:pt x="10159" y="76200"/>
                </a:lnTo>
                <a:lnTo>
                  <a:pt x="108457" y="76200"/>
                </a:lnTo>
                <a:lnTo>
                  <a:pt x="118617" y="64770"/>
                </a:lnTo>
                <a:lnTo>
                  <a:pt x="118617" y="11429"/>
                </a:lnTo>
                <a:lnTo>
                  <a:pt x="118236" y="8889"/>
                </a:lnTo>
                <a:lnTo>
                  <a:pt x="117347" y="6350"/>
                </a:lnTo>
                <a:lnTo>
                  <a:pt x="115696" y="5079"/>
                </a:lnTo>
                <a:lnTo>
                  <a:pt x="113664" y="2539"/>
                </a:lnTo>
                <a:lnTo>
                  <a:pt x="111251" y="1270"/>
                </a:lnTo>
                <a:lnTo>
                  <a:pt x="108457" y="0"/>
                </a:lnTo>
                <a:close/>
              </a:path>
              <a:path w="466725" h="254000">
                <a:moveTo>
                  <a:pt x="247014" y="0"/>
                </a:moveTo>
                <a:lnTo>
                  <a:pt x="148716" y="0"/>
                </a:lnTo>
                <a:lnTo>
                  <a:pt x="145795" y="1270"/>
                </a:lnTo>
                <a:lnTo>
                  <a:pt x="143382" y="2539"/>
                </a:lnTo>
                <a:lnTo>
                  <a:pt x="141350" y="5079"/>
                </a:lnTo>
                <a:lnTo>
                  <a:pt x="139826" y="6350"/>
                </a:lnTo>
                <a:lnTo>
                  <a:pt x="138810" y="8889"/>
                </a:lnTo>
                <a:lnTo>
                  <a:pt x="138429" y="11429"/>
                </a:lnTo>
                <a:lnTo>
                  <a:pt x="138429" y="64770"/>
                </a:lnTo>
                <a:lnTo>
                  <a:pt x="148716" y="76200"/>
                </a:lnTo>
                <a:lnTo>
                  <a:pt x="247014" y="76200"/>
                </a:lnTo>
                <a:lnTo>
                  <a:pt x="257175" y="64770"/>
                </a:lnTo>
                <a:lnTo>
                  <a:pt x="257175" y="11429"/>
                </a:lnTo>
                <a:lnTo>
                  <a:pt x="256793" y="8889"/>
                </a:lnTo>
                <a:lnTo>
                  <a:pt x="255777" y="6350"/>
                </a:lnTo>
                <a:lnTo>
                  <a:pt x="254253" y="5079"/>
                </a:lnTo>
                <a:lnTo>
                  <a:pt x="252221" y="2539"/>
                </a:lnTo>
                <a:lnTo>
                  <a:pt x="249935" y="1270"/>
                </a:lnTo>
                <a:lnTo>
                  <a:pt x="247014"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69" name="object 69"/>
          <p:cNvSpPr/>
          <p:nvPr/>
        </p:nvSpPr>
        <p:spPr>
          <a:xfrm>
            <a:off x="1761744" y="1307591"/>
            <a:ext cx="259080" cy="271272"/>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70" name="object 70"/>
          <p:cNvSpPr/>
          <p:nvPr/>
        </p:nvSpPr>
        <p:spPr>
          <a:xfrm>
            <a:off x="3159251" y="1080516"/>
            <a:ext cx="260603" cy="269748"/>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71" name="object 71"/>
          <p:cNvSpPr/>
          <p:nvPr/>
        </p:nvSpPr>
        <p:spPr>
          <a:xfrm>
            <a:off x="4568952" y="784859"/>
            <a:ext cx="260603" cy="269748"/>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72" name="object 72"/>
          <p:cNvSpPr/>
          <p:nvPr/>
        </p:nvSpPr>
        <p:spPr>
          <a:xfrm>
            <a:off x="8045195" y="873252"/>
            <a:ext cx="259079" cy="271272"/>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73" name="object 73"/>
          <p:cNvSpPr txBox="1">
            <a:spLocks noGrp="1"/>
          </p:cNvSpPr>
          <p:nvPr>
            <p:ph type="title"/>
          </p:nvPr>
        </p:nvSpPr>
        <p:spPr>
          <a:xfrm>
            <a:off x="442976" y="282702"/>
            <a:ext cx="7217409" cy="553998"/>
          </a:xfrm>
          <a:prstGeom prst="rect">
            <a:avLst/>
          </a:prstGeom>
        </p:spPr>
        <p:txBody>
          <a:bodyPr vert="horz" wrap="square" lIns="0" tIns="0" rIns="0" bIns="0" rtlCol="0">
            <a:spAutoFit/>
          </a:bodyPr>
          <a:lstStyle/>
          <a:p>
            <a:pPr marL="12700">
              <a:lnSpc>
                <a:spcPct val="100000"/>
              </a:lnSpc>
            </a:pPr>
            <a:r>
              <a:rPr sz="3600" kern="1200" spc="-2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4 Predominant autonomous fleet use cases</a:t>
            </a:r>
            <a:r>
              <a:rPr lang="en-US" sz="3600" kern="1200" spc="-2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 </a:t>
            </a:r>
            <a:r>
              <a:rPr sz="3600" kern="1200" spc="-2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a:t>
            </a:r>
          </a:p>
        </p:txBody>
      </p:sp>
      <p:sp>
        <p:nvSpPr>
          <p:cNvPr id="75" name="object 75"/>
          <p:cNvSpPr/>
          <p:nvPr/>
        </p:nvSpPr>
        <p:spPr>
          <a:xfrm>
            <a:off x="8887206" y="46482"/>
            <a:ext cx="239268" cy="240791"/>
          </a:xfrm>
          <a:prstGeom prst="rect">
            <a:avLst/>
          </a:prstGeom>
          <a:blipFill>
            <a:blip r:embed="rId7" cstate="print"/>
            <a:stretch>
              <a:fillRect/>
            </a:stretch>
          </a:blipFill>
        </p:spPr>
        <p:txBody>
          <a:bodyPr wrap="square" lIns="0" tIns="0" rIns="0" bIns="0" rtlCol="0"/>
          <a:lstStyle/>
          <a:p>
            <a:pPr defTabSz="914400"/>
            <a:endParaRPr>
              <a:solidFill>
                <a:prstClr val="black"/>
              </a:solidFill>
            </a:endParaRPr>
          </a:p>
        </p:txBody>
      </p:sp>
      <p:sp>
        <p:nvSpPr>
          <p:cNvPr id="76" name="object 76"/>
          <p:cNvSpPr/>
          <p:nvPr/>
        </p:nvSpPr>
        <p:spPr>
          <a:xfrm>
            <a:off x="8887206" y="46482"/>
            <a:ext cx="239395" cy="241300"/>
          </a:xfrm>
          <a:custGeom>
            <a:avLst/>
            <a:gdLst/>
            <a:ahLst/>
            <a:cxnLst/>
            <a:rect l="l" t="t" r="r" b="b"/>
            <a:pathLst>
              <a:path w="239395" h="241300">
                <a:moveTo>
                  <a:pt x="0" y="120395"/>
                </a:moveTo>
                <a:lnTo>
                  <a:pt x="9405" y="73509"/>
                </a:lnTo>
                <a:lnTo>
                  <a:pt x="35051" y="35242"/>
                </a:lnTo>
                <a:lnTo>
                  <a:pt x="73080" y="9453"/>
                </a:lnTo>
                <a:lnTo>
                  <a:pt x="119634" y="0"/>
                </a:lnTo>
                <a:lnTo>
                  <a:pt x="166187" y="9453"/>
                </a:lnTo>
                <a:lnTo>
                  <a:pt x="204216" y="35242"/>
                </a:lnTo>
                <a:lnTo>
                  <a:pt x="229862" y="73509"/>
                </a:lnTo>
                <a:lnTo>
                  <a:pt x="239268" y="120395"/>
                </a:lnTo>
                <a:lnTo>
                  <a:pt x="229862" y="167282"/>
                </a:lnTo>
                <a:lnTo>
                  <a:pt x="204216" y="205549"/>
                </a:lnTo>
                <a:lnTo>
                  <a:pt x="166187" y="231338"/>
                </a:lnTo>
                <a:lnTo>
                  <a:pt x="119634" y="240791"/>
                </a:lnTo>
                <a:lnTo>
                  <a:pt x="73080" y="231338"/>
                </a:lnTo>
                <a:lnTo>
                  <a:pt x="35052" y="205549"/>
                </a:lnTo>
                <a:lnTo>
                  <a:pt x="9405" y="167282"/>
                </a:lnTo>
                <a:lnTo>
                  <a:pt x="0" y="120395"/>
                </a:lnTo>
                <a:close/>
              </a:path>
            </a:pathLst>
          </a:custGeom>
          <a:ln w="19812">
            <a:solidFill>
              <a:srgbClr val="B0B9BE"/>
            </a:solidFill>
          </a:ln>
        </p:spPr>
        <p:txBody>
          <a:bodyPr wrap="square" lIns="0" tIns="0" rIns="0" bIns="0" rtlCol="0"/>
          <a:lstStyle/>
          <a:p>
            <a:pPr defTabSz="914400"/>
            <a:endParaRPr>
              <a:solidFill>
                <a:prstClr val="black"/>
              </a:solidFill>
            </a:endParaRPr>
          </a:p>
        </p:txBody>
      </p:sp>
    </p:spTree>
    <p:extLst>
      <p:ext uri="{BB962C8B-B14F-4D97-AF65-F5344CB8AC3E}">
        <p14:creationId xmlns:p14="http://schemas.microsoft.com/office/powerpoint/2010/main" val="1711928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p:cNvSpPr txBox="1"/>
          <p:nvPr/>
        </p:nvSpPr>
        <p:spPr>
          <a:xfrm>
            <a:off x="306612" y="0"/>
            <a:ext cx="6912768" cy="769441"/>
          </a:xfrm>
          <a:prstGeom prst="rect">
            <a:avLst/>
          </a:prstGeom>
          <a:noFill/>
        </p:spPr>
        <p:txBody>
          <a:bodyPr wrap="square" rtlCol="0">
            <a:spAutoFit/>
          </a:bodyPr>
          <a:lstStyle>
            <a:defPPr>
              <a:defRPr lang="zh-TW"/>
            </a:defPPr>
            <a:lvl1pPr>
              <a:defRPr sz="4400">
                <a:solidFill>
                  <a:srgbClr val="0377C4"/>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altLang="zh-TW" dirty="0" smtClean="0"/>
              <a:t>  Reading prep materials </a:t>
            </a:r>
            <a:endParaRPr lang="en-US" altLang="zh-TW" dirty="0"/>
          </a:p>
        </p:txBody>
      </p:sp>
      <p:sp>
        <p:nvSpPr>
          <p:cNvPr id="3" name="文字方塊 2"/>
          <p:cNvSpPr txBox="1"/>
          <p:nvPr/>
        </p:nvSpPr>
        <p:spPr>
          <a:xfrm>
            <a:off x="124649" y="963158"/>
            <a:ext cx="8424936" cy="4411464"/>
          </a:xfrm>
          <a:prstGeom prst="rect">
            <a:avLst/>
          </a:prstGeom>
          <a:noFill/>
        </p:spPr>
        <p:txBody>
          <a:bodyPr wrap="square" rtlCol="0">
            <a:spAutoFit/>
          </a:bodyPr>
          <a:lstStyle/>
          <a:p>
            <a:pPr marL="342900" indent="-342900">
              <a:spcBef>
                <a:spcPts val="400"/>
              </a:spcBef>
              <a:buFont typeface="Arial" panose="020B0604020202020204" pitchFamily="34" charset="0"/>
              <a:buChar char="•"/>
            </a:pPr>
            <a:r>
              <a:rPr lang="en-US" sz="2400" dirty="0" smtClean="0">
                <a:hlinkClick r:id="rId2"/>
              </a:rPr>
              <a:t>AI and cybersecurity: a match made in heaven</a:t>
            </a:r>
            <a:endParaRPr lang="en-US" sz="2400" dirty="0" smtClean="0"/>
          </a:p>
          <a:p>
            <a:pPr marL="342900" indent="-342900">
              <a:spcBef>
                <a:spcPts val="400"/>
              </a:spcBef>
              <a:buFont typeface="Arial" panose="020B0604020202020204" pitchFamily="34" charset="0"/>
              <a:buChar char="•"/>
            </a:pPr>
            <a:r>
              <a:rPr lang="en-US" sz="2400" dirty="0" smtClean="0">
                <a:hlinkClick r:id="rId3"/>
              </a:rPr>
              <a:t>Analytics, AI and Orchestration and Top New Security Topics</a:t>
            </a:r>
            <a:endParaRPr lang="en-US" sz="2400" dirty="0" smtClean="0"/>
          </a:p>
          <a:p>
            <a:pPr marL="342900" indent="-342900">
              <a:spcBef>
                <a:spcPts val="400"/>
              </a:spcBef>
              <a:buFont typeface="Arial" panose="020B0604020202020204" pitchFamily="34" charset="0"/>
              <a:buChar char="•"/>
            </a:pPr>
            <a:r>
              <a:rPr lang="en-US" sz="2400" dirty="0">
                <a:hlinkClick r:id="rId4"/>
              </a:rPr>
              <a:t>Cyber threats are growing more serious, and artificial intelligence could be the key to </a:t>
            </a:r>
            <a:r>
              <a:rPr lang="en-US" sz="2400" dirty="0" smtClean="0">
                <a:hlinkClick r:id="rId4"/>
              </a:rPr>
              <a:t>security</a:t>
            </a:r>
            <a:endParaRPr lang="en-US" sz="2400" dirty="0" smtClean="0"/>
          </a:p>
          <a:p>
            <a:pPr marL="342900" indent="-342900">
              <a:spcBef>
                <a:spcPts val="400"/>
              </a:spcBef>
              <a:buFont typeface="Arial" panose="020B0604020202020204" pitchFamily="34" charset="0"/>
              <a:buChar char="•"/>
            </a:pPr>
            <a:endParaRPr lang="en-US" sz="2400" dirty="0"/>
          </a:p>
          <a:p>
            <a:pPr>
              <a:spcBef>
                <a:spcPts val="400"/>
              </a:spcBef>
            </a:pPr>
            <a:endParaRPr lang="en-US" sz="2400" dirty="0" smtClean="0"/>
          </a:p>
          <a:p>
            <a:pPr marL="342900" indent="-342900">
              <a:spcBef>
                <a:spcPts val="400"/>
              </a:spcBef>
              <a:buFont typeface="Arial" panose="020B0604020202020204" pitchFamily="34" charset="0"/>
              <a:buChar char="•"/>
            </a:pPr>
            <a:endParaRPr lang="en-US" sz="2400" dirty="0" smtClean="0"/>
          </a:p>
          <a:p>
            <a:pPr marL="342900" indent="-342900">
              <a:spcBef>
                <a:spcPts val="400"/>
              </a:spcBef>
              <a:buFont typeface="Arial" panose="020B0604020202020204" pitchFamily="34" charset="0"/>
              <a:buChar char="•"/>
            </a:pPr>
            <a:endParaRPr lang="en-US" sz="2400" dirty="0" smtClean="0"/>
          </a:p>
          <a:p>
            <a:pPr marL="342900" indent="-342900">
              <a:spcBef>
                <a:spcPts val="400"/>
              </a:spcBef>
              <a:buFont typeface="Arial" panose="020B0604020202020204" pitchFamily="34" charset="0"/>
              <a:buChar char="•"/>
            </a:pPr>
            <a:endParaRPr lang="en-US" sz="2400" dirty="0" smtClean="0"/>
          </a:p>
          <a:p>
            <a:pPr marL="342900" indent="-342900">
              <a:spcBef>
                <a:spcPts val="400"/>
              </a:spcBef>
              <a:buFont typeface="Arial" panose="020B0604020202020204" pitchFamily="34" charset="0"/>
              <a:buChar char="•"/>
            </a:pPr>
            <a:endParaRPr lang="en-US" altLang="zh-TW" sz="14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288192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9"/>
          <p:cNvPicPr>
            <a:picLocks noChangeAspect="1"/>
          </p:cNvPicPr>
          <p:nvPr/>
        </p:nvPicPr>
        <p:blipFill rotWithShape="1">
          <a:blip r:embed="rId3">
            <a:extLst>
              <a:ext uri="{28A0092B-C50C-407E-A947-70E740481C1C}">
                <a14:useLocalDpi xmlns:a14="http://schemas.microsoft.com/office/drawing/2010/main" val="0"/>
              </a:ext>
            </a:extLst>
          </a:blip>
          <a:srcRect l="1667" t="33184" r="34546" b="2506"/>
          <a:stretch/>
        </p:blipFill>
        <p:spPr>
          <a:xfrm>
            <a:off x="761999" y="82731"/>
            <a:ext cx="8386234" cy="4730951"/>
          </a:xfrm>
          <a:prstGeom prst="rect">
            <a:avLst/>
          </a:prstGeom>
          <a:solidFill>
            <a:schemeClr val="bg2">
              <a:lumMod val="60000"/>
              <a:lumOff val="40000"/>
            </a:schemeClr>
          </a:solidFill>
        </p:spPr>
      </p:pic>
      <p:sp>
        <p:nvSpPr>
          <p:cNvPr id="10" name="Rectangle 9"/>
          <p:cNvSpPr/>
          <p:nvPr/>
        </p:nvSpPr>
        <p:spPr>
          <a:xfrm>
            <a:off x="0" y="0"/>
            <a:ext cx="9144000" cy="4824387"/>
          </a:xfrm>
          <a:prstGeom prst="rect">
            <a:avLst/>
          </a:prstGeom>
          <a:gradFill flip="none" rotWithShape="1">
            <a:gsLst>
              <a:gs pos="26000">
                <a:schemeClr val="tx2"/>
              </a:gs>
              <a:gs pos="100000">
                <a:schemeClr val="tx2">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TextBox 21"/>
          <p:cNvSpPr txBox="1"/>
          <p:nvPr/>
        </p:nvSpPr>
        <p:spPr>
          <a:xfrm>
            <a:off x="567557" y="1598178"/>
            <a:ext cx="3836456" cy="215444"/>
          </a:xfrm>
          <a:prstGeom prst="rect">
            <a:avLst/>
          </a:prstGeom>
          <a:noFill/>
          <a:ln>
            <a:noFill/>
          </a:ln>
        </p:spPr>
        <p:txBody>
          <a:bodyPr vert="horz" wrap="square" lIns="0" tIns="0" rIns="0" bIns="0" rtlCol="0">
            <a:spAutoFit/>
          </a:bodyPr>
          <a:lstStyle/>
          <a:p>
            <a:pPr defTabSz="457200"/>
            <a:r>
              <a:rPr lang="en-US" sz="1400" dirty="0" smtClean="0">
                <a:solidFill>
                  <a:prstClr val="white"/>
                </a:solidFill>
                <a:latin typeface="Calibri Light" panose="020F0302020204030204" pitchFamily="34" charset="0"/>
                <a:cs typeface="Calibri Light" panose="020F0302020204030204" pitchFamily="34" charset="0"/>
              </a:rPr>
              <a:t>What are the levels of AD?</a:t>
            </a:r>
            <a:endParaRPr lang="en-US" sz="1400" dirty="0">
              <a:solidFill>
                <a:prstClr val="white"/>
              </a:solidFill>
              <a:latin typeface="Calibri Light" panose="020F0302020204030204" pitchFamily="34" charset="0"/>
              <a:cs typeface="Calibri Light" panose="020F0302020204030204" pitchFamily="34" charset="0"/>
            </a:endParaRPr>
          </a:p>
        </p:txBody>
      </p:sp>
      <p:sp>
        <p:nvSpPr>
          <p:cNvPr id="9" name="Title 1"/>
          <p:cNvSpPr>
            <a:spLocks noGrp="1"/>
          </p:cNvSpPr>
          <p:nvPr>
            <p:ph type="title"/>
          </p:nvPr>
        </p:nvSpPr>
        <p:spPr>
          <a:xfrm>
            <a:off x="395702" y="138347"/>
            <a:ext cx="8229600" cy="694799"/>
          </a:xfrm>
        </p:spPr>
        <p:txBody>
          <a:bodyPr/>
          <a:lstStyle/>
          <a:p>
            <a:r>
              <a:rPr lang="en-US" sz="3600" b="1" dirty="0">
                <a:solidFill>
                  <a:prstClr val="white"/>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Agenda</a:t>
            </a:r>
            <a:endParaRPr lang="en-US" sz="3600" b="1" dirty="0">
              <a:solidFill>
                <a:prstClr val="white"/>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19" name="TextBox 18"/>
          <p:cNvSpPr txBox="1"/>
          <p:nvPr/>
        </p:nvSpPr>
        <p:spPr>
          <a:xfrm>
            <a:off x="567557" y="1989696"/>
            <a:ext cx="4150993" cy="215444"/>
          </a:xfrm>
          <a:prstGeom prst="rect">
            <a:avLst/>
          </a:prstGeom>
          <a:noFill/>
          <a:ln>
            <a:noFill/>
          </a:ln>
        </p:spPr>
        <p:txBody>
          <a:bodyPr vert="horz" wrap="square" lIns="0" tIns="0" rIns="0" bIns="0" rtlCol="0">
            <a:spAutoFit/>
          </a:bodyPr>
          <a:lstStyle/>
          <a:p>
            <a:pPr defTabSz="457200"/>
            <a:r>
              <a:rPr lang="en-US" sz="1400" dirty="0" smtClean="0">
                <a:solidFill>
                  <a:prstClr val="white"/>
                </a:solidFill>
                <a:latin typeface="Calibri Light" panose="020F0302020204030204" pitchFamily="34" charset="0"/>
                <a:cs typeface="Calibri Light" panose="020F0302020204030204" pitchFamily="34" charset="0"/>
              </a:rPr>
              <a:t>Changing laws; where are they headed?</a:t>
            </a:r>
            <a:endParaRPr lang="en-US" sz="1400" dirty="0">
              <a:solidFill>
                <a:prstClr val="white"/>
              </a:solidFill>
              <a:latin typeface="Calibri Light" panose="020F0302020204030204" pitchFamily="34" charset="0"/>
              <a:cs typeface="Calibri Light" panose="020F0302020204030204" pitchFamily="34" charset="0"/>
            </a:endParaRPr>
          </a:p>
        </p:txBody>
      </p:sp>
      <p:sp>
        <p:nvSpPr>
          <p:cNvPr id="5" name="TextBox 4"/>
          <p:cNvSpPr txBox="1"/>
          <p:nvPr/>
        </p:nvSpPr>
        <p:spPr>
          <a:xfrm>
            <a:off x="567556" y="2794098"/>
            <a:ext cx="4584860" cy="215444"/>
          </a:xfrm>
          <a:prstGeom prst="rect">
            <a:avLst/>
          </a:prstGeom>
          <a:noFill/>
        </p:spPr>
        <p:txBody>
          <a:bodyPr vert="horz" wrap="square" lIns="0" tIns="0" rIns="0" bIns="0" rtlCol="0">
            <a:spAutoFit/>
          </a:bodyPr>
          <a:lstStyle/>
          <a:p>
            <a:pPr defTabSz="457200"/>
            <a:r>
              <a:rPr lang="en-US" sz="1400" dirty="0" smtClean="0">
                <a:solidFill>
                  <a:prstClr val="white"/>
                </a:solidFill>
                <a:latin typeface="Calibri Light" panose="020F0302020204030204" pitchFamily="34" charset="0"/>
                <a:cs typeface="Calibri Light" panose="020F0302020204030204" pitchFamily="34" charset="0"/>
              </a:rPr>
              <a:t>What are the security concerns for an organization?</a:t>
            </a:r>
            <a:endParaRPr lang="en-US" sz="1400" dirty="0" smtClean="0">
              <a:solidFill>
                <a:srgbClr val="003C71"/>
              </a:solidFill>
              <a:latin typeface="Calibri Light" panose="020F0302020204030204" pitchFamily="34" charset="0"/>
              <a:cs typeface="Calibri Light" panose="020F0302020204030204" pitchFamily="34" charset="0"/>
            </a:endParaRPr>
          </a:p>
        </p:txBody>
      </p:sp>
      <p:sp>
        <p:nvSpPr>
          <p:cNvPr id="8" name="TextBox 7"/>
          <p:cNvSpPr txBox="1"/>
          <p:nvPr/>
        </p:nvSpPr>
        <p:spPr>
          <a:xfrm>
            <a:off x="391469" y="793776"/>
            <a:ext cx="4241149" cy="215444"/>
          </a:xfrm>
          <a:prstGeom prst="rect">
            <a:avLst/>
          </a:prstGeom>
          <a:noFill/>
          <a:ln>
            <a:noFill/>
          </a:ln>
        </p:spPr>
        <p:txBody>
          <a:bodyPr vert="horz" wrap="square" lIns="0" tIns="0" rIns="0" bIns="0" rtlCol="0">
            <a:spAutoFit/>
          </a:bodyPr>
          <a:lstStyle/>
          <a:p>
            <a:pPr defTabSz="457200"/>
            <a:r>
              <a:rPr lang="en-US" sz="1400" dirty="0" smtClean="0">
                <a:solidFill>
                  <a:prstClr val="white"/>
                </a:solidFill>
              </a:rPr>
              <a:t>Cybersecurity </a:t>
            </a:r>
            <a:r>
              <a:rPr lang="en-US" sz="1400" dirty="0">
                <a:solidFill>
                  <a:prstClr val="white"/>
                </a:solidFill>
              </a:rPr>
              <a:t>T</a:t>
            </a:r>
            <a:r>
              <a:rPr lang="en-US" sz="1400" dirty="0" smtClean="0">
                <a:solidFill>
                  <a:prstClr val="white"/>
                </a:solidFill>
              </a:rPr>
              <a:t>hreats &amp; Autonomous Driving (AD)</a:t>
            </a:r>
            <a:endParaRPr lang="en-US" sz="1400" dirty="0">
              <a:solidFill>
                <a:prstClr val="white"/>
              </a:solidFill>
            </a:endParaRPr>
          </a:p>
        </p:txBody>
      </p:sp>
      <p:sp>
        <p:nvSpPr>
          <p:cNvPr id="11" name="TextBox 10"/>
          <p:cNvSpPr txBox="1"/>
          <p:nvPr/>
        </p:nvSpPr>
        <p:spPr>
          <a:xfrm>
            <a:off x="567556" y="3167613"/>
            <a:ext cx="4584860" cy="215444"/>
          </a:xfrm>
          <a:prstGeom prst="rect">
            <a:avLst/>
          </a:prstGeom>
          <a:noFill/>
        </p:spPr>
        <p:txBody>
          <a:bodyPr vert="horz" wrap="square" lIns="0" tIns="0" rIns="0" bIns="0" rtlCol="0">
            <a:spAutoFit/>
          </a:bodyPr>
          <a:lstStyle/>
          <a:p>
            <a:pPr defTabSz="457200"/>
            <a:r>
              <a:rPr lang="en-US" sz="1400" dirty="0" smtClean="0">
                <a:solidFill>
                  <a:prstClr val="white"/>
                </a:solidFill>
                <a:latin typeface="Calibri Light" panose="020F0302020204030204" pitchFamily="34" charset="0"/>
                <a:cs typeface="Calibri Light" panose="020F0302020204030204" pitchFamily="34" charset="0"/>
              </a:rPr>
              <a:t>How can you protect your organization from these threats</a:t>
            </a:r>
            <a:endParaRPr lang="en-US" sz="1400" dirty="0" smtClean="0">
              <a:solidFill>
                <a:srgbClr val="003C71"/>
              </a:solidFill>
              <a:latin typeface="Calibri Light" panose="020F0302020204030204" pitchFamily="34" charset="0"/>
              <a:cs typeface="Calibri Light" panose="020F0302020204030204" pitchFamily="34" charset="0"/>
            </a:endParaRPr>
          </a:p>
        </p:txBody>
      </p:sp>
      <p:sp>
        <p:nvSpPr>
          <p:cNvPr id="12" name="TextBox 11"/>
          <p:cNvSpPr txBox="1"/>
          <p:nvPr/>
        </p:nvSpPr>
        <p:spPr>
          <a:xfrm>
            <a:off x="567557" y="2412193"/>
            <a:ext cx="4150993" cy="215444"/>
          </a:xfrm>
          <a:prstGeom prst="rect">
            <a:avLst/>
          </a:prstGeom>
          <a:noFill/>
          <a:ln>
            <a:noFill/>
          </a:ln>
        </p:spPr>
        <p:txBody>
          <a:bodyPr vert="horz" wrap="square" lIns="0" tIns="0" rIns="0" bIns="0" rtlCol="0">
            <a:spAutoFit/>
          </a:bodyPr>
          <a:lstStyle/>
          <a:p>
            <a:pPr defTabSz="457200"/>
            <a:r>
              <a:rPr lang="en-US" sz="1400" dirty="0" smtClean="0">
                <a:solidFill>
                  <a:prstClr val="white"/>
                </a:solidFill>
                <a:latin typeface="Calibri Light" panose="020F0302020204030204" pitchFamily="34" charset="0"/>
                <a:cs typeface="Calibri Light" panose="020F0302020204030204" pitchFamily="34" charset="0"/>
              </a:rPr>
              <a:t>What are the </a:t>
            </a:r>
            <a:r>
              <a:rPr lang="en-US" sz="1400" dirty="0" smtClean="0">
                <a:solidFill>
                  <a:prstClr val="white"/>
                </a:solidFill>
                <a:latin typeface="Calibri Light" panose="020F0302020204030204" pitchFamily="34" charset="0"/>
                <a:cs typeface="Calibri Light" panose="020F0302020204030204" pitchFamily="34" charset="0"/>
              </a:rPr>
              <a:t>benefits and concerns around AV’s?</a:t>
            </a:r>
            <a:endParaRPr lang="en-US" sz="1400"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604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p:cNvSpPr>
            <a:spLocks noGrp="1"/>
          </p:cNvSpPr>
          <p:nvPr>
            <p:ph type="title"/>
          </p:nvPr>
        </p:nvSpPr>
        <p:spPr/>
        <p:txBody>
          <a:bodyPr/>
          <a:lstStyle/>
          <a:p>
            <a:r>
              <a:rPr lang="en-US" sz="3600" b="1" dirty="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Summary</a:t>
            </a:r>
          </a:p>
        </p:txBody>
      </p:sp>
      <p:sp>
        <p:nvSpPr>
          <p:cNvPr id="4" name="Content Placeholder 3"/>
          <p:cNvSpPr>
            <a:spLocks noGrp="1"/>
          </p:cNvSpPr>
          <p:nvPr>
            <p:ph sz="quarter" idx="13"/>
          </p:nvPr>
        </p:nvSpPr>
        <p:spPr/>
        <p:txBody>
          <a:bodyPr/>
          <a:lstStyle/>
          <a:p>
            <a:r>
              <a:rPr lang="en-US" dirty="0" smtClean="0">
                <a:latin typeface="Calibri Light" panose="020F0302020204030204" pitchFamily="34" charset="0"/>
                <a:cs typeface="Calibri Light" panose="020F0302020204030204" pitchFamily="34" charset="0"/>
              </a:rPr>
              <a:t>Automotive </a:t>
            </a:r>
            <a:r>
              <a:rPr lang="en-US" dirty="0">
                <a:latin typeface="Calibri Light" panose="020F0302020204030204" pitchFamily="34" charset="0"/>
                <a:cs typeface="Calibri Light" panose="020F0302020204030204" pitchFamily="34" charset="0"/>
              </a:rPr>
              <a:t>cybersecurity must evolve as automation technologies replace driver actions. </a:t>
            </a:r>
            <a:endParaRPr lang="en-US" dirty="0" smtClean="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There </a:t>
            </a:r>
            <a:r>
              <a:rPr lang="en-US" dirty="0">
                <a:latin typeface="Calibri Light" panose="020F0302020204030204" pitchFamily="34" charset="0"/>
                <a:cs typeface="Calibri Light" panose="020F0302020204030204" pitchFamily="34" charset="0"/>
              </a:rPr>
              <a:t>is a need to develop advanced cybersecurity solutions for these new workloads and additional exposed surfaces. </a:t>
            </a:r>
            <a:endParaRPr lang="en-US" dirty="0" smtClean="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Utilizing </a:t>
            </a:r>
            <a:r>
              <a:rPr lang="en-US" dirty="0">
                <a:latin typeface="Calibri Light" panose="020F0302020204030204" pitchFamily="34" charset="0"/>
                <a:cs typeface="Calibri Light" panose="020F0302020204030204" pitchFamily="34" charset="0"/>
              </a:rPr>
              <a:t>artificial intelligence technologies such as cognitive machine learning subsystems, sensors, object processing, vehicle to infrastructure and in-vehicle critical subsystems with hardware rooted security are some of the approaches we will discuss.  </a:t>
            </a:r>
            <a:endParaRPr lang="en-US" dirty="0" smtClean="0">
              <a:latin typeface="Calibri Light" panose="020F0302020204030204" pitchFamily="34" charset="0"/>
              <a:cs typeface="Calibri Light" panose="020F0302020204030204" pitchFamily="34" charset="0"/>
            </a:endParaRPr>
          </a:p>
          <a:p>
            <a:r>
              <a:rPr lang="en-US" dirty="0" smtClean="0">
                <a:latin typeface="Calibri Light" panose="020F0302020204030204" pitchFamily="34" charset="0"/>
                <a:cs typeface="Calibri Light" panose="020F0302020204030204" pitchFamily="34" charset="0"/>
              </a:rPr>
              <a:t>We </a:t>
            </a:r>
            <a:r>
              <a:rPr lang="en-US" dirty="0">
                <a:latin typeface="Calibri Light" panose="020F0302020204030204" pitchFamily="34" charset="0"/>
                <a:cs typeface="Calibri Light" panose="020F0302020204030204" pitchFamily="34" charset="0"/>
              </a:rPr>
              <a:t>must also expedite the coordination among technology companies, autonomous vehicle providers, and end-users.  </a:t>
            </a:r>
          </a:p>
        </p:txBody>
      </p:sp>
    </p:spTree>
    <p:extLst>
      <p:ext uri="{BB962C8B-B14F-4D97-AF65-F5344CB8AC3E}">
        <p14:creationId xmlns:p14="http://schemas.microsoft.com/office/powerpoint/2010/main" val="402204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37126" y="2320544"/>
            <a:ext cx="1072515" cy="1549400"/>
          </a:xfrm>
          <a:prstGeom prst="rect">
            <a:avLst/>
          </a:prstGeom>
        </p:spPr>
        <p:txBody>
          <a:bodyPr vert="horz" wrap="square" lIns="0" tIns="0" rIns="0" bIns="0" rtlCol="0">
            <a:spAutoFit/>
          </a:bodyPr>
          <a:lstStyle/>
          <a:p>
            <a:pPr marL="12700">
              <a:lnSpc>
                <a:spcPct val="100000"/>
              </a:lnSpc>
            </a:pPr>
            <a:r>
              <a:rPr sz="1000" b="1" spc="45" dirty="0">
                <a:latin typeface="Calibri"/>
                <a:cs typeface="Calibri"/>
              </a:rPr>
              <a:t>Platooning:</a:t>
            </a:r>
            <a:endParaRPr sz="1000" dirty="0">
              <a:latin typeface="Calibri"/>
              <a:cs typeface="Calibri"/>
            </a:endParaRPr>
          </a:p>
          <a:p>
            <a:pPr marL="12700" marR="5080">
              <a:lnSpc>
                <a:spcPct val="100000"/>
              </a:lnSpc>
            </a:pPr>
            <a:r>
              <a:rPr sz="1000" spc="25" dirty="0">
                <a:latin typeface="Arial Unicode MS"/>
                <a:cs typeface="Arial Unicode MS"/>
              </a:rPr>
              <a:t>All </a:t>
            </a:r>
            <a:r>
              <a:rPr sz="1000" spc="-10" dirty="0">
                <a:latin typeface="Arial Unicode MS"/>
                <a:cs typeface="Arial Unicode MS"/>
              </a:rPr>
              <a:t>aspects </a:t>
            </a:r>
            <a:r>
              <a:rPr sz="1000" spc="40" dirty="0">
                <a:latin typeface="Arial Unicode MS"/>
                <a:cs typeface="Arial Unicode MS"/>
              </a:rPr>
              <a:t>of  </a:t>
            </a:r>
            <a:r>
              <a:rPr sz="1000" spc="10" dirty="0">
                <a:latin typeface="Arial Unicode MS"/>
                <a:cs typeface="Arial Unicode MS"/>
              </a:rPr>
              <a:t>dynamic </a:t>
            </a:r>
            <a:r>
              <a:rPr sz="1000" spc="20" dirty="0">
                <a:latin typeface="Arial Unicode MS"/>
                <a:cs typeface="Arial Unicode MS"/>
              </a:rPr>
              <a:t>driving  </a:t>
            </a:r>
            <a:r>
              <a:rPr sz="1000" spc="40" dirty="0">
                <a:latin typeface="Arial Unicode MS"/>
                <a:cs typeface="Arial Unicode MS"/>
              </a:rPr>
              <a:t>for </a:t>
            </a:r>
            <a:r>
              <a:rPr sz="1000" spc="30" dirty="0">
                <a:latin typeface="Arial Unicode MS"/>
                <a:cs typeface="Arial Unicode MS"/>
              </a:rPr>
              <a:t>following  </a:t>
            </a:r>
            <a:r>
              <a:rPr sz="1000" dirty="0">
                <a:latin typeface="Arial Unicode MS"/>
                <a:cs typeface="Arial Unicode MS"/>
              </a:rPr>
              <a:t>trucks, </a:t>
            </a:r>
            <a:r>
              <a:rPr sz="1000" spc="10" dirty="0">
                <a:latin typeface="Arial Unicode MS"/>
                <a:cs typeface="Arial Unicode MS"/>
              </a:rPr>
              <a:t>lead </a:t>
            </a:r>
            <a:r>
              <a:rPr sz="1000" spc="25" dirty="0">
                <a:latin typeface="Arial Unicode MS"/>
                <a:cs typeface="Arial Unicode MS"/>
              </a:rPr>
              <a:t>truck  </a:t>
            </a:r>
            <a:r>
              <a:rPr sz="1000" spc="10" dirty="0">
                <a:latin typeface="Arial Unicode MS"/>
                <a:cs typeface="Arial Unicode MS"/>
              </a:rPr>
              <a:t>requires </a:t>
            </a:r>
            <a:r>
              <a:rPr sz="1000" spc="15" dirty="0">
                <a:latin typeface="Arial Unicode MS"/>
                <a:cs typeface="Arial Unicode MS"/>
              </a:rPr>
              <a:t>constant  human</a:t>
            </a:r>
            <a:r>
              <a:rPr sz="1000" spc="-110" dirty="0">
                <a:latin typeface="Arial Unicode MS"/>
                <a:cs typeface="Arial Unicode MS"/>
              </a:rPr>
              <a:t> </a:t>
            </a:r>
            <a:r>
              <a:rPr sz="1000" spc="20" dirty="0">
                <a:latin typeface="Arial Unicode MS"/>
                <a:cs typeface="Arial Unicode MS"/>
              </a:rPr>
              <a:t>interaction  </a:t>
            </a:r>
            <a:r>
              <a:rPr sz="1000" b="1" spc="45" dirty="0">
                <a:latin typeface="Calibri"/>
                <a:cs typeface="Calibri"/>
              </a:rPr>
              <a:t>Driver  Involvement:  </a:t>
            </a:r>
            <a:r>
              <a:rPr sz="1000" spc="10" dirty="0">
                <a:latin typeface="Arial Unicode MS"/>
                <a:cs typeface="Arial Unicode MS"/>
              </a:rPr>
              <a:t>Moderate</a:t>
            </a:r>
            <a:endParaRPr sz="1000" dirty="0">
              <a:latin typeface="Arial Unicode MS"/>
              <a:cs typeface="Arial Unicode MS"/>
            </a:endParaRPr>
          </a:p>
        </p:txBody>
      </p:sp>
      <p:sp>
        <p:nvSpPr>
          <p:cNvPr id="3" name="object 3"/>
          <p:cNvSpPr txBox="1">
            <a:spLocks noGrp="1"/>
          </p:cNvSpPr>
          <p:nvPr>
            <p:ph type="title"/>
          </p:nvPr>
        </p:nvSpPr>
        <p:spPr>
          <a:xfrm>
            <a:off x="224132" y="16494"/>
            <a:ext cx="4654318" cy="553998"/>
          </a:xfrm>
          <a:prstGeom prst="rect">
            <a:avLst/>
          </a:prstGeom>
        </p:spPr>
        <p:txBody>
          <a:bodyPr vert="horz" wrap="square" lIns="0" tIns="0" rIns="0" bIns="0" rtlCol="0">
            <a:spAutoFit/>
          </a:bodyPr>
          <a:lstStyle/>
          <a:p>
            <a:pPr marL="12700">
              <a:lnSpc>
                <a:spcPct val="100000"/>
              </a:lnSpc>
            </a:pPr>
            <a:r>
              <a:rPr lang="en-US" sz="3600" b="1" dirty="0" smtClean="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Levels of Automation</a:t>
            </a:r>
            <a:endParaRPr lang="en-US" sz="3600" b="1" dirty="0">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
        <p:nvSpPr>
          <p:cNvPr id="4" name="object 4"/>
          <p:cNvSpPr/>
          <p:nvPr/>
        </p:nvSpPr>
        <p:spPr>
          <a:xfrm>
            <a:off x="697991" y="847344"/>
            <a:ext cx="192405" cy="3630295"/>
          </a:xfrm>
          <a:custGeom>
            <a:avLst/>
            <a:gdLst/>
            <a:ahLst/>
            <a:cxnLst/>
            <a:rect l="l" t="t" r="r" b="b"/>
            <a:pathLst>
              <a:path w="192405" h="3630295">
                <a:moveTo>
                  <a:pt x="144017" y="96011"/>
                </a:moveTo>
                <a:lnTo>
                  <a:pt x="48006" y="96011"/>
                </a:lnTo>
                <a:lnTo>
                  <a:pt x="48006" y="3630167"/>
                </a:lnTo>
                <a:lnTo>
                  <a:pt x="144017" y="3630167"/>
                </a:lnTo>
                <a:lnTo>
                  <a:pt x="144017" y="96011"/>
                </a:lnTo>
                <a:close/>
              </a:path>
              <a:path w="192405" h="3630295">
                <a:moveTo>
                  <a:pt x="96012" y="0"/>
                </a:moveTo>
                <a:lnTo>
                  <a:pt x="0" y="96011"/>
                </a:lnTo>
                <a:lnTo>
                  <a:pt x="192023" y="96011"/>
                </a:lnTo>
                <a:lnTo>
                  <a:pt x="96012" y="0"/>
                </a:lnTo>
                <a:close/>
              </a:path>
            </a:pathLst>
          </a:custGeom>
          <a:solidFill>
            <a:srgbClr val="003B70">
              <a:alpha val="59999"/>
            </a:srgbClr>
          </a:solidFill>
        </p:spPr>
        <p:txBody>
          <a:bodyPr wrap="square" lIns="0" tIns="0" rIns="0" bIns="0" rtlCol="0"/>
          <a:lstStyle/>
          <a:p>
            <a:endParaRPr/>
          </a:p>
        </p:txBody>
      </p:sp>
      <p:sp>
        <p:nvSpPr>
          <p:cNvPr id="5" name="object 5"/>
          <p:cNvSpPr/>
          <p:nvPr/>
        </p:nvSpPr>
        <p:spPr>
          <a:xfrm>
            <a:off x="752855" y="4323588"/>
            <a:ext cx="8251190" cy="192405"/>
          </a:xfrm>
          <a:custGeom>
            <a:avLst/>
            <a:gdLst/>
            <a:ahLst/>
            <a:cxnLst/>
            <a:rect l="l" t="t" r="r" b="b"/>
            <a:pathLst>
              <a:path w="8251190" h="192404">
                <a:moveTo>
                  <a:pt x="8154924" y="0"/>
                </a:moveTo>
                <a:lnTo>
                  <a:pt x="8154924" y="48006"/>
                </a:lnTo>
                <a:lnTo>
                  <a:pt x="0" y="48006"/>
                </a:lnTo>
                <a:lnTo>
                  <a:pt x="0" y="144018"/>
                </a:lnTo>
                <a:lnTo>
                  <a:pt x="8154924" y="144018"/>
                </a:lnTo>
                <a:lnTo>
                  <a:pt x="8154924" y="192024"/>
                </a:lnTo>
                <a:lnTo>
                  <a:pt x="8250936" y="96012"/>
                </a:lnTo>
                <a:lnTo>
                  <a:pt x="8154924" y="0"/>
                </a:lnTo>
                <a:close/>
              </a:path>
            </a:pathLst>
          </a:custGeom>
          <a:solidFill>
            <a:srgbClr val="003B70">
              <a:alpha val="59999"/>
            </a:srgbClr>
          </a:solidFill>
        </p:spPr>
        <p:txBody>
          <a:bodyPr wrap="square" lIns="0" tIns="0" rIns="0" bIns="0" rtlCol="0"/>
          <a:lstStyle/>
          <a:p>
            <a:endParaRPr/>
          </a:p>
        </p:txBody>
      </p:sp>
      <p:sp>
        <p:nvSpPr>
          <p:cNvPr id="6" name="object 6"/>
          <p:cNvSpPr/>
          <p:nvPr/>
        </p:nvSpPr>
        <p:spPr>
          <a:xfrm>
            <a:off x="542544" y="2055876"/>
            <a:ext cx="192405" cy="1696720"/>
          </a:xfrm>
          <a:custGeom>
            <a:avLst/>
            <a:gdLst/>
            <a:ahLst/>
            <a:cxnLst/>
            <a:rect l="l" t="t" r="r" b="b"/>
            <a:pathLst>
              <a:path w="192404" h="1696720">
                <a:moveTo>
                  <a:pt x="0" y="1696212"/>
                </a:moveTo>
                <a:lnTo>
                  <a:pt x="192023" y="1696212"/>
                </a:lnTo>
                <a:lnTo>
                  <a:pt x="192023" y="0"/>
                </a:lnTo>
                <a:lnTo>
                  <a:pt x="0" y="0"/>
                </a:lnTo>
                <a:lnTo>
                  <a:pt x="0" y="1696212"/>
                </a:lnTo>
                <a:close/>
              </a:path>
            </a:pathLst>
          </a:custGeom>
          <a:solidFill>
            <a:srgbClr val="FFFFFF"/>
          </a:solidFill>
        </p:spPr>
        <p:txBody>
          <a:bodyPr wrap="square" lIns="0" tIns="0" rIns="0" bIns="0" rtlCol="0"/>
          <a:lstStyle/>
          <a:p>
            <a:endParaRPr/>
          </a:p>
        </p:txBody>
      </p:sp>
      <p:sp>
        <p:nvSpPr>
          <p:cNvPr id="7" name="object 7"/>
          <p:cNvSpPr txBox="1"/>
          <p:nvPr/>
        </p:nvSpPr>
        <p:spPr>
          <a:xfrm>
            <a:off x="531460" y="2471277"/>
            <a:ext cx="207010" cy="867410"/>
          </a:xfrm>
          <a:prstGeom prst="rect">
            <a:avLst/>
          </a:prstGeom>
        </p:spPr>
        <p:txBody>
          <a:bodyPr vert="vert270" wrap="square" lIns="0" tIns="12700" rIns="0" bIns="0" rtlCol="0">
            <a:spAutoFit/>
          </a:bodyPr>
          <a:lstStyle/>
          <a:p>
            <a:pPr marL="12700">
              <a:lnSpc>
                <a:spcPct val="100000"/>
              </a:lnSpc>
              <a:spcBef>
                <a:spcPts val="100"/>
              </a:spcBef>
            </a:pPr>
            <a:r>
              <a:rPr sz="1100" b="1" dirty="0">
                <a:solidFill>
                  <a:srgbClr val="7E7E7E"/>
                </a:solidFill>
                <a:latin typeface="Calibri"/>
                <a:cs typeface="Calibri"/>
              </a:rPr>
              <a:t>Per</a:t>
            </a:r>
            <a:r>
              <a:rPr sz="1100" b="1" spc="-10" dirty="0">
                <a:solidFill>
                  <a:srgbClr val="7E7E7E"/>
                </a:solidFill>
                <a:latin typeface="Calibri"/>
                <a:cs typeface="Calibri"/>
              </a:rPr>
              <a:t>f</a:t>
            </a:r>
            <a:r>
              <a:rPr sz="1100" b="1" dirty="0">
                <a:solidFill>
                  <a:srgbClr val="7E7E7E"/>
                </a:solidFill>
                <a:latin typeface="Calibri"/>
                <a:cs typeface="Calibri"/>
              </a:rPr>
              <a:t>orma</a:t>
            </a:r>
            <a:r>
              <a:rPr sz="1100" b="1" spc="-10" dirty="0">
                <a:solidFill>
                  <a:srgbClr val="7E7E7E"/>
                </a:solidFill>
                <a:latin typeface="Calibri"/>
                <a:cs typeface="Calibri"/>
              </a:rPr>
              <a:t>n</a:t>
            </a:r>
            <a:r>
              <a:rPr sz="1100" b="1" spc="-5" dirty="0">
                <a:solidFill>
                  <a:srgbClr val="7E7E7E"/>
                </a:solidFill>
                <a:latin typeface="Calibri"/>
                <a:cs typeface="Calibri"/>
              </a:rPr>
              <a:t>c</a:t>
            </a:r>
            <a:r>
              <a:rPr sz="1100" b="1" dirty="0">
                <a:solidFill>
                  <a:srgbClr val="7E7E7E"/>
                </a:solidFill>
                <a:latin typeface="Calibri"/>
                <a:cs typeface="Calibri"/>
              </a:rPr>
              <a:t>e</a:t>
            </a:r>
            <a:endParaRPr sz="1100">
              <a:latin typeface="Calibri"/>
              <a:cs typeface="Calibri"/>
            </a:endParaRPr>
          </a:p>
        </p:txBody>
      </p:sp>
      <p:sp>
        <p:nvSpPr>
          <p:cNvPr id="8" name="object 8"/>
          <p:cNvSpPr/>
          <p:nvPr/>
        </p:nvSpPr>
        <p:spPr>
          <a:xfrm>
            <a:off x="3636264" y="4477511"/>
            <a:ext cx="1696720" cy="192405"/>
          </a:xfrm>
          <a:custGeom>
            <a:avLst/>
            <a:gdLst/>
            <a:ahLst/>
            <a:cxnLst/>
            <a:rect l="l" t="t" r="r" b="b"/>
            <a:pathLst>
              <a:path w="1696720" h="192404">
                <a:moveTo>
                  <a:pt x="0" y="192023"/>
                </a:moveTo>
                <a:lnTo>
                  <a:pt x="1696212" y="192023"/>
                </a:lnTo>
                <a:lnTo>
                  <a:pt x="1696212" y="0"/>
                </a:lnTo>
                <a:lnTo>
                  <a:pt x="0" y="0"/>
                </a:lnTo>
                <a:lnTo>
                  <a:pt x="0" y="192023"/>
                </a:lnTo>
                <a:close/>
              </a:path>
            </a:pathLst>
          </a:custGeom>
          <a:solidFill>
            <a:srgbClr val="FFFFFF"/>
          </a:solidFill>
        </p:spPr>
        <p:txBody>
          <a:bodyPr wrap="square" lIns="0" tIns="0" rIns="0" bIns="0" rtlCol="0"/>
          <a:lstStyle/>
          <a:p>
            <a:endParaRPr/>
          </a:p>
        </p:txBody>
      </p:sp>
      <p:sp>
        <p:nvSpPr>
          <p:cNvPr id="9" name="object 9"/>
          <p:cNvSpPr txBox="1"/>
          <p:nvPr/>
        </p:nvSpPr>
        <p:spPr>
          <a:xfrm>
            <a:off x="3988434" y="4481372"/>
            <a:ext cx="991869" cy="194310"/>
          </a:xfrm>
          <a:prstGeom prst="rect">
            <a:avLst/>
          </a:prstGeom>
        </p:spPr>
        <p:txBody>
          <a:bodyPr vert="horz" wrap="square" lIns="0" tIns="0" rIns="0" bIns="0" rtlCol="0">
            <a:spAutoFit/>
          </a:bodyPr>
          <a:lstStyle/>
          <a:p>
            <a:pPr marL="12700">
              <a:lnSpc>
                <a:spcPct val="100000"/>
              </a:lnSpc>
            </a:pPr>
            <a:r>
              <a:rPr sz="1100" b="1" spc="90" dirty="0">
                <a:solidFill>
                  <a:srgbClr val="7E7E7E"/>
                </a:solidFill>
                <a:latin typeface="Calibri"/>
                <a:cs typeface="Calibri"/>
              </a:rPr>
              <a:t>Sa</a:t>
            </a:r>
            <a:r>
              <a:rPr sz="1100" b="1" spc="45" dirty="0">
                <a:solidFill>
                  <a:srgbClr val="7E7E7E"/>
                </a:solidFill>
                <a:latin typeface="Calibri"/>
                <a:cs typeface="Calibri"/>
              </a:rPr>
              <a:t>f</a:t>
            </a:r>
            <a:r>
              <a:rPr sz="1100" b="1" spc="40" dirty="0">
                <a:solidFill>
                  <a:srgbClr val="7E7E7E"/>
                </a:solidFill>
                <a:latin typeface="Calibri"/>
                <a:cs typeface="Calibri"/>
              </a:rPr>
              <a:t>et</a:t>
            </a:r>
            <a:r>
              <a:rPr sz="1100" b="1" spc="25" dirty="0">
                <a:solidFill>
                  <a:srgbClr val="7E7E7E"/>
                </a:solidFill>
                <a:latin typeface="Calibri"/>
                <a:cs typeface="Calibri"/>
              </a:rPr>
              <a:t>y/</a:t>
            </a:r>
            <a:r>
              <a:rPr sz="1100" b="1" spc="90" dirty="0">
                <a:solidFill>
                  <a:srgbClr val="7E7E7E"/>
                </a:solidFill>
                <a:latin typeface="Calibri"/>
                <a:cs typeface="Calibri"/>
              </a:rPr>
              <a:t>Con</a:t>
            </a:r>
            <a:r>
              <a:rPr sz="1100" b="1" spc="20" dirty="0">
                <a:solidFill>
                  <a:srgbClr val="7E7E7E"/>
                </a:solidFill>
                <a:latin typeface="Calibri"/>
                <a:cs typeface="Calibri"/>
              </a:rPr>
              <a:t>t</a:t>
            </a:r>
            <a:r>
              <a:rPr sz="1100" b="1" spc="45" dirty="0">
                <a:solidFill>
                  <a:srgbClr val="7E7E7E"/>
                </a:solidFill>
                <a:latin typeface="Calibri"/>
                <a:cs typeface="Calibri"/>
              </a:rPr>
              <a:t>r</a:t>
            </a:r>
            <a:r>
              <a:rPr sz="1100" b="1" spc="55" dirty="0">
                <a:solidFill>
                  <a:srgbClr val="7E7E7E"/>
                </a:solidFill>
                <a:latin typeface="Calibri"/>
                <a:cs typeface="Calibri"/>
              </a:rPr>
              <a:t>o</a:t>
            </a:r>
            <a:r>
              <a:rPr sz="1100" b="1" spc="75" dirty="0">
                <a:solidFill>
                  <a:srgbClr val="7E7E7E"/>
                </a:solidFill>
                <a:latin typeface="Calibri"/>
                <a:cs typeface="Calibri"/>
              </a:rPr>
              <a:t>l</a:t>
            </a:r>
            <a:endParaRPr sz="1100">
              <a:latin typeface="Calibri"/>
              <a:cs typeface="Calibri"/>
            </a:endParaRPr>
          </a:p>
        </p:txBody>
      </p:sp>
      <p:sp>
        <p:nvSpPr>
          <p:cNvPr id="10" name="object 10"/>
          <p:cNvSpPr txBox="1"/>
          <p:nvPr/>
        </p:nvSpPr>
        <p:spPr>
          <a:xfrm>
            <a:off x="1018743" y="2132838"/>
            <a:ext cx="748665"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100" dirty="0">
                <a:latin typeface="Calibri"/>
                <a:cs typeface="Calibri"/>
              </a:rPr>
              <a:t> </a:t>
            </a:r>
            <a:r>
              <a:rPr sz="1000" b="1" u="sng" spc="80" dirty="0">
                <a:latin typeface="Calibri"/>
                <a:cs typeface="Calibri"/>
              </a:rPr>
              <a:t>0</a:t>
            </a:r>
            <a:endParaRPr sz="1000">
              <a:latin typeface="Calibri"/>
              <a:cs typeface="Calibri"/>
            </a:endParaRPr>
          </a:p>
        </p:txBody>
      </p:sp>
      <p:sp>
        <p:nvSpPr>
          <p:cNvPr id="11" name="object 11"/>
          <p:cNvSpPr txBox="1"/>
          <p:nvPr/>
        </p:nvSpPr>
        <p:spPr>
          <a:xfrm>
            <a:off x="3411728" y="1642998"/>
            <a:ext cx="748030"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105" dirty="0">
                <a:latin typeface="Calibri"/>
                <a:cs typeface="Calibri"/>
              </a:rPr>
              <a:t> </a:t>
            </a:r>
            <a:r>
              <a:rPr sz="1000" b="1" u="sng" spc="80" dirty="0">
                <a:latin typeface="Calibri"/>
                <a:cs typeface="Calibri"/>
              </a:rPr>
              <a:t>2</a:t>
            </a:r>
            <a:endParaRPr sz="1000">
              <a:latin typeface="Calibri"/>
              <a:cs typeface="Calibri"/>
            </a:endParaRPr>
          </a:p>
        </p:txBody>
      </p:sp>
      <p:sp>
        <p:nvSpPr>
          <p:cNvPr id="12" name="object 12"/>
          <p:cNvSpPr txBox="1"/>
          <p:nvPr/>
        </p:nvSpPr>
        <p:spPr>
          <a:xfrm>
            <a:off x="906576" y="3095370"/>
            <a:ext cx="920750" cy="177165"/>
          </a:xfrm>
          <a:prstGeom prst="rect">
            <a:avLst/>
          </a:prstGeom>
        </p:spPr>
        <p:txBody>
          <a:bodyPr vert="horz" wrap="square" lIns="0" tIns="0" rIns="0" bIns="0" rtlCol="0">
            <a:spAutoFit/>
          </a:bodyPr>
          <a:lstStyle/>
          <a:p>
            <a:pPr marL="12700">
              <a:lnSpc>
                <a:spcPct val="100000"/>
              </a:lnSpc>
            </a:pPr>
            <a:r>
              <a:rPr sz="1000" b="1" spc="60" dirty="0">
                <a:latin typeface="Calibri"/>
                <a:cs typeface="Calibri"/>
              </a:rPr>
              <a:t>No</a:t>
            </a:r>
            <a:r>
              <a:rPr sz="1000" b="1" spc="-60" dirty="0">
                <a:latin typeface="Calibri"/>
                <a:cs typeface="Calibri"/>
              </a:rPr>
              <a:t> </a:t>
            </a:r>
            <a:r>
              <a:rPr sz="1000" b="1" spc="45" dirty="0">
                <a:latin typeface="Calibri"/>
                <a:cs typeface="Calibri"/>
              </a:rPr>
              <a:t>Automation</a:t>
            </a:r>
            <a:endParaRPr sz="1000">
              <a:latin typeface="Calibri"/>
              <a:cs typeface="Calibri"/>
            </a:endParaRPr>
          </a:p>
        </p:txBody>
      </p:sp>
      <p:sp>
        <p:nvSpPr>
          <p:cNvPr id="13" name="object 13"/>
          <p:cNvSpPr txBox="1"/>
          <p:nvPr/>
        </p:nvSpPr>
        <p:spPr>
          <a:xfrm>
            <a:off x="906576" y="3400171"/>
            <a:ext cx="798195" cy="482600"/>
          </a:xfrm>
          <a:prstGeom prst="rect">
            <a:avLst/>
          </a:prstGeom>
        </p:spPr>
        <p:txBody>
          <a:bodyPr vert="horz" wrap="square" lIns="0" tIns="0" rIns="0" bIns="0" rtlCol="0">
            <a:spAutoFit/>
          </a:bodyPr>
          <a:lstStyle/>
          <a:p>
            <a:pPr marL="12700" marR="5080">
              <a:lnSpc>
                <a:spcPct val="100000"/>
              </a:lnSpc>
            </a:pPr>
            <a:r>
              <a:rPr sz="1000" b="1" spc="45" dirty="0">
                <a:latin typeface="Calibri"/>
                <a:cs typeface="Calibri"/>
              </a:rPr>
              <a:t>Driver  </a:t>
            </a:r>
            <a:r>
              <a:rPr sz="1000" b="1" spc="25" dirty="0">
                <a:latin typeface="Calibri"/>
                <a:cs typeface="Calibri"/>
              </a:rPr>
              <a:t>I</a:t>
            </a:r>
            <a:r>
              <a:rPr sz="1000" b="1" spc="60" dirty="0">
                <a:latin typeface="Calibri"/>
                <a:cs typeface="Calibri"/>
              </a:rPr>
              <a:t>n</a:t>
            </a:r>
            <a:r>
              <a:rPr sz="1000" b="1" spc="55" dirty="0">
                <a:latin typeface="Calibri"/>
                <a:cs typeface="Calibri"/>
              </a:rPr>
              <a:t>v</a:t>
            </a:r>
            <a:r>
              <a:rPr sz="1000" b="1" spc="60" dirty="0">
                <a:latin typeface="Calibri"/>
                <a:cs typeface="Calibri"/>
              </a:rPr>
              <a:t>ol</a:t>
            </a:r>
            <a:r>
              <a:rPr sz="1000" b="1" spc="50" dirty="0">
                <a:latin typeface="Calibri"/>
                <a:cs typeface="Calibri"/>
              </a:rPr>
              <a:t>ve</a:t>
            </a:r>
            <a:r>
              <a:rPr sz="1000" b="1" spc="80" dirty="0">
                <a:latin typeface="Calibri"/>
                <a:cs typeface="Calibri"/>
              </a:rPr>
              <a:t>m</a:t>
            </a:r>
            <a:r>
              <a:rPr sz="1000" b="1" spc="55" dirty="0">
                <a:latin typeface="Calibri"/>
                <a:cs typeface="Calibri"/>
              </a:rPr>
              <a:t>e</a:t>
            </a:r>
            <a:r>
              <a:rPr sz="1000" b="1" spc="50" dirty="0">
                <a:latin typeface="Calibri"/>
                <a:cs typeface="Calibri"/>
              </a:rPr>
              <a:t>n</a:t>
            </a:r>
            <a:r>
              <a:rPr sz="1000" b="1" spc="10" dirty="0">
                <a:latin typeface="Calibri"/>
                <a:cs typeface="Calibri"/>
              </a:rPr>
              <a:t>t</a:t>
            </a:r>
            <a:r>
              <a:rPr sz="1000" b="1" spc="-25" dirty="0">
                <a:latin typeface="Calibri"/>
                <a:cs typeface="Calibri"/>
              </a:rPr>
              <a:t>:  </a:t>
            </a:r>
            <a:r>
              <a:rPr sz="1000" dirty="0">
                <a:latin typeface="Arial Unicode MS"/>
                <a:cs typeface="Arial Unicode MS"/>
              </a:rPr>
              <a:t>Very</a:t>
            </a:r>
            <a:r>
              <a:rPr sz="1000" spc="-95" dirty="0">
                <a:latin typeface="Arial Unicode MS"/>
                <a:cs typeface="Arial Unicode MS"/>
              </a:rPr>
              <a:t> </a:t>
            </a:r>
            <a:r>
              <a:rPr sz="1000" spc="15" dirty="0">
                <a:latin typeface="Arial Unicode MS"/>
                <a:cs typeface="Arial Unicode MS"/>
              </a:rPr>
              <a:t>high</a:t>
            </a:r>
            <a:endParaRPr sz="1000">
              <a:latin typeface="Arial Unicode MS"/>
              <a:cs typeface="Arial Unicode MS"/>
            </a:endParaRPr>
          </a:p>
        </p:txBody>
      </p:sp>
      <p:sp>
        <p:nvSpPr>
          <p:cNvPr id="14" name="object 14"/>
          <p:cNvSpPr txBox="1"/>
          <p:nvPr/>
        </p:nvSpPr>
        <p:spPr>
          <a:xfrm>
            <a:off x="3260216" y="2551557"/>
            <a:ext cx="1080135" cy="1244600"/>
          </a:xfrm>
          <a:prstGeom prst="rect">
            <a:avLst/>
          </a:prstGeom>
        </p:spPr>
        <p:txBody>
          <a:bodyPr vert="horz" wrap="square" lIns="0" tIns="0" rIns="0" bIns="0" rtlCol="0">
            <a:spAutoFit/>
          </a:bodyPr>
          <a:lstStyle/>
          <a:p>
            <a:pPr marL="12700" marR="42545">
              <a:lnSpc>
                <a:spcPct val="100000"/>
              </a:lnSpc>
            </a:pPr>
            <a:r>
              <a:rPr sz="1000" b="1" spc="40" dirty="0">
                <a:latin typeface="Calibri"/>
                <a:cs typeface="Calibri"/>
              </a:rPr>
              <a:t>Partial  </a:t>
            </a:r>
            <a:r>
              <a:rPr sz="1000" b="1" spc="35" dirty="0">
                <a:latin typeface="Calibri"/>
                <a:cs typeface="Calibri"/>
              </a:rPr>
              <a:t>Automation:</a:t>
            </a:r>
            <a:endParaRPr sz="1000" dirty="0">
              <a:latin typeface="Calibri"/>
              <a:cs typeface="Calibri"/>
            </a:endParaRPr>
          </a:p>
          <a:p>
            <a:pPr marL="12700" marR="5080" algn="just">
              <a:lnSpc>
                <a:spcPct val="100000"/>
              </a:lnSpc>
            </a:pPr>
            <a:r>
              <a:rPr sz="1000" spc="15" dirty="0">
                <a:latin typeface="Arial Unicode MS"/>
                <a:cs typeface="Arial Unicode MS"/>
              </a:rPr>
              <a:t>Both </a:t>
            </a:r>
            <a:r>
              <a:rPr sz="1000" spc="5" dirty="0">
                <a:latin typeface="Arial Unicode MS"/>
                <a:cs typeface="Arial Unicode MS"/>
              </a:rPr>
              <a:t>steering </a:t>
            </a:r>
            <a:r>
              <a:rPr sz="1000" spc="10" dirty="0">
                <a:latin typeface="Arial Unicode MS"/>
                <a:cs typeface="Arial Unicode MS"/>
              </a:rPr>
              <a:t>and  </a:t>
            </a:r>
            <a:r>
              <a:rPr sz="1000" spc="-30" dirty="0">
                <a:latin typeface="Arial Unicode MS"/>
                <a:cs typeface="Arial Unicode MS"/>
              </a:rPr>
              <a:t>a</a:t>
            </a:r>
            <a:r>
              <a:rPr sz="1000" spc="-35" dirty="0">
                <a:latin typeface="Arial Unicode MS"/>
                <a:cs typeface="Arial Unicode MS"/>
              </a:rPr>
              <a:t>c</a:t>
            </a:r>
            <a:r>
              <a:rPr sz="1000" spc="-25" dirty="0">
                <a:latin typeface="Arial Unicode MS"/>
                <a:cs typeface="Arial Unicode MS"/>
              </a:rPr>
              <a:t>c</a:t>
            </a:r>
            <a:r>
              <a:rPr sz="1000" spc="-20" dirty="0">
                <a:latin typeface="Arial Unicode MS"/>
                <a:cs typeface="Arial Unicode MS"/>
              </a:rPr>
              <a:t>e</a:t>
            </a:r>
            <a:r>
              <a:rPr sz="1000" spc="15" dirty="0">
                <a:latin typeface="Arial Unicode MS"/>
                <a:cs typeface="Arial Unicode MS"/>
              </a:rPr>
              <a:t>le</a:t>
            </a:r>
            <a:r>
              <a:rPr sz="1000" spc="25" dirty="0">
                <a:latin typeface="Arial Unicode MS"/>
                <a:cs typeface="Arial Unicode MS"/>
              </a:rPr>
              <a:t>rat</a:t>
            </a:r>
            <a:r>
              <a:rPr sz="1000" spc="5" dirty="0">
                <a:latin typeface="Arial Unicode MS"/>
                <a:cs typeface="Arial Unicode MS"/>
              </a:rPr>
              <a:t>i</a:t>
            </a:r>
            <a:r>
              <a:rPr sz="1000" spc="20" dirty="0">
                <a:latin typeface="Arial Unicode MS"/>
                <a:cs typeface="Arial Unicode MS"/>
              </a:rPr>
              <a:t>on/decel  </a:t>
            </a:r>
            <a:r>
              <a:rPr sz="1000" spc="15" dirty="0">
                <a:latin typeface="Arial Unicode MS"/>
                <a:cs typeface="Arial Unicode MS"/>
              </a:rPr>
              <a:t>eration</a:t>
            </a:r>
            <a:endParaRPr sz="1000" dirty="0">
              <a:latin typeface="Arial Unicode MS"/>
              <a:cs typeface="Arial Unicode MS"/>
            </a:endParaRPr>
          </a:p>
          <a:p>
            <a:pPr marL="12700" marR="287020">
              <a:lnSpc>
                <a:spcPct val="100000"/>
              </a:lnSpc>
            </a:pPr>
            <a:r>
              <a:rPr sz="1000" b="1" spc="45" dirty="0">
                <a:latin typeface="Calibri"/>
                <a:cs typeface="Calibri"/>
              </a:rPr>
              <a:t>Driver  </a:t>
            </a:r>
            <a:r>
              <a:rPr sz="1000" b="1" spc="30" dirty="0">
                <a:latin typeface="Calibri"/>
                <a:cs typeface="Calibri"/>
              </a:rPr>
              <a:t>I</a:t>
            </a:r>
            <a:r>
              <a:rPr sz="1000" b="1" spc="60" dirty="0">
                <a:latin typeface="Calibri"/>
                <a:cs typeface="Calibri"/>
              </a:rPr>
              <a:t>n</a:t>
            </a:r>
            <a:r>
              <a:rPr sz="1000" b="1" spc="75" dirty="0">
                <a:latin typeface="Calibri"/>
                <a:cs typeface="Calibri"/>
              </a:rPr>
              <a:t>vo</a:t>
            </a:r>
            <a:r>
              <a:rPr sz="1000" b="1" spc="30" dirty="0">
                <a:latin typeface="Calibri"/>
                <a:cs typeface="Calibri"/>
              </a:rPr>
              <a:t>l</a:t>
            </a:r>
            <a:r>
              <a:rPr sz="1000" b="1" spc="60" dirty="0">
                <a:latin typeface="Calibri"/>
                <a:cs typeface="Calibri"/>
              </a:rPr>
              <a:t>vem</a:t>
            </a:r>
            <a:r>
              <a:rPr sz="1000" b="1" spc="55" dirty="0">
                <a:latin typeface="Calibri"/>
                <a:cs typeface="Calibri"/>
              </a:rPr>
              <a:t>en</a:t>
            </a:r>
            <a:r>
              <a:rPr sz="1000" b="1" spc="10" dirty="0">
                <a:latin typeface="Calibri"/>
                <a:cs typeface="Calibri"/>
              </a:rPr>
              <a:t>t</a:t>
            </a:r>
            <a:r>
              <a:rPr sz="1000" b="1" spc="-25" dirty="0">
                <a:latin typeface="Calibri"/>
                <a:cs typeface="Calibri"/>
              </a:rPr>
              <a:t>:  </a:t>
            </a:r>
            <a:r>
              <a:rPr sz="1000" dirty="0">
                <a:latin typeface="Arial Unicode MS"/>
                <a:cs typeface="Arial Unicode MS"/>
              </a:rPr>
              <a:t>High</a:t>
            </a:r>
          </a:p>
        </p:txBody>
      </p:sp>
      <p:sp>
        <p:nvSpPr>
          <p:cNvPr id="15" name="object 15"/>
          <p:cNvSpPr txBox="1"/>
          <p:nvPr/>
        </p:nvSpPr>
        <p:spPr>
          <a:xfrm>
            <a:off x="4475734" y="1398270"/>
            <a:ext cx="936625"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85" dirty="0">
                <a:latin typeface="Calibri"/>
                <a:cs typeface="Calibri"/>
              </a:rPr>
              <a:t> </a:t>
            </a:r>
            <a:r>
              <a:rPr sz="1000" b="1" u="sng" spc="30" dirty="0">
                <a:latin typeface="Calibri"/>
                <a:cs typeface="Calibri"/>
              </a:rPr>
              <a:t>(2.5)</a:t>
            </a:r>
            <a:endParaRPr sz="1000">
              <a:latin typeface="Calibri"/>
              <a:cs typeface="Calibri"/>
            </a:endParaRPr>
          </a:p>
        </p:txBody>
      </p:sp>
      <p:sp>
        <p:nvSpPr>
          <p:cNvPr id="16" name="object 16"/>
          <p:cNvSpPr txBox="1"/>
          <p:nvPr/>
        </p:nvSpPr>
        <p:spPr>
          <a:xfrm>
            <a:off x="5695315" y="1153414"/>
            <a:ext cx="748030"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105" dirty="0">
                <a:latin typeface="Calibri"/>
                <a:cs typeface="Calibri"/>
              </a:rPr>
              <a:t> </a:t>
            </a:r>
            <a:r>
              <a:rPr sz="1000" b="1" u="sng" spc="80" dirty="0">
                <a:latin typeface="Calibri"/>
                <a:cs typeface="Calibri"/>
              </a:rPr>
              <a:t>3</a:t>
            </a:r>
            <a:endParaRPr sz="1000">
              <a:latin typeface="Calibri"/>
              <a:cs typeface="Calibri"/>
            </a:endParaRPr>
          </a:p>
        </p:txBody>
      </p:sp>
      <p:sp>
        <p:nvSpPr>
          <p:cNvPr id="17" name="object 17"/>
          <p:cNvSpPr txBox="1"/>
          <p:nvPr/>
        </p:nvSpPr>
        <p:spPr>
          <a:xfrm>
            <a:off x="5610859" y="2104389"/>
            <a:ext cx="1089025" cy="1549400"/>
          </a:xfrm>
          <a:prstGeom prst="rect">
            <a:avLst/>
          </a:prstGeom>
        </p:spPr>
        <p:txBody>
          <a:bodyPr vert="horz" wrap="square" lIns="0" tIns="0" rIns="0" bIns="0" rtlCol="0">
            <a:spAutoFit/>
          </a:bodyPr>
          <a:lstStyle/>
          <a:p>
            <a:pPr marL="12700" marR="300990">
              <a:lnSpc>
                <a:spcPct val="100000"/>
              </a:lnSpc>
            </a:pPr>
            <a:r>
              <a:rPr sz="1000" spc="55" dirty="0">
                <a:latin typeface="Calibri"/>
                <a:cs typeface="Calibri"/>
              </a:rPr>
              <a:t>Conditional  </a:t>
            </a:r>
            <a:r>
              <a:rPr sz="1000" spc="35" dirty="0">
                <a:latin typeface="Calibri"/>
                <a:cs typeface="Calibri"/>
              </a:rPr>
              <a:t>Automation:</a:t>
            </a:r>
            <a:endParaRPr sz="1000" dirty="0">
              <a:latin typeface="Calibri"/>
              <a:cs typeface="Calibri"/>
            </a:endParaRPr>
          </a:p>
          <a:p>
            <a:pPr marL="12700" marR="5080">
              <a:lnSpc>
                <a:spcPct val="100000"/>
              </a:lnSpc>
            </a:pPr>
            <a:r>
              <a:rPr sz="1000" spc="25" dirty="0">
                <a:latin typeface="Arial Unicode MS"/>
                <a:cs typeface="Arial Unicode MS"/>
              </a:rPr>
              <a:t>All </a:t>
            </a:r>
            <a:r>
              <a:rPr sz="1000" spc="-10" dirty="0">
                <a:latin typeface="Arial Unicode MS"/>
                <a:cs typeface="Arial Unicode MS"/>
              </a:rPr>
              <a:t>aspects </a:t>
            </a:r>
            <a:r>
              <a:rPr sz="1000" spc="40" dirty="0">
                <a:latin typeface="Arial Unicode MS"/>
                <a:cs typeface="Arial Unicode MS"/>
              </a:rPr>
              <a:t>of  </a:t>
            </a:r>
            <a:r>
              <a:rPr sz="1000" spc="10" dirty="0">
                <a:latin typeface="Arial Unicode MS"/>
                <a:cs typeface="Arial Unicode MS"/>
              </a:rPr>
              <a:t>dynamic driving,  requires </a:t>
            </a:r>
            <a:r>
              <a:rPr sz="1000" b="1" spc="15" dirty="0">
                <a:latin typeface="Arial Unicode MS"/>
                <a:cs typeface="Arial Unicode MS"/>
              </a:rPr>
              <a:t>constant</a:t>
            </a:r>
            <a:r>
              <a:rPr sz="1000" spc="15" dirty="0">
                <a:latin typeface="Arial Unicode MS"/>
                <a:cs typeface="Arial Unicode MS"/>
              </a:rPr>
              <a:t>  human</a:t>
            </a:r>
            <a:r>
              <a:rPr sz="1000" spc="-105" dirty="0">
                <a:latin typeface="Arial Unicode MS"/>
                <a:cs typeface="Arial Unicode MS"/>
              </a:rPr>
              <a:t> </a:t>
            </a:r>
            <a:r>
              <a:rPr sz="1000" spc="30" dirty="0">
                <a:latin typeface="Arial Unicode MS"/>
                <a:cs typeface="Arial Unicode MS"/>
              </a:rPr>
              <a:t>monitoring  </a:t>
            </a:r>
            <a:r>
              <a:rPr sz="1000" spc="-10" dirty="0">
                <a:latin typeface="Arial Unicode MS"/>
                <a:cs typeface="Arial Unicode MS"/>
              </a:rPr>
              <a:t>&amp; </a:t>
            </a:r>
            <a:r>
              <a:rPr sz="1000" spc="25" dirty="0">
                <a:latin typeface="Arial Unicode MS"/>
                <a:cs typeface="Arial Unicode MS"/>
              </a:rPr>
              <a:t>intervention  </a:t>
            </a:r>
            <a:r>
              <a:rPr sz="1000" b="1" spc="45" dirty="0">
                <a:latin typeface="Calibri"/>
                <a:cs typeface="Calibri"/>
              </a:rPr>
              <a:t>Driver  Involvement:  </a:t>
            </a:r>
            <a:r>
              <a:rPr sz="1000" spc="20" dirty="0">
                <a:latin typeface="Arial Unicode MS"/>
                <a:cs typeface="Arial Unicode MS"/>
              </a:rPr>
              <a:t>Moderate-low</a:t>
            </a:r>
            <a:endParaRPr sz="1000" dirty="0">
              <a:latin typeface="Arial Unicode MS"/>
              <a:cs typeface="Arial Unicode MS"/>
            </a:endParaRPr>
          </a:p>
        </p:txBody>
      </p:sp>
      <p:sp>
        <p:nvSpPr>
          <p:cNvPr id="18" name="object 18"/>
          <p:cNvSpPr txBox="1"/>
          <p:nvPr/>
        </p:nvSpPr>
        <p:spPr>
          <a:xfrm>
            <a:off x="6935216" y="908684"/>
            <a:ext cx="748030"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105" dirty="0">
                <a:latin typeface="Calibri"/>
                <a:cs typeface="Calibri"/>
              </a:rPr>
              <a:t> </a:t>
            </a:r>
            <a:r>
              <a:rPr sz="1000" b="1" u="sng" spc="80" dirty="0">
                <a:latin typeface="Calibri"/>
                <a:cs typeface="Calibri"/>
              </a:rPr>
              <a:t>4</a:t>
            </a:r>
            <a:endParaRPr sz="1000">
              <a:latin typeface="Calibri"/>
              <a:cs typeface="Calibri"/>
            </a:endParaRPr>
          </a:p>
        </p:txBody>
      </p:sp>
      <p:sp>
        <p:nvSpPr>
          <p:cNvPr id="19" name="object 19"/>
          <p:cNvSpPr txBox="1"/>
          <p:nvPr/>
        </p:nvSpPr>
        <p:spPr>
          <a:xfrm>
            <a:off x="6787388" y="1851151"/>
            <a:ext cx="1089025" cy="1549400"/>
          </a:xfrm>
          <a:prstGeom prst="rect">
            <a:avLst/>
          </a:prstGeom>
        </p:spPr>
        <p:txBody>
          <a:bodyPr vert="horz" wrap="square" lIns="0" tIns="0" rIns="0" bIns="0" rtlCol="0">
            <a:spAutoFit/>
          </a:bodyPr>
          <a:lstStyle/>
          <a:p>
            <a:pPr marL="12700" marR="5080">
              <a:lnSpc>
                <a:spcPct val="100000"/>
              </a:lnSpc>
            </a:pPr>
            <a:r>
              <a:rPr sz="1000" b="1" spc="65" dirty="0">
                <a:latin typeface="Calibri"/>
                <a:cs typeface="Calibri"/>
              </a:rPr>
              <a:t>High </a:t>
            </a:r>
            <a:r>
              <a:rPr sz="1000" b="1" spc="35" dirty="0">
                <a:latin typeface="Calibri"/>
                <a:cs typeface="Calibri"/>
              </a:rPr>
              <a:t>Automation:  </a:t>
            </a:r>
            <a:r>
              <a:rPr sz="1000" spc="25" dirty="0">
                <a:latin typeface="Arial Unicode MS"/>
                <a:cs typeface="Arial Unicode MS"/>
              </a:rPr>
              <a:t>All </a:t>
            </a:r>
            <a:r>
              <a:rPr sz="1000" spc="-10" dirty="0">
                <a:latin typeface="Arial Unicode MS"/>
                <a:cs typeface="Arial Unicode MS"/>
              </a:rPr>
              <a:t>aspects </a:t>
            </a:r>
            <a:r>
              <a:rPr sz="1000" spc="40" dirty="0">
                <a:latin typeface="Arial Unicode MS"/>
                <a:cs typeface="Arial Unicode MS"/>
              </a:rPr>
              <a:t>of  </a:t>
            </a:r>
            <a:r>
              <a:rPr sz="1000" spc="10" dirty="0">
                <a:latin typeface="Arial Unicode MS"/>
                <a:cs typeface="Arial Unicode MS"/>
              </a:rPr>
              <a:t>dynamic driving,  requires  </a:t>
            </a:r>
            <a:r>
              <a:rPr sz="1000" b="1" spc="20" dirty="0">
                <a:latin typeface="Arial Unicode MS"/>
                <a:cs typeface="Arial Unicode MS"/>
              </a:rPr>
              <a:t>conditional  </a:t>
            </a:r>
            <a:r>
              <a:rPr sz="1000" spc="15" dirty="0">
                <a:latin typeface="Arial Unicode MS"/>
                <a:cs typeface="Arial Unicode MS"/>
              </a:rPr>
              <a:t>human</a:t>
            </a:r>
            <a:r>
              <a:rPr sz="1000" spc="-105" dirty="0">
                <a:latin typeface="Arial Unicode MS"/>
                <a:cs typeface="Arial Unicode MS"/>
              </a:rPr>
              <a:t> </a:t>
            </a:r>
            <a:r>
              <a:rPr sz="1000" spc="30" dirty="0">
                <a:latin typeface="Arial Unicode MS"/>
                <a:cs typeface="Arial Unicode MS"/>
              </a:rPr>
              <a:t>monitoring  </a:t>
            </a:r>
            <a:r>
              <a:rPr sz="1000" spc="-10" dirty="0">
                <a:latin typeface="Arial Unicode MS"/>
                <a:cs typeface="Arial Unicode MS"/>
              </a:rPr>
              <a:t>&amp; </a:t>
            </a:r>
            <a:r>
              <a:rPr sz="1000" spc="25" dirty="0">
                <a:latin typeface="Arial Unicode MS"/>
                <a:cs typeface="Arial Unicode MS"/>
              </a:rPr>
              <a:t>intervention  </a:t>
            </a:r>
            <a:r>
              <a:rPr sz="1000" b="1" spc="45" dirty="0">
                <a:latin typeface="Calibri"/>
                <a:cs typeface="Calibri"/>
              </a:rPr>
              <a:t>Driver  Involvement:</a:t>
            </a:r>
            <a:endParaRPr sz="1000" dirty="0">
              <a:latin typeface="Calibri"/>
              <a:cs typeface="Calibri"/>
            </a:endParaRPr>
          </a:p>
          <a:p>
            <a:pPr marL="12700">
              <a:lnSpc>
                <a:spcPct val="100000"/>
              </a:lnSpc>
            </a:pPr>
            <a:r>
              <a:rPr sz="1000" spc="5" dirty="0">
                <a:latin typeface="Arial Unicode MS"/>
                <a:cs typeface="Arial Unicode MS"/>
              </a:rPr>
              <a:t>Low</a:t>
            </a:r>
            <a:endParaRPr sz="1000" dirty="0">
              <a:latin typeface="Arial Unicode MS"/>
              <a:cs typeface="Arial Unicode MS"/>
            </a:endParaRPr>
          </a:p>
        </p:txBody>
      </p:sp>
      <p:sp>
        <p:nvSpPr>
          <p:cNvPr id="20" name="object 20"/>
          <p:cNvSpPr/>
          <p:nvPr/>
        </p:nvSpPr>
        <p:spPr>
          <a:xfrm>
            <a:off x="915924" y="2333244"/>
            <a:ext cx="1039368" cy="714756"/>
          </a:xfrm>
          <a:prstGeom prst="rect">
            <a:avLst/>
          </a:prstGeom>
          <a:blipFill>
            <a:blip r:embed="rId3" cstate="print"/>
            <a:stretch>
              <a:fillRect/>
            </a:stretch>
          </a:blipFill>
        </p:spPr>
        <p:txBody>
          <a:bodyPr wrap="square" lIns="0" tIns="0" rIns="0" bIns="0" rtlCol="0"/>
          <a:lstStyle/>
          <a:p>
            <a:endParaRPr/>
          </a:p>
        </p:txBody>
      </p:sp>
      <p:sp>
        <p:nvSpPr>
          <p:cNvPr id="21" name="object 21"/>
          <p:cNvSpPr txBox="1"/>
          <p:nvPr/>
        </p:nvSpPr>
        <p:spPr>
          <a:xfrm>
            <a:off x="2083435" y="2824733"/>
            <a:ext cx="1080135" cy="1092200"/>
          </a:xfrm>
          <a:prstGeom prst="rect">
            <a:avLst/>
          </a:prstGeom>
        </p:spPr>
        <p:txBody>
          <a:bodyPr vert="horz" wrap="square" lIns="0" tIns="0" rIns="0" bIns="0" rtlCol="0">
            <a:spAutoFit/>
          </a:bodyPr>
          <a:lstStyle/>
          <a:p>
            <a:pPr marL="12700" marR="5080">
              <a:lnSpc>
                <a:spcPct val="100000"/>
              </a:lnSpc>
            </a:pPr>
            <a:r>
              <a:rPr sz="1000" b="1" spc="45" dirty="0">
                <a:latin typeface="Calibri"/>
                <a:cs typeface="Calibri"/>
              </a:rPr>
              <a:t>Driver</a:t>
            </a:r>
            <a:r>
              <a:rPr sz="1000" b="1" spc="-25" dirty="0">
                <a:latin typeface="Calibri"/>
                <a:cs typeface="Calibri"/>
              </a:rPr>
              <a:t> </a:t>
            </a:r>
            <a:r>
              <a:rPr sz="1000" b="1" spc="45" dirty="0">
                <a:latin typeface="Calibri"/>
                <a:cs typeface="Calibri"/>
              </a:rPr>
              <a:t>Assistance:  </a:t>
            </a:r>
            <a:r>
              <a:rPr sz="1000" spc="5" dirty="0">
                <a:latin typeface="Arial Unicode MS"/>
                <a:cs typeface="Arial Unicode MS"/>
              </a:rPr>
              <a:t>Either steering </a:t>
            </a:r>
            <a:r>
              <a:rPr sz="1000" spc="30" dirty="0">
                <a:latin typeface="Arial Unicode MS"/>
                <a:cs typeface="Arial Unicode MS"/>
              </a:rPr>
              <a:t>or  </a:t>
            </a:r>
            <a:r>
              <a:rPr sz="1000" spc="-30" dirty="0">
                <a:latin typeface="Arial Unicode MS"/>
                <a:cs typeface="Arial Unicode MS"/>
              </a:rPr>
              <a:t>a</a:t>
            </a:r>
            <a:r>
              <a:rPr sz="1000" spc="-35" dirty="0">
                <a:latin typeface="Arial Unicode MS"/>
                <a:cs typeface="Arial Unicode MS"/>
              </a:rPr>
              <a:t>c</a:t>
            </a:r>
            <a:r>
              <a:rPr sz="1000" spc="-25" dirty="0">
                <a:latin typeface="Arial Unicode MS"/>
                <a:cs typeface="Arial Unicode MS"/>
              </a:rPr>
              <a:t>c</a:t>
            </a:r>
            <a:r>
              <a:rPr sz="1000" spc="-20" dirty="0">
                <a:latin typeface="Arial Unicode MS"/>
                <a:cs typeface="Arial Unicode MS"/>
              </a:rPr>
              <a:t>e</a:t>
            </a:r>
            <a:r>
              <a:rPr sz="1000" spc="15" dirty="0">
                <a:latin typeface="Arial Unicode MS"/>
                <a:cs typeface="Arial Unicode MS"/>
              </a:rPr>
              <a:t>le</a:t>
            </a:r>
            <a:r>
              <a:rPr sz="1000" spc="25" dirty="0">
                <a:latin typeface="Arial Unicode MS"/>
                <a:cs typeface="Arial Unicode MS"/>
              </a:rPr>
              <a:t>rat</a:t>
            </a:r>
            <a:r>
              <a:rPr sz="1000" spc="5" dirty="0">
                <a:latin typeface="Arial Unicode MS"/>
                <a:cs typeface="Arial Unicode MS"/>
              </a:rPr>
              <a:t>i</a:t>
            </a:r>
            <a:r>
              <a:rPr sz="1000" spc="20" dirty="0">
                <a:latin typeface="Arial Unicode MS"/>
                <a:cs typeface="Arial Unicode MS"/>
              </a:rPr>
              <a:t>on/decel  </a:t>
            </a:r>
            <a:r>
              <a:rPr sz="1000" spc="15" dirty="0">
                <a:latin typeface="Arial Unicode MS"/>
                <a:cs typeface="Arial Unicode MS"/>
              </a:rPr>
              <a:t>eration</a:t>
            </a:r>
            <a:endParaRPr sz="1000" dirty="0">
              <a:latin typeface="Arial Unicode MS"/>
              <a:cs typeface="Arial Unicode MS"/>
            </a:endParaRPr>
          </a:p>
          <a:p>
            <a:pPr marL="12700" marR="287020">
              <a:lnSpc>
                <a:spcPct val="100000"/>
              </a:lnSpc>
            </a:pPr>
            <a:r>
              <a:rPr sz="1000" b="1" spc="45" dirty="0">
                <a:latin typeface="Calibri"/>
                <a:cs typeface="Calibri"/>
              </a:rPr>
              <a:t>Driver  </a:t>
            </a:r>
            <a:r>
              <a:rPr sz="1000" b="1" spc="30" dirty="0">
                <a:latin typeface="Calibri"/>
                <a:cs typeface="Calibri"/>
              </a:rPr>
              <a:t>I</a:t>
            </a:r>
            <a:r>
              <a:rPr sz="1000" b="1" spc="60" dirty="0">
                <a:latin typeface="Calibri"/>
                <a:cs typeface="Calibri"/>
              </a:rPr>
              <a:t>n</a:t>
            </a:r>
            <a:r>
              <a:rPr sz="1000" b="1" spc="75" dirty="0">
                <a:latin typeface="Calibri"/>
                <a:cs typeface="Calibri"/>
              </a:rPr>
              <a:t>vo</a:t>
            </a:r>
            <a:r>
              <a:rPr sz="1000" b="1" spc="30" dirty="0">
                <a:latin typeface="Calibri"/>
                <a:cs typeface="Calibri"/>
              </a:rPr>
              <a:t>l</a:t>
            </a:r>
            <a:r>
              <a:rPr sz="1000" b="1" spc="60" dirty="0">
                <a:latin typeface="Calibri"/>
                <a:cs typeface="Calibri"/>
              </a:rPr>
              <a:t>vem</a:t>
            </a:r>
            <a:r>
              <a:rPr sz="1000" b="1" spc="55" dirty="0">
                <a:latin typeface="Calibri"/>
                <a:cs typeface="Calibri"/>
              </a:rPr>
              <a:t>en</a:t>
            </a:r>
            <a:r>
              <a:rPr sz="1000" b="1" spc="10" dirty="0">
                <a:latin typeface="Calibri"/>
                <a:cs typeface="Calibri"/>
              </a:rPr>
              <a:t>t</a:t>
            </a:r>
            <a:r>
              <a:rPr sz="1000" b="1" spc="-25" dirty="0">
                <a:latin typeface="Calibri"/>
                <a:cs typeface="Calibri"/>
              </a:rPr>
              <a:t>:  </a:t>
            </a:r>
            <a:r>
              <a:rPr sz="1000" dirty="0">
                <a:latin typeface="Arial Unicode MS"/>
                <a:cs typeface="Arial Unicode MS"/>
              </a:rPr>
              <a:t>High</a:t>
            </a:r>
          </a:p>
        </p:txBody>
      </p:sp>
      <p:sp>
        <p:nvSpPr>
          <p:cNvPr id="22" name="object 22"/>
          <p:cNvSpPr txBox="1"/>
          <p:nvPr/>
        </p:nvSpPr>
        <p:spPr>
          <a:xfrm>
            <a:off x="2235835" y="1887982"/>
            <a:ext cx="748030"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105" dirty="0">
                <a:latin typeface="Calibri"/>
                <a:cs typeface="Calibri"/>
              </a:rPr>
              <a:t> </a:t>
            </a:r>
            <a:r>
              <a:rPr sz="1000" b="1" u="sng" spc="80" dirty="0">
                <a:latin typeface="Calibri"/>
                <a:cs typeface="Calibri"/>
              </a:rPr>
              <a:t>1</a:t>
            </a:r>
            <a:endParaRPr sz="1000">
              <a:latin typeface="Calibri"/>
              <a:cs typeface="Calibri"/>
            </a:endParaRPr>
          </a:p>
        </p:txBody>
      </p:sp>
      <p:sp>
        <p:nvSpPr>
          <p:cNvPr id="23" name="object 23"/>
          <p:cNvSpPr txBox="1"/>
          <p:nvPr/>
        </p:nvSpPr>
        <p:spPr>
          <a:xfrm>
            <a:off x="8111490" y="663955"/>
            <a:ext cx="748030" cy="177165"/>
          </a:xfrm>
          <a:prstGeom prst="rect">
            <a:avLst/>
          </a:prstGeom>
        </p:spPr>
        <p:txBody>
          <a:bodyPr vert="horz" wrap="square" lIns="0" tIns="0" rIns="0" bIns="0" rtlCol="0">
            <a:spAutoFit/>
          </a:bodyPr>
          <a:lstStyle/>
          <a:p>
            <a:pPr marL="12700">
              <a:lnSpc>
                <a:spcPct val="100000"/>
              </a:lnSpc>
            </a:pPr>
            <a:r>
              <a:rPr sz="1000" b="1" u="sng" spc="65" dirty="0">
                <a:latin typeface="Calibri"/>
                <a:cs typeface="Calibri"/>
              </a:rPr>
              <a:t>SAE: Level</a:t>
            </a:r>
            <a:r>
              <a:rPr sz="1000" b="1" u="sng" spc="-105" dirty="0">
                <a:latin typeface="Calibri"/>
                <a:cs typeface="Calibri"/>
              </a:rPr>
              <a:t> </a:t>
            </a:r>
            <a:r>
              <a:rPr sz="1000" b="1" u="sng" spc="80" dirty="0">
                <a:latin typeface="Calibri"/>
                <a:cs typeface="Calibri"/>
              </a:rPr>
              <a:t>5</a:t>
            </a:r>
            <a:endParaRPr sz="1000">
              <a:latin typeface="Calibri"/>
              <a:cs typeface="Calibri"/>
            </a:endParaRPr>
          </a:p>
        </p:txBody>
      </p:sp>
      <p:sp>
        <p:nvSpPr>
          <p:cNvPr id="24" name="object 24"/>
          <p:cNvSpPr txBox="1"/>
          <p:nvPr/>
        </p:nvSpPr>
        <p:spPr>
          <a:xfrm>
            <a:off x="7964169" y="1600327"/>
            <a:ext cx="1089025" cy="1397000"/>
          </a:xfrm>
          <a:prstGeom prst="rect">
            <a:avLst/>
          </a:prstGeom>
        </p:spPr>
        <p:txBody>
          <a:bodyPr vert="horz" wrap="square" lIns="0" tIns="0" rIns="0" bIns="0" rtlCol="0">
            <a:spAutoFit/>
          </a:bodyPr>
          <a:lstStyle/>
          <a:p>
            <a:pPr marL="12700" marR="5080">
              <a:lnSpc>
                <a:spcPct val="100000"/>
              </a:lnSpc>
            </a:pPr>
            <a:r>
              <a:rPr sz="1000" b="1" spc="70" dirty="0">
                <a:latin typeface="Calibri"/>
                <a:cs typeface="Calibri"/>
              </a:rPr>
              <a:t>Full </a:t>
            </a:r>
            <a:r>
              <a:rPr sz="1000" b="1" spc="35" dirty="0">
                <a:latin typeface="Calibri"/>
                <a:cs typeface="Calibri"/>
              </a:rPr>
              <a:t>Automation:  </a:t>
            </a:r>
            <a:r>
              <a:rPr sz="1000" spc="25" dirty="0">
                <a:latin typeface="Arial Unicode MS"/>
                <a:cs typeface="Arial Unicode MS"/>
              </a:rPr>
              <a:t>All </a:t>
            </a:r>
            <a:r>
              <a:rPr sz="1000" spc="-10" dirty="0">
                <a:latin typeface="Arial Unicode MS"/>
                <a:cs typeface="Arial Unicode MS"/>
              </a:rPr>
              <a:t>aspects </a:t>
            </a:r>
            <a:r>
              <a:rPr sz="1000" spc="40" dirty="0">
                <a:latin typeface="Arial Unicode MS"/>
                <a:cs typeface="Arial Unicode MS"/>
              </a:rPr>
              <a:t>of  </a:t>
            </a:r>
            <a:r>
              <a:rPr sz="1000" spc="10" dirty="0">
                <a:latin typeface="Arial Unicode MS"/>
                <a:cs typeface="Arial Unicode MS"/>
              </a:rPr>
              <a:t>dynamic driving,  requires </a:t>
            </a:r>
            <a:r>
              <a:rPr sz="1000" spc="30" dirty="0">
                <a:latin typeface="Arial Unicode MS"/>
                <a:cs typeface="Arial Unicode MS"/>
              </a:rPr>
              <a:t>no  </a:t>
            </a:r>
            <a:r>
              <a:rPr sz="1000" spc="15" dirty="0">
                <a:latin typeface="Arial Unicode MS"/>
                <a:cs typeface="Arial Unicode MS"/>
              </a:rPr>
              <a:t>human</a:t>
            </a:r>
            <a:r>
              <a:rPr sz="1000" spc="-105" dirty="0">
                <a:latin typeface="Arial Unicode MS"/>
                <a:cs typeface="Arial Unicode MS"/>
              </a:rPr>
              <a:t> </a:t>
            </a:r>
            <a:r>
              <a:rPr sz="1000" spc="30" dirty="0">
                <a:latin typeface="Arial Unicode MS"/>
                <a:cs typeface="Arial Unicode MS"/>
              </a:rPr>
              <a:t>monitoring  </a:t>
            </a:r>
            <a:r>
              <a:rPr sz="1000" spc="-10" dirty="0">
                <a:latin typeface="Arial Unicode MS"/>
                <a:cs typeface="Arial Unicode MS"/>
              </a:rPr>
              <a:t>&amp; </a:t>
            </a:r>
            <a:r>
              <a:rPr sz="1000" spc="25" dirty="0">
                <a:latin typeface="Arial Unicode MS"/>
                <a:cs typeface="Arial Unicode MS"/>
              </a:rPr>
              <a:t>intervention  </a:t>
            </a:r>
            <a:r>
              <a:rPr sz="1000" b="1" spc="45" dirty="0">
                <a:latin typeface="Calibri"/>
                <a:cs typeface="Calibri"/>
              </a:rPr>
              <a:t>Driver  Involvement:  </a:t>
            </a:r>
            <a:r>
              <a:rPr sz="1000" spc="5" dirty="0">
                <a:latin typeface="Arial Unicode MS"/>
                <a:cs typeface="Arial Unicode MS"/>
              </a:rPr>
              <a:t>None</a:t>
            </a:r>
            <a:endParaRPr sz="1000" dirty="0">
              <a:latin typeface="Arial Unicode MS"/>
              <a:cs typeface="Arial Unicode MS"/>
            </a:endParaRPr>
          </a:p>
        </p:txBody>
      </p:sp>
      <p:sp>
        <p:nvSpPr>
          <p:cNvPr id="25" name="object 25"/>
          <p:cNvSpPr/>
          <p:nvPr/>
        </p:nvSpPr>
        <p:spPr>
          <a:xfrm>
            <a:off x="8034528" y="847344"/>
            <a:ext cx="899159" cy="716279"/>
          </a:xfrm>
          <a:prstGeom prst="rect">
            <a:avLst/>
          </a:prstGeom>
          <a:blipFill>
            <a:blip r:embed="rId4" cstate="print"/>
            <a:stretch>
              <a:fillRect/>
            </a:stretch>
          </a:blipFill>
        </p:spPr>
        <p:txBody>
          <a:bodyPr wrap="square" lIns="0" tIns="0" rIns="0" bIns="0" rtlCol="0"/>
          <a:lstStyle/>
          <a:p>
            <a:endParaRPr/>
          </a:p>
        </p:txBody>
      </p:sp>
      <p:sp>
        <p:nvSpPr>
          <p:cNvPr id="26" name="object 26"/>
          <p:cNvSpPr/>
          <p:nvPr/>
        </p:nvSpPr>
        <p:spPr>
          <a:xfrm>
            <a:off x="6827519" y="1078991"/>
            <a:ext cx="964692" cy="716279"/>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5647944" y="1331975"/>
            <a:ext cx="947927" cy="723900"/>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3319271" y="1816607"/>
            <a:ext cx="931163" cy="697991"/>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2133600" y="2087879"/>
            <a:ext cx="954024" cy="714756"/>
          </a:xfrm>
          <a:prstGeom prst="rect">
            <a:avLst/>
          </a:prstGeom>
          <a:blipFill>
            <a:blip r:embed="rId8" cstate="print"/>
            <a:stretch>
              <a:fillRect/>
            </a:stretch>
          </a:blipFill>
        </p:spPr>
        <p:txBody>
          <a:bodyPr wrap="square" lIns="0" tIns="0" rIns="0" bIns="0" rtlCol="0"/>
          <a:lstStyle/>
          <a:p>
            <a:endParaRPr/>
          </a:p>
        </p:txBody>
      </p:sp>
      <p:sp>
        <p:nvSpPr>
          <p:cNvPr id="31" name="object 31"/>
          <p:cNvSpPr txBox="1">
            <a:spLocks noGrp="1"/>
          </p:cNvSpPr>
          <p:nvPr>
            <p:ph type="sldNum" sz="quarter" idx="4294967295"/>
          </p:nvPr>
        </p:nvSpPr>
        <p:spPr>
          <a:xfrm>
            <a:off x="8860155" y="4881984"/>
            <a:ext cx="172720" cy="157479"/>
          </a:xfrm>
          <a:prstGeom prst="rect">
            <a:avLst/>
          </a:prstGeom>
        </p:spPr>
        <p:txBody>
          <a:bodyPr vert="horz" wrap="square" lIns="0" tIns="12700" rIns="0" bIns="0" rtlCol="0">
            <a:spAutoFit/>
          </a:bodyPr>
          <a:lstStyle/>
          <a:p>
            <a:pPr marL="86360">
              <a:lnSpc>
                <a:spcPct val="100000"/>
              </a:lnSpc>
              <a:spcBef>
                <a:spcPts val="100"/>
              </a:spcBef>
            </a:pPr>
            <a:fld id="{81D60167-4931-47E6-BA6A-407CBD079E47}" type="slidenum">
              <a:rPr spc="30" dirty="0"/>
              <a:t>4</a:t>
            </a:fld>
            <a:endParaRPr spc="30" dirty="0"/>
          </a:p>
        </p:txBody>
      </p:sp>
      <p:pic>
        <p:nvPicPr>
          <p:cNvPr id="30" name="Picture 29"/>
          <p:cNvPicPr>
            <a:picLocks noChangeAspect="1"/>
          </p:cNvPicPr>
          <p:nvPr/>
        </p:nvPicPr>
        <p:blipFill>
          <a:blip r:embed="rId9"/>
          <a:stretch>
            <a:fillRect/>
          </a:stretch>
        </p:blipFill>
        <p:spPr>
          <a:xfrm>
            <a:off x="4393020" y="1575435"/>
            <a:ext cx="1101852" cy="734568"/>
          </a:xfrm>
          <a:prstGeom prst="rect">
            <a:avLst/>
          </a:prstGeom>
        </p:spPr>
      </p:pic>
    </p:spTree>
    <p:extLst>
      <p:ext uri="{BB962C8B-B14F-4D97-AF65-F5344CB8AC3E}">
        <p14:creationId xmlns:p14="http://schemas.microsoft.com/office/powerpoint/2010/main" val="19727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40268" y="4831079"/>
            <a:ext cx="364235" cy="239268"/>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3" name="object 3"/>
          <p:cNvSpPr/>
          <p:nvPr/>
        </p:nvSpPr>
        <p:spPr>
          <a:xfrm>
            <a:off x="8718804" y="4824984"/>
            <a:ext cx="2540" cy="238125"/>
          </a:xfrm>
          <a:custGeom>
            <a:avLst/>
            <a:gdLst/>
            <a:ahLst/>
            <a:cxnLst/>
            <a:rect l="l" t="t" r="r" b="b"/>
            <a:pathLst>
              <a:path w="2540" h="238125">
                <a:moveTo>
                  <a:pt x="0" y="0"/>
                </a:moveTo>
                <a:lnTo>
                  <a:pt x="2413" y="237743"/>
                </a:lnTo>
              </a:path>
            </a:pathLst>
          </a:custGeom>
          <a:ln w="9144">
            <a:solidFill>
              <a:srgbClr val="FFFFFF"/>
            </a:solidFill>
          </a:ln>
        </p:spPr>
        <p:txBody>
          <a:bodyPr wrap="square" lIns="0" tIns="0" rIns="0" bIns="0" rtlCol="0"/>
          <a:lstStyle/>
          <a:p>
            <a:pPr defTabSz="914400"/>
            <a:endParaRPr>
              <a:solidFill>
                <a:prstClr val="black"/>
              </a:solidFill>
            </a:endParaRPr>
          </a:p>
        </p:txBody>
      </p:sp>
      <p:sp>
        <p:nvSpPr>
          <p:cNvPr id="4" name="object 4"/>
          <p:cNvSpPr/>
          <p:nvPr/>
        </p:nvSpPr>
        <p:spPr>
          <a:xfrm>
            <a:off x="3127248" y="1440180"/>
            <a:ext cx="1322705" cy="0"/>
          </a:xfrm>
          <a:custGeom>
            <a:avLst/>
            <a:gdLst/>
            <a:ahLst/>
            <a:cxnLst/>
            <a:rect l="l" t="t" r="r" b="b"/>
            <a:pathLst>
              <a:path w="1322704">
                <a:moveTo>
                  <a:pt x="0" y="0"/>
                </a:moveTo>
                <a:lnTo>
                  <a:pt x="1322451" y="0"/>
                </a:lnTo>
              </a:path>
            </a:pathLst>
          </a:custGeom>
          <a:ln w="6096">
            <a:solidFill>
              <a:srgbClr val="A6A6A6"/>
            </a:solidFill>
          </a:ln>
        </p:spPr>
        <p:txBody>
          <a:bodyPr wrap="square" lIns="0" tIns="0" rIns="0" bIns="0" rtlCol="0"/>
          <a:lstStyle/>
          <a:p>
            <a:pPr defTabSz="914400"/>
            <a:endParaRPr>
              <a:solidFill>
                <a:prstClr val="black"/>
              </a:solidFill>
            </a:endParaRPr>
          </a:p>
        </p:txBody>
      </p:sp>
      <p:sp>
        <p:nvSpPr>
          <p:cNvPr id="5" name="object 5"/>
          <p:cNvSpPr/>
          <p:nvPr/>
        </p:nvSpPr>
        <p:spPr>
          <a:xfrm>
            <a:off x="533400" y="1440180"/>
            <a:ext cx="1275715" cy="0"/>
          </a:xfrm>
          <a:custGeom>
            <a:avLst/>
            <a:gdLst/>
            <a:ahLst/>
            <a:cxnLst/>
            <a:rect l="l" t="t" r="r" b="b"/>
            <a:pathLst>
              <a:path w="1275714">
                <a:moveTo>
                  <a:pt x="0" y="0"/>
                </a:moveTo>
                <a:lnTo>
                  <a:pt x="1275588" y="0"/>
                </a:lnTo>
              </a:path>
            </a:pathLst>
          </a:custGeom>
          <a:ln w="6096">
            <a:solidFill>
              <a:srgbClr val="A6A6A6"/>
            </a:solidFill>
          </a:ln>
        </p:spPr>
        <p:txBody>
          <a:bodyPr wrap="square" lIns="0" tIns="0" rIns="0" bIns="0" rtlCol="0"/>
          <a:lstStyle/>
          <a:p>
            <a:pPr defTabSz="914400"/>
            <a:endParaRPr>
              <a:solidFill>
                <a:prstClr val="black"/>
              </a:solidFill>
            </a:endParaRPr>
          </a:p>
        </p:txBody>
      </p:sp>
      <p:sp>
        <p:nvSpPr>
          <p:cNvPr id="6" name="object 6"/>
          <p:cNvSpPr/>
          <p:nvPr/>
        </p:nvSpPr>
        <p:spPr>
          <a:xfrm>
            <a:off x="4366259" y="1377696"/>
            <a:ext cx="116205" cy="116205"/>
          </a:xfrm>
          <a:custGeom>
            <a:avLst/>
            <a:gdLst/>
            <a:ahLst/>
            <a:cxnLst/>
            <a:rect l="l" t="t" r="r" b="b"/>
            <a:pathLst>
              <a:path w="116204" h="116205">
                <a:moveTo>
                  <a:pt x="57912" y="0"/>
                </a:moveTo>
                <a:lnTo>
                  <a:pt x="35361" y="4548"/>
                </a:lnTo>
                <a:lnTo>
                  <a:pt x="16954" y="16954"/>
                </a:lnTo>
                <a:lnTo>
                  <a:pt x="4548" y="35361"/>
                </a:lnTo>
                <a:lnTo>
                  <a:pt x="0" y="57912"/>
                </a:lnTo>
                <a:lnTo>
                  <a:pt x="4548" y="80462"/>
                </a:lnTo>
                <a:lnTo>
                  <a:pt x="16954" y="98869"/>
                </a:lnTo>
                <a:lnTo>
                  <a:pt x="35361" y="111275"/>
                </a:lnTo>
                <a:lnTo>
                  <a:pt x="57912" y="115824"/>
                </a:lnTo>
                <a:lnTo>
                  <a:pt x="80462" y="111275"/>
                </a:lnTo>
                <a:lnTo>
                  <a:pt x="98869" y="98869"/>
                </a:lnTo>
                <a:lnTo>
                  <a:pt x="111275" y="80462"/>
                </a:lnTo>
                <a:lnTo>
                  <a:pt x="115824" y="57912"/>
                </a:lnTo>
                <a:lnTo>
                  <a:pt x="111275" y="35361"/>
                </a:lnTo>
                <a:lnTo>
                  <a:pt x="98869" y="16954"/>
                </a:lnTo>
                <a:lnTo>
                  <a:pt x="80462" y="4548"/>
                </a:lnTo>
                <a:lnTo>
                  <a:pt x="57912" y="0"/>
                </a:lnTo>
                <a:close/>
              </a:path>
            </a:pathLst>
          </a:custGeom>
          <a:solidFill>
            <a:srgbClr val="A6A6A6"/>
          </a:solidFill>
        </p:spPr>
        <p:txBody>
          <a:bodyPr wrap="square" lIns="0" tIns="0" rIns="0" bIns="0" rtlCol="0"/>
          <a:lstStyle/>
          <a:p>
            <a:pPr defTabSz="914400"/>
            <a:endParaRPr>
              <a:solidFill>
                <a:prstClr val="black"/>
              </a:solidFill>
            </a:endParaRPr>
          </a:p>
        </p:txBody>
      </p:sp>
      <p:sp>
        <p:nvSpPr>
          <p:cNvPr id="7" name="object 7"/>
          <p:cNvSpPr/>
          <p:nvPr/>
        </p:nvSpPr>
        <p:spPr>
          <a:xfrm>
            <a:off x="449580" y="1377696"/>
            <a:ext cx="116205" cy="116205"/>
          </a:xfrm>
          <a:custGeom>
            <a:avLst/>
            <a:gdLst/>
            <a:ahLst/>
            <a:cxnLst/>
            <a:rect l="l" t="t" r="r" b="b"/>
            <a:pathLst>
              <a:path w="116204" h="116205">
                <a:moveTo>
                  <a:pt x="57912" y="0"/>
                </a:moveTo>
                <a:lnTo>
                  <a:pt x="35372" y="4548"/>
                </a:lnTo>
                <a:lnTo>
                  <a:pt x="16964" y="16954"/>
                </a:lnTo>
                <a:lnTo>
                  <a:pt x="4551" y="35361"/>
                </a:lnTo>
                <a:lnTo>
                  <a:pt x="0" y="57912"/>
                </a:lnTo>
                <a:lnTo>
                  <a:pt x="4551" y="80462"/>
                </a:lnTo>
                <a:lnTo>
                  <a:pt x="16964" y="98869"/>
                </a:lnTo>
                <a:lnTo>
                  <a:pt x="35372" y="111275"/>
                </a:lnTo>
                <a:lnTo>
                  <a:pt x="57912" y="115824"/>
                </a:lnTo>
                <a:lnTo>
                  <a:pt x="80451" y="111275"/>
                </a:lnTo>
                <a:lnTo>
                  <a:pt x="98859" y="98869"/>
                </a:lnTo>
                <a:lnTo>
                  <a:pt x="111272" y="80462"/>
                </a:lnTo>
                <a:lnTo>
                  <a:pt x="115824" y="57912"/>
                </a:lnTo>
                <a:lnTo>
                  <a:pt x="111272" y="35361"/>
                </a:lnTo>
                <a:lnTo>
                  <a:pt x="98859" y="16954"/>
                </a:lnTo>
                <a:lnTo>
                  <a:pt x="80451" y="4548"/>
                </a:lnTo>
                <a:lnTo>
                  <a:pt x="57912" y="0"/>
                </a:lnTo>
                <a:close/>
              </a:path>
            </a:pathLst>
          </a:custGeom>
          <a:solidFill>
            <a:srgbClr val="A6A6A6"/>
          </a:solidFill>
        </p:spPr>
        <p:txBody>
          <a:bodyPr wrap="square" lIns="0" tIns="0" rIns="0" bIns="0" rtlCol="0"/>
          <a:lstStyle/>
          <a:p>
            <a:pPr defTabSz="914400"/>
            <a:endParaRPr>
              <a:solidFill>
                <a:prstClr val="black"/>
              </a:solidFill>
            </a:endParaRPr>
          </a:p>
        </p:txBody>
      </p:sp>
      <p:sp>
        <p:nvSpPr>
          <p:cNvPr id="8" name="object 8"/>
          <p:cNvSpPr txBox="1">
            <a:spLocks noGrp="1"/>
          </p:cNvSpPr>
          <p:nvPr>
            <p:ph type="title"/>
          </p:nvPr>
        </p:nvSpPr>
        <p:spPr>
          <a:xfrm>
            <a:off x="277494" y="106020"/>
            <a:ext cx="8177530" cy="492443"/>
          </a:xfrm>
          <a:prstGeom prst="rect">
            <a:avLst/>
          </a:prstGeom>
        </p:spPr>
        <p:txBody>
          <a:bodyPr vert="horz" wrap="square" lIns="0" tIns="0" rIns="0" bIns="0" rtlCol="0">
            <a:spAutoFit/>
          </a:bodyPr>
          <a:lstStyle/>
          <a:p>
            <a:pPr marL="12700" algn="l" defTabSz="457200" rtl="0">
              <a:spcBef>
                <a:spcPct val="0"/>
              </a:spcBef>
            </a:pPr>
            <a:r>
              <a:rPr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Legal </a:t>
            </a:r>
            <a:r>
              <a:rPr lang="en-US"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E</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nvironment </a:t>
            </a:r>
            <a:r>
              <a:rPr lang="en-US"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C</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omplex </a:t>
            </a:r>
            <a:r>
              <a:rPr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for </a:t>
            </a:r>
            <a:r>
              <a:rPr lang="en-US"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C</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ommercial</a:t>
            </a:r>
            <a:r>
              <a:rPr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a:t>
            </a:r>
          </a:p>
        </p:txBody>
      </p:sp>
      <p:sp>
        <p:nvSpPr>
          <p:cNvPr id="9" name="object 9"/>
          <p:cNvSpPr/>
          <p:nvPr/>
        </p:nvSpPr>
        <p:spPr>
          <a:xfrm>
            <a:off x="725423" y="1563624"/>
            <a:ext cx="3486912" cy="2343912"/>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0" name="object 10"/>
          <p:cNvSpPr/>
          <p:nvPr/>
        </p:nvSpPr>
        <p:spPr>
          <a:xfrm>
            <a:off x="5224271" y="1876044"/>
            <a:ext cx="527685" cy="1390015"/>
          </a:xfrm>
          <a:custGeom>
            <a:avLst/>
            <a:gdLst/>
            <a:ahLst/>
            <a:cxnLst/>
            <a:rect l="l" t="t" r="r" b="b"/>
            <a:pathLst>
              <a:path w="527685" h="1390014">
                <a:moveTo>
                  <a:pt x="0" y="1389887"/>
                </a:moveTo>
                <a:lnTo>
                  <a:pt x="527303" y="1389887"/>
                </a:lnTo>
                <a:lnTo>
                  <a:pt x="527303" y="0"/>
                </a:lnTo>
                <a:lnTo>
                  <a:pt x="0" y="0"/>
                </a:lnTo>
                <a:lnTo>
                  <a:pt x="0" y="1389887"/>
                </a:lnTo>
                <a:close/>
              </a:path>
            </a:pathLst>
          </a:custGeom>
          <a:solidFill>
            <a:srgbClr val="B0B9B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pPr defTabSz="914400"/>
            <a:endParaRPr>
              <a:solidFill>
                <a:prstClr val="black"/>
              </a:solidFill>
            </a:endParaRPr>
          </a:p>
        </p:txBody>
      </p:sp>
      <p:sp>
        <p:nvSpPr>
          <p:cNvPr id="11" name="object 11"/>
          <p:cNvSpPr/>
          <p:nvPr/>
        </p:nvSpPr>
        <p:spPr>
          <a:xfrm>
            <a:off x="5893308" y="3073907"/>
            <a:ext cx="525780" cy="192405"/>
          </a:xfrm>
          <a:custGeom>
            <a:avLst/>
            <a:gdLst/>
            <a:ahLst/>
            <a:cxnLst/>
            <a:rect l="l" t="t" r="r" b="b"/>
            <a:pathLst>
              <a:path w="525779" h="192404">
                <a:moveTo>
                  <a:pt x="0" y="192024"/>
                </a:moveTo>
                <a:lnTo>
                  <a:pt x="525779" y="192024"/>
                </a:lnTo>
                <a:lnTo>
                  <a:pt x="525779" y="0"/>
                </a:lnTo>
                <a:lnTo>
                  <a:pt x="0" y="0"/>
                </a:lnTo>
                <a:lnTo>
                  <a:pt x="0" y="192024"/>
                </a:lnTo>
                <a:close/>
              </a:path>
            </a:pathLst>
          </a:custGeom>
          <a:solidFill>
            <a:srgbClr val="003B7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pPr defTabSz="914400"/>
            <a:endParaRPr>
              <a:solidFill>
                <a:prstClr val="black"/>
              </a:solidFill>
            </a:endParaRPr>
          </a:p>
        </p:txBody>
      </p:sp>
      <p:sp>
        <p:nvSpPr>
          <p:cNvPr id="12" name="object 12"/>
          <p:cNvSpPr/>
          <p:nvPr/>
        </p:nvSpPr>
        <p:spPr>
          <a:xfrm>
            <a:off x="7229856" y="2679192"/>
            <a:ext cx="527685" cy="586740"/>
          </a:xfrm>
          <a:custGeom>
            <a:avLst/>
            <a:gdLst/>
            <a:ahLst/>
            <a:cxnLst/>
            <a:rect l="l" t="t" r="r" b="b"/>
            <a:pathLst>
              <a:path w="527684" h="586739">
                <a:moveTo>
                  <a:pt x="0" y="586740"/>
                </a:moveTo>
                <a:lnTo>
                  <a:pt x="527303" y="586740"/>
                </a:lnTo>
                <a:lnTo>
                  <a:pt x="527303" y="0"/>
                </a:lnTo>
                <a:lnTo>
                  <a:pt x="0" y="0"/>
                </a:lnTo>
                <a:lnTo>
                  <a:pt x="0" y="586740"/>
                </a:lnTo>
                <a:close/>
              </a:path>
            </a:pathLst>
          </a:custGeom>
          <a:solidFill>
            <a:srgbClr val="B7D10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pPr defTabSz="914400"/>
            <a:endParaRPr>
              <a:solidFill>
                <a:prstClr val="black"/>
              </a:solidFill>
            </a:endParaRPr>
          </a:p>
        </p:txBody>
      </p:sp>
      <p:sp>
        <p:nvSpPr>
          <p:cNvPr id="13" name="object 13"/>
          <p:cNvSpPr/>
          <p:nvPr/>
        </p:nvSpPr>
        <p:spPr>
          <a:xfrm>
            <a:off x="7898892" y="2982467"/>
            <a:ext cx="525780" cy="283845"/>
          </a:xfrm>
          <a:custGeom>
            <a:avLst/>
            <a:gdLst/>
            <a:ahLst/>
            <a:cxnLst/>
            <a:rect l="l" t="t" r="r" b="b"/>
            <a:pathLst>
              <a:path w="525779" h="283845">
                <a:moveTo>
                  <a:pt x="0" y="283463"/>
                </a:moveTo>
                <a:lnTo>
                  <a:pt x="525779" y="283463"/>
                </a:lnTo>
                <a:lnTo>
                  <a:pt x="525779" y="0"/>
                </a:lnTo>
                <a:lnTo>
                  <a:pt x="0" y="0"/>
                </a:lnTo>
                <a:lnTo>
                  <a:pt x="0" y="283463"/>
                </a:lnTo>
                <a:close/>
              </a:path>
            </a:pathLst>
          </a:custGeom>
          <a:solidFill>
            <a:srgbClr val="FFA3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lstStyle/>
          <a:p>
            <a:pPr defTabSz="914400"/>
            <a:endParaRPr>
              <a:solidFill>
                <a:prstClr val="black"/>
              </a:solidFill>
            </a:endParaRPr>
          </a:p>
        </p:txBody>
      </p:sp>
      <p:sp>
        <p:nvSpPr>
          <p:cNvPr id="14" name="object 14"/>
          <p:cNvSpPr/>
          <p:nvPr/>
        </p:nvSpPr>
        <p:spPr>
          <a:xfrm>
            <a:off x="4648200" y="3265932"/>
            <a:ext cx="4352925" cy="0"/>
          </a:xfrm>
          <a:custGeom>
            <a:avLst/>
            <a:gdLst/>
            <a:ahLst/>
            <a:cxnLst/>
            <a:rect l="l" t="t" r="r" b="b"/>
            <a:pathLst>
              <a:path w="4352925">
                <a:moveTo>
                  <a:pt x="0" y="0"/>
                </a:moveTo>
                <a:lnTo>
                  <a:pt x="4352544" y="0"/>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15" name="object 15"/>
          <p:cNvSpPr/>
          <p:nvPr/>
        </p:nvSpPr>
        <p:spPr>
          <a:xfrm>
            <a:off x="4648200" y="3265932"/>
            <a:ext cx="0" cy="43180"/>
          </a:xfrm>
          <a:custGeom>
            <a:avLst/>
            <a:gdLst/>
            <a:ahLst/>
            <a:cxnLst/>
            <a:rect l="l" t="t" r="r" b="b"/>
            <a:pathLst>
              <a:path h="43179">
                <a:moveTo>
                  <a:pt x="0" y="0"/>
                </a:moveTo>
                <a:lnTo>
                  <a:pt x="0" y="42672"/>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16" name="object 16"/>
          <p:cNvSpPr/>
          <p:nvPr/>
        </p:nvSpPr>
        <p:spPr>
          <a:xfrm>
            <a:off x="9000743" y="3265932"/>
            <a:ext cx="0" cy="43180"/>
          </a:xfrm>
          <a:custGeom>
            <a:avLst/>
            <a:gdLst/>
            <a:ahLst/>
            <a:cxnLst/>
            <a:rect l="l" t="t" r="r" b="b"/>
            <a:pathLst>
              <a:path h="43179">
                <a:moveTo>
                  <a:pt x="0" y="0"/>
                </a:moveTo>
                <a:lnTo>
                  <a:pt x="0" y="42672"/>
                </a:lnTo>
              </a:path>
            </a:pathLst>
          </a:custGeom>
          <a:ln w="9144">
            <a:solidFill>
              <a:srgbClr val="858585"/>
            </a:solidFill>
          </a:ln>
        </p:spPr>
        <p:txBody>
          <a:bodyPr wrap="square" lIns="0" tIns="0" rIns="0" bIns="0" rtlCol="0"/>
          <a:lstStyle/>
          <a:p>
            <a:pPr defTabSz="914400"/>
            <a:endParaRPr>
              <a:solidFill>
                <a:prstClr val="black"/>
              </a:solidFill>
            </a:endParaRPr>
          </a:p>
        </p:txBody>
      </p:sp>
      <p:sp>
        <p:nvSpPr>
          <p:cNvPr id="17" name="object 17"/>
          <p:cNvSpPr txBox="1"/>
          <p:nvPr/>
        </p:nvSpPr>
        <p:spPr>
          <a:xfrm>
            <a:off x="5859526" y="2869692"/>
            <a:ext cx="621665" cy="138499"/>
          </a:xfrm>
          <a:prstGeom prst="rect">
            <a:avLst/>
          </a:prstGeom>
        </p:spPr>
        <p:txBody>
          <a:bodyPr vert="horz" wrap="square" lIns="0" tIns="0" rIns="0" bIns="0" rtlCol="0">
            <a:spAutoFit/>
          </a:bodyPr>
          <a:lstStyle/>
          <a:p>
            <a:pPr marL="12700" defTabSz="914400"/>
            <a:r>
              <a:rPr sz="900" b="1" spc="30" dirty="0">
                <a:solidFill>
                  <a:srgbClr val="003B70"/>
                </a:solidFill>
                <a:latin typeface="+mj-lt"/>
                <a:cs typeface="Arial Unicode MS"/>
              </a:rPr>
              <a:t>$8</a:t>
            </a:r>
            <a:r>
              <a:rPr sz="900" b="1" spc="-60" dirty="0">
                <a:solidFill>
                  <a:srgbClr val="003B70"/>
                </a:solidFill>
                <a:latin typeface="+mj-lt"/>
                <a:cs typeface="Arial Unicode MS"/>
              </a:rPr>
              <a:t>,</a:t>
            </a:r>
            <a:r>
              <a:rPr sz="900" b="1" spc="30" dirty="0">
                <a:solidFill>
                  <a:srgbClr val="003B70"/>
                </a:solidFill>
                <a:latin typeface="+mj-lt"/>
                <a:cs typeface="Arial Unicode MS"/>
              </a:rPr>
              <a:t>558</a:t>
            </a:r>
            <a:r>
              <a:rPr sz="900" b="1" spc="-60" dirty="0">
                <a:solidFill>
                  <a:srgbClr val="003B70"/>
                </a:solidFill>
                <a:latin typeface="+mj-lt"/>
                <a:cs typeface="Arial Unicode MS"/>
              </a:rPr>
              <a:t>,</a:t>
            </a:r>
            <a:r>
              <a:rPr sz="900" b="1" spc="30" dirty="0">
                <a:solidFill>
                  <a:srgbClr val="003B70"/>
                </a:solidFill>
                <a:latin typeface="+mj-lt"/>
                <a:cs typeface="Arial Unicode MS"/>
              </a:rPr>
              <a:t>388</a:t>
            </a:r>
            <a:endParaRPr sz="900" b="1" dirty="0">
              <a:solidFill>
                <a:prstClr val="black"/>
              </a:solidFill>
              <a:latin typeface="+mj-lt"/>
              <a:cs typeface="Arial Unicode MS"/>
            </a:endParaRPr>
          </a:p>
        </p:txBody>
      </p:sp>
      <p:sp>
        <p:nvSpPr>
          <p:cNvPr id="18" name="object 18"/>
          <p:cNvSpPr txBox="1"/>
          <p:nvPr/>
        </p:nvSpPr>
        <p:spPr>
          <a:xfrm>
            <a:off x="7161403" y="2475864"/>
            <a:ext cx="690245" cy="138499"/>
          </a:xfrm>
          <a:prstGeom prst="rect">
            <a:avLst/>
          </a:prstGeom>
        </p:spPr>
        <p:txBody>
          <a:bodyPr vert="horz" wrap="square" lIns="0" tIns="0" rIns="0" bIns="0" rtlCol="0">
            <a:spAutoFit/>
          </a:bodyPr>
          <a:lstStyle/>
          <a:p>
            <a:pPr marL="12700" defTabSz="914400"/>
            <a:r>
              <a:rPr sz="900" b="1" spc="30" dirty="0">
                <a:solidFill>
                  <a:srgbClr val="003B70"/>
                </a:solidFill>
                <a:latin typeface="+mj-lt"/>
                <a:cs typeface="Arial Unicode MS"/>
              </a:rPr>
              <a:t>$26,024,181</a:t>
            </a:r>
          </a:p>
        </p:txBody>
      </p:sp>
      <p:sp>
        <p:nvSpPr>
          <p:cNvPr id="19" name="object 19"/>
          <p:cNvSpPr txBox="1"/>
          <p:nvPr/>
        </p:nvSpPr>
        <p:spPr>
          <a:xfrm>
            <a:off x="7829804" y="2779522"/>
            <a:ext cx="690245" cy="138499"/>
          </a:xfrm>
          <a:prstGeom prst="rect">
            <a:avLst/>
          </a:prstGeom>
        </p:spPr>
        <p:txBody>
          <a:bodyPr vert="horz" wrap="square" lIns="0" tIns="0" rIns="0" bIns="0" rtlCol="0">
            <a:spAutoFit/>
          </a:bodyPr>
          <a:lstStyle/>
          <a:p>
            <a:pPr marL="12700" defTabSz="914400"/>
            <a:r>
              <a:rPr sz="900" b="1" spc="30" dirty="0">
                <a:solidFill>
                  <a:srgbClr val="003B70"/>
                </a:solidFill>
                <a:latin typeface="+mj-lt"/>
                <a:cs typeface="Arial Unicode MS"/>
              </a:rPr>
              <a:t>$12,565,342</a:t>
            </a:r>
          </a:p>
        </p:txBody>
      </p:sp>
      <p:sp>
        <p:nvSpPr>
          <p:cNvPr id="20" name="object 20"/>
          <p:cNvSpPr/>
          <p:nvPr/>
        </p:nvSpPr>
        <p:spPr>
          <a:xfrm>
            <a:off x="8095488" y="1440180"/>
            <a:ext cx="705485" cy="0"/>
          </a:xfrm>
          <a:custGeom>
            <a:avLst/>
            <a:gdLst/>
            <a:ahLst/>
            <a:cxnLst/>
            <a:rect l="l" t="t" r="r" b="b"/>
            <a:pathLst>
              <a:path w="705484">
                <a:moveTo>
                  <a:pt x="0" y="0"/>
                </a:moveTo>
                <a:lnTo>
                  <a:pt x="705230" y="0"/>
                </a:lnTo>
              </a:path>
            </a:pathLst>
          </a:custGeom>
          <a:ln w="6096">
            <a:solidFill>
              <a:srgbClr val="A6A6A6"/>
            </a:solidFill>
          </a:ln>
        </p:spPr>
        <p:txBody>
          <a:bodyPr wrap="square" lIns="0" tIns="0" rIns="0" bIns="0" rtlCol="0"/>
          <a:lstStyle/>
          <a:p>
            <a:pPr defTabSz="914400"/>
            <a:endParaRPr>
              <a:solidFill>
                <a:prstClr val="black"/>
              </a:solidFill>
            </a:endParaRPr>
          </a:p>
        </p:txBody>
      </p:sp>
      <p:sp>
        <p:nvSpPr>
          <p:cNvPr id="21" name="object 21"/>
          <p:cNvSpPr/>
          <p:nvPr/>
        </p:nvSpPr>
        <p:spPr>
          <a:xfrm>
            <a:off x="4884420" y="1440180"/>
            <a:ext cx="768350" cy="0"/>
          </a:xfrm>
          <a:custGeom>
            <a:avLst/>
            <a:gdLst/>
            <a:ahLst/>
            <a:cxnLst/>
            <a:rect l="l" t="t" r="r" b="b"/>
            <a:pathLst>
              <a:path w="768350">
                <a:moveTo>
                  <a:pt x="0" y="0"/>
                </a:moveTo>
                <a:lnTo>
                  <a:pt x="768095" y="0"/>
                </a:lnTo>
              </a:path>
            </a:pathLst>
          </a:custGeom>
          <a:ln w="6096">
            <a:solidFill>
              <a:srgbClr val="A6A6A6"/>
            </a:solidFill>
          </a:ln>
        </p:spPr>
        <p:txBody>
          <a:bodyPr wrap="square" lIns="0" tIns="0" rIns="0" bIns="0" rtlCol="0"/>
          <a:lstStyle/>
          <a:p>
            <a:pPr defTabSz="914400"/>
            <a:endParaRPr>
              <a:solidFill>
                <a:prstClr val="black"/>
              </a:solidFill>
            </a:endParaRPr>
          </a:p>
        </p:txBody>
      </p:sp>
      <p:sp>
        <p:nvSpPr>
          <p:cNvPr id="22" name="object 22"/>
          <p:cNvSpPr/>
          <p:nvPr/>
        </p:nvSpPr>
        <p:spPr>
          <a:xfrm>
            <a:off x="8718804" y="1377696"/>
            <a:ext cx="114300" cy="116205"/>
          </a:xfrm>
          <a:custGeom>
            <a:avLst/>
            <a:gdLst/>
            <a:ahLst/>
            <a:cxnLst/>
            <a:rect l="l" t="t" r="r" b="b"/>
            <a:pathLst>
              <a:path w="114300" h="116205">
                <a:moveTo>
                  <a:pt x="57150" y="0"/>
                </a:moveTo>
                <a:lnTo>
                  <a:pt x="34879" y="4548"/>
                </a:lnTo>
                <a:lnTo>
                  <a:pt x="16716" y="16954"/>
                </a:lnTo>
                <a:lnTo>
                  <a:pt x="4482" y="35361"/>
                </a:lnTo>
                <a:lnTo>
                  <a:pt x="0" y="57912"/>
                </a:lnTo>
                <a:lnTo>
                  <a:pt x="4482" y="80462"/>
                </a:lnTo>
                <a:lnTo>
                  <a:pt x="16716" y="98869"/>
                </a:lnTo>
                <a:lnTo>
                  <a:pt x="34879" y="111275"/>
                </a:lnTo>
                <a:lnTo>
                  <a:pt x="57150" y="115824"/>
                </a:lnTo>
                <a:lnTo>
                  <a:pt x="79420" y="111275"/>
                </a:lnTo>
                <a:lnTo>
                  <a:pt x="97583" y="98869"/>
                </a:lnTo>
                <a:lnTo>
                  <a:pt x="109817" y="80462"/>
                </a:lnTo>
                <a:lnTo>
                  <a:pt x="114300" y="57912"/>
                </a:lnTo>
                <a:lnTo>
                  <a:pt x="109817" y="35361"/>
                </a:lnTo>
                <a:lnTo>
                  <a:pt x="97583" y="16954"/>
                </a:lnTo>
                <a:lnTo>
                  <a:pt x="79420" y="4548"/>
                </a:lnTo>
                <a:lnTo>
                  <a:pt x="57150" y="0"/>
                </a:lnTo>
                <a:close/>
              </a:path>
            </a:pathLst>
          </a:custGeom>
          <a:solidFill>
            <a:srgbClr val="A6A6A6"/>
          </a:solidFill>
        </p:spPr>
        <p:txBody>
          <a:bodyPr wrap="square" lIns="0" tIns="0" rIns="0" bIns="0" rtlCol="0"/>
          <a:lstStyle/>
          <a:p>
            <a:pPr defTabSz="914400"/>
            <a:endParaRPr>
              <a:solidFill>
                <a:prstClr val="black"/>
              </a:solidFill>
            </a:endParaRPr>
          </a:p>
        </p:txBody>
      </p:sp>
      <p:sp>
        <p:nvSpPr>
          <p:cNvPr id="23" name="object 23"/>
          <p:cNvSpPr/>
          <p:nvPr/>
        </p:nvSpPr>
        <p:spPr>
          <a:xfrm>
            <a:off x="4802123" y="1377696"/>
            <a:ext cx="116205" cy="116205"/>
          </a:xfrm>
          <a:custGeom>
            <a:avLst/>
            <a:gdLst/>
            <a:ahLst/>
            <a:cxnLst/>
            <a:rect l="l" t="t" r="r" b="b"/>
            <a:pathLst>
              <a:path w="116204" h="116205">
                <a:moveTo>
                  <a:pt x="57912" y="0"/>
                </a:moveTo>
                <a:lnTo>
                  <a:pt x="35361" y="4548"/>
                </a:lnTo>
                <a:lnTo>
                  <a:pt x="16954" y="16954"/>
                </a:lnTo>
                <a:lnTo>
                  <a:pt x="4548" y="35361"/>
                </a:lnTo>
                <a:lnTo>
                  <a:pt x="0" y="57912"/>
                </a:lnTo>
                <a:lnTo>
                  <a:pt x="4548" y="80462"/>
                </a:lnTo>
                <a:lnTo>
                  <a:pt x="16954" y="98869"/>
                </a:lnTo>
                <a:lnTo>
                  <a:pt x="35361" y="111275"/>
                </a:lnTo>
                <a:lnTo>
                  <a:pt x="57912" y="115824"/>
                </a:lnTo>
                <a:lnTo>
                  <a:pt x="80462" y="111275"/>
                </a:lnTo>
                <a:lnTo>
                  <a:pt x="98869" y="98869"/>
                </a:lnTo>
                <a:lnTo>
                  <a:pt x="111275" y="80462"/>
                </a:lnTo>
                <a:lnTo>
                  <a:pt x="115824" y="57912"/>
                </a:lnTo>
                <a:lnTo>
                  <a:pt x="111275" y="35361"/>
                </a:lnTo>
                <a:lnTo>
                  <a:pt x="98869" y="16954"/>
                </a:lnTo>
                <a:lnTo>
                  <a:pt x="80462" y="4548"/>
                </a:lnTo>
                <a:lnTo>
                  <a:pt x="57912" y="0"/>
                </a:lnTo>
                <a:close/>
              </a:path>
            </a:pathLst>
          </a:custGeom>
          <a:solidFill>
            <a:srgbClr val="A6A6A6"/>
          </a:solidFill>
        </p:spPr>
        <p:txBody>
          <a:bodyPr wrap="square" lIns="0" tIns="0" rIns="0" bIns="0" rtlCol="0"/>
          <a:lstStyle/>
          <a:p>
            <a:pPr defTabSz="914400"/>
            <a:endParaRPr>
              <a:solidFill>
                <a:prstClr val="black"/>
              </a:solidFill>
            </a:endParaRPr>
          </a:p>
        </p:txBody>
      </p:sp>
      <p:sp>
        <p:nvSpPr>
          <p:cNvPr id="24" name="object 24"/>
          <p:cNvSpPr txBox="1"/>
          <p:nvPr/>
        </p:nvSpPr>
        <p:spPr>
          <a:xfrm>
            <a:off x="442976" y="756030"/>
            <a:ext cx="8275828" cy="654025"/>
          </a:xfrm>
          <a:prstGeom prst="rect">
            <a:avLst/>
          </a:prstGeom>
        </p:spPr>
        <p:txBody>
          <a:bodyPr vert="horz" wrap="square" lIns="0" tIns="0" rIns="0" bIns="0" rtlCol="0">
            <a:spAutoFit/>
          </a:bodyPr>
          <a:lstStyle/>
          <a:p>
            <a:pPr marL="299085" indent="-286385" defTabSz="914400">
              <a:buFont typeface="Arial"/>
              <a:buChar char="•"/>
              <a:tabLst>
                <a:tab pos="299085" algn="l"/>
                <a:tab pos="299720" algn="l"/>
              </a:tabLst>
            </a:pPr>
            <a:r>
              <a:rPr sz="1200" spc="25" dirty="0">
                <a:solidFill>
                  <a:srgbClr val="0070C5"/>
                </a:solidFill>
                <a:latin typeface="+mj-lt"/>
                <a:cs typeface="Arial Unicode MS"/>
              </a:rPr>
              <a:t>Both</a:t>
            </a:r>
            <a:r>
              <a:rPr sz="1200" spc="-25" dirty="0">
                <a:solidFill>
                  <a:srgbClr val="0070C5"/>
                </a:solidFill>
                <a:latin typeface="+mj-lt"/>
                <a:cs typeface="Arial Unicode MS"/>
              </a:rPr>
              <a:t> </a:t>
            </a:r>
            <a:r>
              <a:rPr sz="1200" spc="5" dirty="0">
                <a:solidFill>
                  <a:srgbClr val="0070C5"/>
                </a:solidFill>
                <a:latin typeface="+mj-lt"/>
                <a:cs typeface="Arial Unicode MS"/>
              </a:rPr>
              <a:t>segments</a:t>
            </a:r>
            <a:r>
              <a:rPr sz="1200" spc="-35" dirty="0">
                <a:solidFill>
                  <a:srgbClr val="0070C5"/>
                </a:solidFill>
                <a:latin typeface="+mj-lt"/>
                <a:cs typeface="Arial Unicode MS"/>
              </a:rPr>
              <a:t> </a:t>
            </a:r>
            <a:r>
              <a:rPr sz="1200" spc="-10" dirty="0">
                <a:solidFill>
                  <a:srgbClr val="0070C5"/>
                </a:solidFill>
                <a:latin typeface="+mj-lt"/>
                <a:cs typeface="Arial Unicode MS"/>
              </a:rPr>
              <a:t>have</a:t>
            </a:r>
            <a:r>
              <a:rPr sz="1200" spc="-55" dirty="0">
                <a:solidFill>
                  <a:srgbClr val="0070C5"/>
                </a:solidFill>
                <a:latin typeface="+mj-lt"/>
                <a:cs typeface="Arial Unicode MS"/>
              </a:rPr>
              <a:t> </a:t>
            </a:r>
            <a:r>
              <a:rPr sz="1200" spc="75" dirty="0">
                <a:solidFill>
                  <a:srgbClr val="0070C5"/>
                </a:solidFill>
                <a:latin typeface="+mj-lt"/>
                <a:cs typeface="Arial Unicode MS"/>
              </a:rPr>
              <a:t>to</a:t>
            </a:r>
            <a:r>
              <a:rPr sz="1200" spc="-30" dirty="0">
                <a:solidFill>
                  <a:srgbClr val="0070C5"/>
                </a:solidFill>
                <a:latin typeface="+mj-lt"/>
                <a:cs typeface="Arial Unicode MS"/>
              </a:rPr>
              <a:t> </a:t>
            </a:r>
            <a:r>
              <a:rPr sz="1200" spc="15" dirty="0">
                <a:solidFill>
                  <a:srgbClr val="0070C5"/>
                </a:solidFill>
                <a:latin typeface="+mj-lt"/>
                <a:cs typeface="Arial Unicode MS"/>
              </a:rPr>
              <a:t>deal</a:t>
            </a:r>
            <a:r>
              <a:rPr sz="1200" spc="-70" dirty="0">
                <a:solidFill>
                  <a:srgbClr val="0070C5"/>
                </a:solidFill>
                <a:latin typeface="+mj-lt"/>
                <a:cs typeface="Arial Unicode MS"/>
              </a:rPr>
              <a:t> </a:t>
            </a:r>
            <a:r>
              <a:rPr sz="1200" spc="50" dirty="0">
                <a:solidFill>
                  <a:srgbClr val="0070C5"/>
                </a:solidFill>
                <a:latin typeface="+mj-lt"/>
                <a:cs typeface="Arial Unicode MS"/>
              </a:rPr>
              <a:t>with</a:t>
            </a:r>
            <a:r>
              <a:rPr sz="1200" spc="-40" dirty="0">
                <a:solidFill>
                  <a:srgbClr val="0070C5"/>
                </a:solidFill>
                <a:latin typeface="+mj-lt"/>
                <a:cs typeface="Arial Unicode MS"/>
              </a:rPr>
              <a:t> </a:t>
            </a:r>
            <a:r>
              <a:rPr sz="1200" spc="25" dirty="0">
                <a:solidFill>
                  <a:srgbClr val="0070C5"/>
                </a:solidFill>
                <a:latin typeface="+mj-lt"/>
                <a:cs typeface="Arial Unicode MS"/>
              </a:rPr>
              <a:t>legislation</a:t>
            </a:r>
            <a:r>
              <a:rPr sz="1200" spc="-60" dirty="0">
                <a:solidFill>
                  <a:srgbClr val="0070C5"/>
                </a:solidFill>
                <a:latin typeface="+mj-lt"/>
                <a:cs typeface="Arial Unicode MS"/>
              </a:rPr>
              <a:t> </a:t>
            </a:r>
            <a:r>
              <a:rPr sz="1200" spc="-35" dirty="0">
                <a:solidFill>
                  <a:srgbClr val="0070C5"/>
                </a:solidFill>
                <a:latin typeface="+mj-lt"/>
                <a:cs typeface="Arial Unicode MS"/>
              </a:rPr>
              <a:t>issues,</a:t>
            </a:r>
            <a:r>
              <a:rPr sz="1200" spc="-45" dirty="0">
                <a:solidFill>
                  <a:srgbClr val="0070C5"/>
                </a:solidFill>
                <a:latin typeface="+mj-lt"/>
                <a:cs typeface="Arial Unicode MS"/>
              </a:rPr>
              <a:t> </a:t>
            </a:r>
            <a:r>
              <a:rPr sz="1200" spc="70" dirty="0">
                <a:solidFill>
                  <a:srgbClr val="0070C5"/>
                </a:solidFill>
                <a:latin typeface="+mj-lt"/>
                <a:cs typeface="Arial Unicode MS"/>
              </a:rPr>
              <a:t>but</a:t>
            </a:r>
            <a:r>
              <a:rPr sz="1200" spc="-55" dirty="0">
                <a:solidFill>
                  <a:srgbClr val="0070C5"/>
                </a:solidFill>
                <a:latin typeface="+mj-lt"/>
                <a:cs typeface="Arial Unicode MS"/>
              </a:rPr>
              <a:t> </a:t>
            </a:r>
            <a:r>
              <a:rPr sz="1200" spc="20" dirty="0">
                <a:solidFill>
                  <a:srgbClr val="0070C5"/>
                </a:solidFill>
                <a:latin typeface="+mj-lt"/>
                <a:cs typeface="Arial Unicode MS"/>
              </a:rPr>
              <a:t>commercial</a:t>
            </a:r>
            <a:r>
              <a:rPr sz="1200" spc="-35" dirty="0">
                <a:solidFill>
                  <a:srgbClr val="0070C5"/>
                </a:solidFill>
                <a:latin typeface="+mj-lt"/>
                <a:cs typeface="Arial Unicode MS"/>
              </a:rPr>
              <a:t> </a:t>
            </a:r>
            <a:r>
              <a:rPr sz="1200" spc="10" dirty="0">
                <a:solidFill>
                  <a:srgbClr val="0070C5"/>
                </a:solidFill>
                <a:latin typeface="+mj-lt"/>
                <a:cs typeface="Arial Unicode MS"/>
              </a:rPr>
              <a:t>vehicle</a:t>
            </a:r>
            <a:r>
              <a:rPr sz="1200" spc="-75" dirty="0">
                <a:solidFill>
                  <a:srgbClr val="0070C5"/>
                </a:solidFill>
                <a:latin typeface="+mj-lt"/>
                <a:cs typeface="Arial Unicode MS"/>
              </a:rPr>
              <a:t> </a:t>
            </a:r>
            <a:r>
              <a:rPr sz="1200" spc="-10" dirty="0">
                <a:solidFill>
                  <a:srgbClr val="0070C5"/>
                </a:solidFill>
                <a:latin typeface="+mj-lt"/>
                <a:cs typeface="Arial Unicode MS"/>
              </a:rPr>
              <a:t>have</a:t>
            </a:r>
            <a:r>
              <a:rPr sz="1200" spc="-55" dirty="0">
                <a:solidFill>
                  <a:srgbClr val="0070C5"/>
                </a:solidFill>
                <a:latin typeface="+mj-lt"/>
                <a:cs typeface="Arial Unicode MS"/>
              </a:rPr>
              <a:t> </a:t>
            </a:r>
            <a:r>
              <a:rPr sz="1200" spc="40" dirty="0" smtClean="0">
                <a:solidFill>
                  <a:srgbClr val="0070C5"/>
                </a:solidFill>
                <a:latin typeface="+mj-lt"/>
                <a:cs typeface="Arial Unicode MS"/>
              </a:rPr>
              <a:t>the</a:t>
            </a:r>
            <a:r>
              <a:rPr lang="en-US" sz="1200" dirty="0" smtClean="0">
                <a:solidFill>
                  <a:prstClr val="black"/>
                </a:solidFill>
                <a:latin typeface="+mj-lt"/>
                <a:cs typeface="Arial Unicode MS"/>
              </a:rPr>
              <a:t> </a:t>
            </a:r>
            <a:r>
              <a:rPr sz="1200" spc="20" dirty="0" smtClean="0">
                <a:solidFill>
                  <a:srgbClr val="0070C5"/>
                </a:solidFill>
                <a:latin typeface="+mj-lt"/>
                <a:cs typeface="Arial Unicode MS"/>
              </a:rPr>
              <a:t>added</a:t>
            </a:r>
            <a:r>
              <a:rPr sz="1200" spc="-55" dirty="0" smtClean="0">
                <a:solidFill>
                  <a:srgbClr val="0070C5"/>
                </a:solidFill>
                <a:latin typeface="+mj-lt"/>
                <a:cs typeface="Arial Unicode MS"/>
              </a:rPr>
              <a:t> </a:t>
            </a:r>
            <a:r>
              <a:rPr sz="1200" spc="25" dirty="0">
                <a:solidFill>
                  <a:srgbClr val="0070C5"/>
                </a:solidFill>
                <a:latin typeface="+mj-lt"/>
                <a:cs typeface="Arial Unicode MS"/>
              </a:rPr>
              <a:t>headwind</a:t>
            </a:r>
            <a:r>
              <a:rPr sz="1200" spc="-70" dirty="0">
                <a:solidFill>
                  <a:srgbClr val="0070C5"/>
                </a:solidFill>
                <a:latin typeface="+mj-lt"/>
                <a:cs typeface="Arial Unicode MS"/>
              </a:rPr>
              <a:t> </a:t>
            </a:r>
            <a:r>
              <a:rPr sz="1200" spc="65" dirty="0">
                <a:solidFill>
                  <a:srgbClr val="0070C5"/>
                </a:solidFill>
                <a:latin typeface="+mj-lt"/>
                <a:cs typeface="Arial Unicode MS"/>
              </a:rPr>
              <a:t>of</a:t>
            </a:r>
            <a:r>
              <a:rPr sz="1200" spc="-35" dirty="0">
                <a:solidFill>
                  <a:srgbClr val="0070C5"/>
                </a:solidFill>
                <a:latin typeface="+mj-lt"/>
                <a:cs typeface="Arial Unicode MS"/>
              </a:rPr>
              <a:t> </a:t>
            </a:r>
            <a:r>
              <a:rPr sz="1200" spc="20" dirty="0">
                <a:solidFill>
                  <a:srgbClr val="0070C5"/>
                </a:solidFill>
                <a:latin typeface="+mj-lt"/>
                <a:cs typeface="Arial Unicode MS"/>
              </a:rPr>
              <a:t>being</a:t>
            </a:r>
            <a:r>
              <a:rPr sz="1200" spc="-80" dirty="0">
                <a:solidFill>
                  <a:srgbClr val="0070C5"/>
                </a:solidFill>
                <a:latin typeface="+mj-lt"/>
                <a:cs typeface="Arial Unicode MS"/>
              </a:rPr>
              <a:t> </a:t>
            </a:r>
            <a:r>
              <a:rPr sz="1200" spc="60" dirty="0">
                <a:solidFill>
                  <a:srgbClr val="0070C5"/>
                </a:solidFill>
                <a:latin typeface="+mj-lt"/>
                <a:cs typeface="Arial Unicode MS"/>
              </a:rPr>
              <a:t>out</a:t>
            </a:r>
            <a:r>
              <a:rPr sz="1200" spc="-35" dirty="0">
                <a:solidFill>
                  <a:srgbClr val="0070C5"/>
                </a:solidFill>
                <a:latin typeface="+mj-lt"/>
                <a:cs typeface="Arial Unicode MS"/>
              </a:rPr>
              <a:t> </a:t>
            </a:r>
            <a:r>
              <a:rPr sz="1200" spc="25" dirty="0">
                <a:solidFill>
                  <a:srgbClr val="0070C5"/>
                </a:solidFill>
                <a:latin typeface="+mj-lt"/>
                <a:cs typeface="Arial Unicode MS"/>
              </a:rPr>
              <a:t>spent</a:t>
            </a:r>
            <a:r>
              <a:rPr sz="1200" spc="-50" dirty="0">
                <a:solidFill>
                  <a:srgbClr val="0070C5"/>
                </a:solidFill>
                <a:latin typeface="+mj-lt"/>
                <a:cs typeface="Arial Unicode MS"/>
              </a:rPr>
              <a:t> </a:t>
            </a:r>
            <a:r>
              <a:rPr sz="1200" spc="40" dirty="0">
                <a:solidFill>
                  <a:srgbClr val="0070C5"/>
                </a:solidFill>
                <a:latin typeface="+mj-lt"/>
                <a:cs typeface="Arial Unicode MS"/>
              </a:rPr>
              <a:t>by</a:t>
            </a:r>
            <a:r>
              <a:rPr sz="1200" spc="-55" dirty="0">
                <a:solidFill>
                  <a:srgbClr val="0070C5"/>
                </a:solidFill>
                <a:latin typeface="+mj-lt"/>
                <a:cs typeface="Arial Unicode MS"/>
              </a:rPr>
              <a:t> </a:t>
            </a:r>
            <a:r>
              <a:rPr sz="1200" spc="30" dirty="0">
                <a:solidFill>
                  <a:srgbClr val="0070C5"/>
                </a:solidFill>
                <a:latin typeface="+mj-lt"/>
                <a:cs typeface="Arial Unicode MS"/>
              </a:rPr>
              <a:t>opposing</a:t>
            </a:r>
            <a:r>
              <a:rPr sz="1200" spc="-35" dirty="0">
                <a:solidFill>
                  <a:srgbClr val="0070C5"/>
                </a:solidFill>
                <a:latin typeface="+mj-lt"/>
                <a:cs typeface="Arial Unicode MS"/>
              </a:rPr>
              <a:t> </a:t>
            </a:r>
            <a:r>
              <a:rPr sz="1200" spc="20" dirty="0">
                <a:solidFill>
                  <a:srgbClr val="0070C5"/>
                </a:solidFill>
                <a:latin typeface="+mj-lt"/>
                <a:cs typeface="Arial Unicode MS"/>
              </a:rPr>
              <a:t>industries</a:t>
            </a:r>
            <a:r>
              <a:rPr sz="1200" spc="-40" dirty="0">
                <a:solidFill>
                  <a:srgbClr val="0070C5"/>
                </a:solidFill>
                <a:latin typeface="+mj-lt"/>
                <a:cs typeface="Arial Unicode MS"/>
              </a:rPr>
              <a:t> </a:t>
            </a:r>
            <a:r>
              <a:rPr sz="1200" spc="45" dirty="0">
                <a:solidFill>
                  <a:srgbClr val="0070C5"/>
                </a:solidFill>
                <a:latin typeface="+mj-lt"/>
                <a:cs typeface="Arial Unicode MS"/>
              </a:rPr>
              <a:t>on</a:t>
            </a:r>
            <a:r>
              <a:rPr sz="1200" spc="-55" dirty="0">
                <a:solidFill>
                  <a:srgbClr val="0070C5"/>
                </a:solidFill>
                <a:latin typeface="+mj-lt"/>
                <a:cs typeface="Arial Unicode MS"/>
              </a:rPr>
              <a:t> </a:t>
            </a:r>
            <a:r>
              <a:rPr sz="1200" spc="35" dirty="0" smtClean="0">
                <a:solidFill>
                  <a:srgbClr val="0070C5"/>
                </a:solidFill>
                <a:latin typeface="+mj-lt"/>
                <a:cs typeface="Arial Unicode MS"/>
              </a:rPr>
              <a:t>lobbyists</a:t>
            </a:r>
            <a:r>
              <a:rPr lang="en-US" sz="1200" spc="35" dirty="0" smtClean="0">
                <a:solidFill>
                  <a:srgbClr val="0070C5"/>
                </a:solidFill>
                <a:latin typeface="+mj-lt"/>
                <a:cs typeface="Arial Unicode MS"/>
              </a:rPr>
              <a:t> (even if Congress passes laws for AV’s, drivers will still be necessary)</a:t>
            </a:r>
            <a:endParaRPr sz="1200" dirty="0">
              <a:solidFill>
                <a:prstClr val="black"/>
              </a:solidFill>
              <a:latin typeface="+mj-lt"/>
              <a:cs typeface="Arial Unicode MS"/>
            </a:endParaRPr>
          </a:p>
          <a:p>
            <a:pPr marL="1400810" defTabSz="914400">
              <a:spcBef>
                <a:spcPts val="860"/>
              </a:spcBef>
              <a:tabLst>
                <a:tab pos="5276215" algn="l"/>
              </a:tabLst>
            </a:pPr>
            <a:r>
              <a:rPr sz="1650" b="1" spc="112" baseline="5050" dirty="0">
                <a:solidFill>
                  <a:srgbClr val="7E7E7E"/>
                </a:solidFill>
                <a:latin typeface="+mj-lt"/>
                <a:cs typeface="Calibri"/>
              </a:rPr>
              <a:t>AV</a:t>
            </a:r>
            <a:r>
              <a:rPr sz="1650" b="1" spc="30" baseline="5050" dirty="0">
                <a:solidFill>
                  <a:srgbClr val="7E7E7E"/>
                </a:solidFill>
                <a:latin typeface="+mj-lt"/>
                <a:cs typeface="Calibri"/>
              </a:rPr>
              <a:t> </a:t>
            </a:r>
            <a:r>
              <a:rPr sz="1650" b="1" spc="97" baseline="5050" dirty="0">
                <a:solidFill>
                  <a:srgbClr val="7E7E7E"/>
                </a:solidFill>
                <a:latin typeface="+mj-lt"/>
                <a:cs typeface="Calibri"/>
              </a:rPr>
              <a:t>Legislation</a:t>
            </a:r>
            <a:r>
              <a:rPr sz="1650" b="1" baseline="5050" dirty="0">
                <a:solidFill>
                  <a:srgbClr val="7E7E7E"/>
                </a:solidFill>
                <a:latin typeface="+mj-lt"/>
                <a:cs typeface="Calibri"/>
              </a:rPr>
              <a:t> </a:t>
            </a:r>
            <a:r>
              <a:rPr sz="1650" b="1" spc="52" baseline="5050" dirty="0">
                <a:solidFill>
                  <a:srgbClr val="7E7E7E"/>
                </a:solidFill>
                <a:latin typeface="+mj-lt"/>
                <a:cs typeface="Calibri"/>
              </a:rPr>
              <a:t>Map	</a:t>
            </a:r>
            <a:r>
              <a:rPr sz="1100" b="1" spc="85" dirty="0">
                <a:solidFill>
                  <a:srgbClr val="7E7E7E"/>
                </a:solidFill>
                <a:latin typeface="+mj-lt"/>
                <a:cs typeface="Calibri"/>
              </a:rPr>
              <a:t>Lobbying</a:t>
            </a:r>
            <a:r>
              <a:rPr sz="1100" b="1" spc="-15" dirty="0">
                <a:solidFill>
                  <a:srgbClr val="7E7E7E"/>
                </a:solidFill>
                <a:latin typeface="+mj-lt"/>
                <a:cs typeface="Calibri"/>
              </a:rPr>
              <a:t> </a:t>
            </a:r>
            <a:r>
              <a:rPr sz="1100" b="1" spc="70" dirty="0">
                <a:solidFill>
                  <a:srgbClr val="7E7E7E"/>
                </a:solidFill>
                <a:latin typeface="+mj-lt"/>
                <a:cs typeface="Calibri"/>
              </a:rPr>
              <a:t>Dollars</a:t>
            </a:r>
            <a:r>
              <a:rPr sz="1100" b="1" spc="-20" dirty="0">
                <a:solidFill>
                  <a:srgbClr val="7E7E7E"/>
                </a:solidFill>
                <a:latin typeface="+mj-lt"/>
                <a:cs typeface="Calibri"/>
              </a:rPr>
              <a:t> </a:t>
            </a:r>
            <a:r>
              <a:rPr sz="1100" b="1" spc="80" dirty="0">
                <a:solidFill>
                  <a:srgbClr val="7E7E7E"/>
                </a:solidFill>
                <a:latin typeface="+mj-lt"/>
                <a:cs typeface="Calibri"/>
              </a:rPr>
              <a:t>Spent</a:t>
            </a:r>
            <a:r>
              <a:rPr sz="1100" b="1" spc="-15" dirty="0">
                <a:solidFill>
                  <a:srgbClr val="7E7E7E"/>
                </a:solidFill>
                <a:latin typeface="+mj-lt"/>
                <a:cs typeface="Calibri"/>
              </a:rPr>
              <a:t> </a:t>
            </a:r>
            <a:r>
              <a:rPr sz="1100" b="1" spc="70" dirty="0">
                <a:solidFill>
                  <a:srgbClr val="7E7E7E"/>
                </a:solidFill>
                <a:latin typeface="+mj-lt"/>
                <a:cs typeface="Calibri"/>
              </a:rPr>
              <a:t>By</a:t>
            </a:r>
            <a:r>
              <a:rPr sz="1100" b="1" spc="-5" dirty="0">
                <a:solidFill>
                  <a:srgbClr val="7E7E7E"/>
                </a:solidFill>
                <a:latin typeface="+mj-lt"/>
                <a:cs typeface="Calibri"/>
              </a:rPr>
              <a:t> </a:t>
            </a:r>
            <a:r>
              <a:rPr sz="1100" b="1" spc="60" dirty="0" smtClean="0">
                <a:solidFill>
                  <a:srgbClr val="7E7E7E"/>
                </a:solidFill>
                <a:latin typeface="+mj-lt"/>
                <a:cs typeface="Calibri"/>
              </a:rPr>
              <a:t>Industry</a:t>
            </a:r>
            <a:endParaRPr sz="1100" dirty="0">
              <a:solidFill>
                <a:prstClr val="black"/>
              </a:solidFill>
              <a:latin typeface="+mj-lt"/>
              <a:cs typeface="Calibri"/>
            </a:endParaRPr>
          </a:p>
        </p:txBody>
      </p:sp>
      <p:sp>
        <p:nvSpPr>
          <p:cNvPr id="25" name="object 25"/>
          <p:cNvSpPr/>
          <p:nvPr/>
        </p:nvSpPr>
        <p:spPr>
          <a:xfrm>
            <a:off x="737616" y="4549140"/>
            <a:ext cx="5760720" cy="192405"/>
          </a:xfrm>
          <a:custGeom>
            <a:avLst/>
            <a:gdLst/>
            <a:ahLst/>
            <a:cxnLst/>
            <a:rect l="l" t="t" r="r" b="b"/>
            <a:pathLst>
              <a:path w="5760720" h="192404">
                <a:moveTo>
                  <a:pt x="5664708" y="0"/>
                </a:moveTo>
                <a:lnTo>
                  <a:pt x="5664708" y="48006"/>
                </a:lnTo>
                <a:lnTo>
                  <a:pt x="0" y="48006"/>
                </a:lnTo>
                <a:lnTo>
                  <a:pt x="0" y="144018"/>
                </a:lnTo>
                <a:lnTo>
                  <a:pt x="5664708" y="144018"/>
                </a:lnTo>
                <a:lnTo>
                  <a:pt x="5664708" y="192024"/>
                </a:lnTo>
                <a:lnTo>
                  <a:pt x="5760720" y="96012"/>
                </a:lnTo>
                <a:lnTo>
                  <a:pt x="5664708" y="0"/>
                </a:lnTo>
                <a:close/>
              </a:path>
            </a:pathLst>
          </a:custGeom>
          <a:solidFill>
            <a:srgbClr val="B7D108">
              <a:alpha val="59999"/>
            </a:srgbClr>
          </a:solidFill>
        </p:spPr>
        <p:txBody>
          <a:bodyPr wrap="square" lIns="0" tIns="0" rIns="0" bIns="0" rtlCol="0"/>
          <a:lstStyle/>
          <a:p>
            <a:pPr defTabSz="914400"/>
            <a:endParaRPr>
              <a:solidFill>
                <a:prstClr val="black"/>
              </a:solidFill>
            </a:endParaRPr>
          </a:p>
        </p:txBody>
      </p:sp>
      <p:sp>
        <p:nvSpPr>
          <p:cNvPr id="26" name="object 26"/>
          <p:cNvSpPr/>
          <p:nvPr/>
        </p:nvSpPr>
        <p:spPr>
          <a:xfrm>
            <a:off x="323088" y="4418076"/>
            <a:ext cx="120650" cy="48895"/>
          </a:xfrm>
          <a:custGeom>
            <a:avLst/>
            <a:gdLst/>
            <a:ahLst/>
            <a:cxnLst/>
            <a:rect l="l" t="t" r="r" b="b"/>
            <a:pathLst>
              <a:path w="120650" h="48895">
                <a:moveTo>
                  <a:pt x="92240" y="0"/>
                </a:moveTo>
                <a:lnTo>
                  <a:pt x="28155" y="0"/>
                </a:lnTo>
                <a:lnTo>
                  <a:pt x="25031" y="546"/>
                </a:lnTo>
                <a:lnTo>
                  <a:pt x="2908" y="31597"/>
                </a:lnTo>
                <a:lnTo>
                  <a:pt x="0" y="48768"/>
                </a:lnTo>
                <a:lnTo>
                  <a:pt x="9766" y="48768"/>
                </a:lnTo>
                <a:lnTo>
                  <a:pt x="10185" y="43268"/>
                </a:lnTo>
                <a:lnTo>
                  <a:pt x="11112" y="38328"/>
                </a:lnTo>
                <a:lnTo>
                  <a:pt x="36461" y="12230"/>
                </a:lnTo>
                <a:lnTo>
                  <a:pt x="108573" y="12230"/>
                </a:lnTo>
                <a:lnTo>
                  <a:pt x="107099" y="10033"/>
                </a:lnTo>
                <a:lnTo>
                  <a:pt x="104292" y="6731"/>
                </a:lnTo>
                <a:lnTo>
                  <a:pt x="101485" y="3987"/>
                </a:lnTo>
                <a:lnTo>
                  <a:pt x="98475" y="1917"/>
                </a:lnTo>
                <a:lnTo>
                  <a:pt x="95364" y="546"/>
                </a:lnTo>
                <a:lnTo>
                  <a:pt x="92240" y="0"/>
                </a:lnTo>
                <a:close/>
              </a:path>
              <a:path w="120650" h="48895">
                <a:moveTo>
                  <a:pt x="108573" y="12230"/>
                </a:moveTo>
                <a:lnTo>
                  <a:pt x="83832" y="12230"/>
                </a:lnTo>
                <a:lnTo>
                  <a:pt x="86842" y="12636"/>
                </a:lnTo>
                <a:lnTo>
                  <a:pt x="89649" y="13322"/>
                </a:lnTo>
                <a:lnTo>
                  <a:pt x="110629" y="48768"/>
                </a:lnTo>
                <a:lnTo>
                  <a:pt x="120396" y="48768"/>
                </a:lnTo>
                <a:lnTo>
                  <a:pt x="109588" y="13741"/>
                </a:lnTo>
                <a:lnTo>
                  <a:pt x="108573" y="12230"/>
                </a:lnTo>
                <a:close/>
              </a:path>
              <a:path w="120650" h="48895">
                <a:moveTo>
                  <a:pt x="81025" y="12230"/>
                </a:moveTo>
                <a:lnTo>
                  <a:pt x="39268" y="12230"/>
                </a:lnTo>
                <a:lnTo>
                  <a:pt x="42075" y="12636"/>
                </a:lnTo>
                <a:lnTo>
                  <a:pt x="44665" y="13462"/>
                </a:lnTo>
                <a:lnTo>
                  <a:pt x="55371" y="22110"/>
                </a:lnTo>
                <a:lnTo>
                  <a:pt x="55257" y="23761"/>
                </a:lnTo>
                <a:lnTo>
                  <a:pt x="65023" y="23761"/>
                </a:lnTo>
                <a:lnTo>
                  <a:pt x="65023" y="22110"/>
                </a:lnTo>
                <a:lnTo>
                  <a:pt x="66687" y="19786"/>
                </a:lnTo>
                <a:lnTo>
                  <a:pt x="78320" y="12636"/>
                </a:lnTo>
                <a:lnTo>
                  <a:pt x="81025" y="12230"/>
                </a:lnTo>
                <a:close/>
              </a:path>
            </a:pathLst>
          </a:custGeom>
          <a:solidFill>
            <a:srgbClr val="004FA0"/>
          </a:solidFill>
        </p:spPr>
        <p:txBody>
          <a:bodyPr wrap="square" lIns="0" tIns="0" rIns="0" bIns="0" rtlCol="0"/>
          <a:lstStyle/>
          <a:p>
            <a:pPr defTabSz="914400"/>
            <a:endParaRPr>
              <a:solidFill>
                <a:prstClr val="black"/>
              </a:solidFill>
            </a:endParaRPr>
          </a:p>
        </p:txBody>
      </p:sp>
      <p:sp>
        <p:nvSpPr>
          <p:cNvPr id="27" name="object 27"/>
          <p:cNvSpPr/>
          <p:nvPr/>
        </p:nvSpPr>
        <p:spPr>
          <a:xfrm>
            <a:off x="387095" y="4437888"/>
            <a:ext cx="43180" cy="56515"/>
          </a:xfrm>
          <a:custGeom>
            <a:avLst/>
            <a:gdLst/>
            <a:ahLst/>
            <a:cxnLst/>
            <a:rect l="l" t="t" r="r" b="b"/>
            <a:pathLst>
              <a:path w="43179" h="56514">
                <a:moveTo>
                  <a:pt x="21539" y="0"/>
                </a:moveTo>
                <a:lnTo>
                  <a:pt x="0" y="27851"/>
                </a:lnTo>
                <a:lnTo>
                  <a:pt x="17" y="28397"/>
                </a:lnTo>
                <a:lnTo>
                  <a:pt x="21335" y="56388"/>
                </a:lnTo>
                <a:lnTo>
                  <a:pt x="24701" y="56121"/>
                </a:lnTo>
                <a:lnTo>
                  <a:pt x="42672" y="28397"/>
                </a:lnTo>
                <a:lnTo>
                  <a:pt x="42367" y="23660"/>
                </a:lnTo>
                <a:lnTo>
                  <a:pt x="21539"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28" name="object 28"/>
          <p:cNvSpPr/>
          <p:nvPr/>
        </p:nvSpPr>
        <p:spPr>
          <a:xfrm>
            <a:off x="338327" y="4437888"/>
            <a:ext cx="44450" cy="56515"/>
          </a:xfrm>
          <a:custGeom>
            <a:avLst/>
            <a:gdLst/>
            <a:ahLst/>
            <a:cxnLst/>
            <a:rect l="l" t="t" r="r" b="b"/>
            <a:pathLst>
              <a:path w="44450" h="56514">
                <a:moveTo>
                  <a:pt x="22263" y="0"/>
                </a:moveTo>
                <a:lnTo>
                  <a:pt x="0" y="27851"/>
                </a:lnTo>
                <a:lnTo>
                  <a:pt x="18" y="28397"/>
                </a:lnTo>
                <a:lnTo>
                  <a:pt x="22047" y="56388"/>
                </a:lnTo>
                <a:lnTo>
                  <a:pt x="25755" y="56121"/>
                </a:lnTo>
                <a:lnTo>
                  <a:pt x="44196" y="28397"/>
                </a:lnTo>
                <a:lnTo>
                  <a:pt x="43980" y="23660"/>
                </a:lnTo>
                <a:lnTo>
                  <a:pt x="22263"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29" name="object 29"/>
          <p:cNvSpPr/>
          <p:nvPr/>
        </p:nvSpPr>
        <p:spPr>
          <a:xfrm>
            <a:off x="617219" y="4437888"/>
            <a:ext cx="43180" cy="56515"/>
          </a:xfrm>
          <a:custGeom>
            <a:avLst/>
            <a:gdLst/>
            <a:ahLst/>
            <a:cxnLst/>
            <a:rect l="l" t="t" r="r" b="b"/>
            <a:pathLst>
              <a:path w="43179" h="56514">
                <a:moveTo>
                  <a:pt x="21488" y="0"/>
                </a:moveTo>
                <a:lnTo>
                  <a:pt x="0" y="27851"/>
                </a:lnTo>
                <a:lnTo>
                  <a:pt x="17" y="28397"/>
                </a:lnTo>
                <a:lnTo>
                  <a:pt x="21183" y="56388"/>
                </a:lnTo>
                <a:lnTo>
                  <a:pt x="24752" y="56121"/>
                </a:lnTo>
                <a:lnTo>
                  <a:pt x="42671" y="28397"/>
                </a:lnTo>
                <a:lnTo>
                  <a:pt x="42367" y="23660"/>
                </a:lnTo>
                <a:lnTo>
                  <a:pt x="21488"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30" name="object 30"/>
          <p:cNvSpPr/>
          <p:nvPr/>
        </p:nvSpPr>
        <p:spPr>
          <a:xfrm>
            <a:off x="531876" y="4437888"/>
            <a:ext cx="41275" cy="56515"/>
          </a:xfrm>
          <a:custGeom>
            <a:avLst/>
            <a:gdLst/>
            <a:ahLst/>
            <a:cxnLst/>
            <a:rect l="l" t="t" r="r" b="b"/>
            <a:pathLst>
              <a:path w="41275" h="56514">
                <a:moveTo>
                  <a:pt x="20675" y="0"/>
                </a:moveTo>
                <a:lnTo>
                  <a:pt x="0" y="27851"/>
                </a:lnTo>
                <a:lnTo>
                  <a:pt x="16" y="28397"/>
                </a:lnTo>
                <a:lnTo>
                  <a:pt x="20472" y="56388"/>
                </a:lnTo>
                <a:lnTo>
                  <a:pt x="23825" y="56121"/>
                </a:lnTo>
                <a:lnTo>
                  <a:pt x="41147" y="28397"/>
                </a:lnTo>
                <a:lnTo>
                  <a:pt x="40855" y="23660"/>
                </a:lnTo>
                <a:lnTo>
                  <a:pt x="20675"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31" name="object 31"/>
          <p:cNvSpPr/>
          <p:nvPr/>
        </p:nvSpPr>
        <p:spPr>
          <a:xfrm>
            <a:off x="324611" y="4299203"/>
            <a:ext cx="264160" cy="111760"/>
          </a:xfrm>
          <a:custGeom>
            <a:avLst/>
            <a:gdLst/>
            <a:ahLst/>
            <a:cxnLst/>
            <a:rect l="l" t="t" r="r" b="b"/>
            <a:pathLst>
              <a:path w="264159" h="111760">
                <a:moveTo>
                  <a:pt x="263550" y="0"/>
                </a:moveTo>
                <a:lnTo>
                  <a:pt x="0" y="419"/>
                </a:lnTo>
                <a:lnTo>
                  <a:pt x="0" y="111112"/>
                </a:lnTo>
                <a:lnTo>
                  <a:pt x="263652" y="111252"/>
                </a:lnTo>
                <a:lnTo>
                  <a:pt x="263550" y="0"/>
                </a:lnTo>
                <a:close/>
              </a:path>
            </a:pathLst>
          </a:custGeom>
          <a:solidFill>
            <a:srgbClr val="004FA0"/>
          </a:solidFill>
        </p:spPr>
        <p:txBody>
          <a:bodyPr wrap="square" lIns="0" tIns="0" rIns="0" bIns="0" rtlCol="0"/>
          <a:lstStyle/>
          <a:p>
            <a:pPr defTabSz="914400"/>
            <a:endParaRPr>
              <a:solidFill>
                <a:prstClr val="black"/>
              </a:solidFill>
            </a:endParaRPr>
          </a:p>
        </p:txBody>
      </p:sp>
      <p:sp>
        <p:nvSpPr>
          <p:cNvPr id="32" name="object 32"/>
          <p:cNvSpPr/>
          <p:nvPr/>
        </p:nvSpPr>
        <p:spPr>
          <a:xfrm>
            <a:off x="515112" y="4326635"/>
            <a:ext cx="169545" cy="140335"/>
          </a:xfrm>
          <a:custGeom>
            <a:avLst/>
            <a:gdLst/>
            <a:ahLst/>
            <a:cxnLst/>
            <a:rect l="l" t="t" r="r" b="b"/>
            <a:pathLst>
              <a:path w="169545" h="140335">
                <a:moveTo>
                  <a:pt x="169164" y="103377"/>
                </a:moveTo>
                <a:lnTo>
                  <a:pt x="125412" y="103377"/>
                </a:lnTo>
                <a:lnTo>
                  <a:pt x="128866" y="104330"/>
                </a:lnTo>
                <a:lnTo>
                  <a:pt x="132206" y="105702"/>
                </a:lnTo>
                <a:lnTo>
                  <a:pt x="152095" y="140207"/>
                </a:lnTo>
                <a:lnTo>
                  <a:pt x="162991" y="140207"/>
                </a:lnTo>
                <a:lnTo>
                  <a:pt x="169164" y="131724"/>
                </a:lnTo>
                <a:lnTo>
                  <a:pt x="169164" y="103377"/>
                </a:lnTo>
                <a:close/>
              </a:path>
              <a:path w="169545" h="140335">
                <a:moveTo>
                  <a:pt x="149898" y="0"/>
                </a:moveTo>
                <a:lnTo>
                  <a:pt x="96405" y="139"/>
                </a:lnTo>
                <a:lnTo>
                  <a:pt x="96824" y="91185"/>
                </a:lnTo>
                <a:lnTo>
                  <a:pt x="28371" y="91185"/>
                </a:lnTo>
                <a:lnTo>
                  <a:pt x="3035" y="122681"/>
                </a:lnTo>
                <a:lnTo>
                  <a:pt x="0" y="139801"/>
                </a:lnTo>
                <a:lnTo>
                  <a:pt x="9842" y="139801"/>
                </a:lnTo>
                <a:lnTo>
                  <a:pt x="10363" y="134048"/>
                </a:lnTo>
                <a:lnTo>
                  <a:pt x="11201" y="129120"/>
                </a:lnTo>
                <a:lnTo>
                  <a:pt x="36118" y="104609"/>
                </a:lnTo>
                <a:lnTo>
                  <a:pt x="116738" y="104609"/>
                </a:lnTo>
                <a:lnTo>
                  <a:pt x="118605" y="103924"/>
                </a:lnTo>
                <a:lnTo>
                  <a:pt x="122059" y="103377"/>
                </a:lnTo>
                <a:lnTo>
                  <a:pt x="169164" y="103377"/>
                </a:lnTo>
                <a:lnTo>
                  <a:pt x="169164" y="67500"/>
                </a:lnTo>
                <a:lnTo>
                  <a:pt x="167993" y="63398"/>
                </a:lnTo>
                <a:lnTo>
                  <a:pt x="162674" y="63398"/>
                </a:lnTo>
                <a:lnTo>
                  <a:pt x="116712" y="57099"/>
                </a:lnTo>
                <a:lnTo>
                  <a:pt x="116827" y="15747"/>
                </a:lnTo>
                <a:lnTo>
                  <a:pt x="154392" y="15747"/>
                </a:lnTo>
                <a:lnTo>
                  <a:pt x="149898" y="0"/>
                </a:lnTo>
                <a:close/>
              </a:path>
              <a:path w="169545" h="140335">
                <a:moveTo>
                  <a:pt x="116738" y="104609"/>
                </a:moveTo>
                <a:lnTo>
                  <a:pt x="36118" y="104609"/>
                </a:lnTo>
                <a:lnTo>
                  <a:pt x="39357" y="105016"/>
                </a:lnTo>
                <a:lnTo>
                  <a:pt x="42608" y="105841"/>
                </a:lnTo>
                <a:lnTo>
                  <a:pt x="62915" y="126923"/>
                </a:lnTo>
                <a:lnTo>
                  <a:pt x="97878" y="126923"/>
                </a:lnTo>
                <a:lnTo>
                  <a:pt x="115252" y="105155"/>
                </a:lnTo>
                <a:lnTo>
                  <a:pt x="116738" y="104609"/>
                </a:lnTo>
                <a:close/>
              </a:path>
              <a:path w="169545" h="140335">
                <a:moveTo>
                  <a:pt x="154392" y="15747"/>
                </a:moveTo>
                <a:lnTo>
                  <a:pt x="116827" y="15747"/>
                </a:lnTo>
                <a:lnTo>
                  <a:pt x="149796" y="15887"/>
                </a:lnTo>
                <a:lnTo>
                  <a:pt x="162674" y="63398"/>
                </a:lnTo>
                <a:lnTo>
                  <a:pt x="167993" y="63398"/>
                </a:lnTo>
                <a:lnTo>
                  <a:pt x="154392" y="15747"/>
                </a:lnTo>
                <a:close/>
              </a:path>
            </a:pathLst>
          </a:custGeom>
          <a:solidFill>
            <a:srgbClr val="004FA0"/>
          </a:solidFill>
        </p:spPr>
        <p:txBody>
          <a:bodyPr wrap="square" lIns="0" tIns="0" rIns="0" bIns="0" rtlCol="0"/>
          <a:lstStyle/>
          <a:p>
            <a:pPr defTabSz="914400"/>
            <a:endParaRPr>
              <a:solidFill>
                <a:prstClr val="black"/>
              </a:solidFill>
            </a:endParaRPr>
          </a:p>
        </p:txBody>
      </p:sp>
      <p:sp>
        <p:nvSpPr>
          <p:cNvPr id="33" name="object 33"/>
          <p:cNvSpPr/>
          <p:nvPr/>
        </p:nvSpPr>
        <p:spPr>
          <a:xfrm>
            <a:off x="371856" y="4465320"/>
            <a:ext cx="248412" cy="257556"/>
          </a:xfrm>
          <a:prstGeom prst="rect">
            <a:avLst/>
          </a:prstGeom>
          <a:blipFill>
            <a:blip r:embed="rId5" cstate="print"/>
            <a:stretch>
              <a:fillRect/>
            </a:stretch>
          </a:blipFill>
        </p:spPr>
        <p:txBody>
          <a:bodyPr wrap="square" lIns="0" tIns="0" rIns="0" bIns="0" rtlCol="0"/>
          <a:lstStyle/>
          <a:p>
            <a:pPr defTabSz="914400"/>
            <a:endParaRPr>
              <a:solidFill>
                <a:prstClr val="black"/>
              </a:solidFill>
            </a:endParaRPr>
          </a:p>
        </p:txBody>
      </p:sp>
      <p:sp>
        <p:nvSpPr>
          <p:cNvPr id="34" name="object 34"/>
          <p:cNvSpPr/>
          <p:nvPr/>
        </p:nvSpPr>
        <p:spPr>
          <a:xfrm>
            <a:off x="752855" y="4323588"/>
            <a:ext cx="5476240" cy="192405"/>
          </a:xfrm>
          <a:custGeom>
            <a:avLst/>
            <a:gdLst/>
            <a:ahLst/>
            <a:cxnLst/>
            <a:rect l="l" t="t" r="r" b="b"/>
            <a:pathLst>
              <a:path w="5476240" h="192404">
                <a:moveTo>
                  <a:pt x="5379720" y="0"/>
                </a:moveTo>
                <a:lnTo>
                  <a:pt x="5379720" y="48006"/>
                </a:lnTo>
                <a:lnTo>
                  <a:pt x="0" y="48006"/>
                </a:lnTo>
                <a:lnTo>
                  <a:pt x="0" y="144018"/>
                </a:lnTo>
                <a:lnTo>
                  <a:pt x="5379720" y="144018"/>
                </a:lnTo>
                <a:lnTo>
                  <a:pt x="5379720" y="192024"/>
                </a:lnTo>
                <a:lnTo>
                  <a:pt x="5475732" y="96012"/>
                </a:lnTo>
                <a:lnTo>
                  <a:pt x="5379720" y="0"/>
                </a:lnTo>
                <a:close/>
              </a:path>
            </a:pathLst>
          </a:custGeom>
          <a:solidFill>
            <a:srgbClr val="B7D108">
              <a:alpha val="59999"/>
            </a:srgbClr>
          </a:solidFill>
        </p:spPr>
        <p:txBody>
          <a:bodyPr wrap="square" lIns="0" tIns="0" rIns="0" bIns="0" rtlCol="0"/>
          <a:lstStyle/>
          <a:p>
            <a:pPr defTabSz="914400"/>
            <a:endParaRPr>
              <a:solidFill>
                <a:prstClr val="black"/>
              </a:solidFill>
            </a:endParaRPr>
          </a:p>
        </p:txBody>
      </p:sp>
      <p:sp>
        <p:nvSpPr>
          <p:cNvPr id="35" name="object 35"/>
          <p:cNvSpPr/>
          <p:nvPr/>
        </p:nvSpPr>
        <p:spPr>
          <a:xfrm>
            <a:off x="6228588" y="4323588"/>
            <a:ext cx="2613660" cy="192405"/>
          </a:xfrm>
          <a:custGeom>
            <a:avLst/>
            <a:gdLst/>
            <a:ahLst/>
            <a:cxnLst/>
            <a:rect l="l" t="t" r="r" b="b"/>
            <a:pathLst>
              <a:path w="2613659" h="192404">
                <a:moveTo>
                  <a:pt x="96012" y="0"/>
                </a:moveTo>
                <a:lnTo>
                  <a:pt x="0" y="96012"/>
                </a:lnTo>
                <a:lnTo>
                  <a:pt x="96012" y="192024"/>
                </a:lnTo>
                <a:lnTo>
                  <a:pt x="96012" y="144018"/>
                </a:lnTo>
                <a:lnTo>
                  <a:pt x="2613660" y="144018"/>
                </a:lnTo>
                <a:lnTo>
                  <a:pt x="2613660" y="48006"/>
                </a:lnTo>
                <a:lnTo>
                  <a:pt x="96012" y="48006"/>
                </a:lnTo>
                <a:lnTo>
                  <a:pt x="96012" y="0"/>
                </a:lnTo>
                <a:close/>
              </a:path>
            </a:pathLst>
          </a:custGeom>
          <a:solidFill>
            <a:srgbClr val="FF4E00">
              <a:alpha val="59999"/>
            </a:srgbClr>
          </a:solidFill>
        </p:spPr>
        <p:txBody>
          <a:bodyPr wrap="square" lIns="0" tIns="0" rIns="0" bIns="0" rtlCol="0"/>
          <a:lstStyle/>
          <a:p>
            <a:pPr defTabSz="914400"/>
            <a:endParaRPr>
              <a:solidFill>
                <a:prstClr val="black"/>
              </a:solidFill>
            </a:endParaRPr>
          </a:p>
        </p:txBody>
      </p:sp>
      <p:sp>
        <p:nvSpPr>
          <p:cNvPr id="36" name="object 36"/>
          <p:cNvSpPr/>
          <p:nvPr/>
        </p:nvSpPr>
        <p:spPr>
          <a:xfrm>
            <a:off x="6498335" y="4549140"/>
            <a:ext cx="2344420" cy="192405"/>
          </a:xfrm>
          <a:custGeom>
            <a:avLst/>
            <a:gdLst/>
            <a:ahLst/>
            <a:cxnLst/>
            <a:rect l="l" t="t" r="r" b="b"/>
            <a:pathLst>
              <a:path w="2344420" h="192404">
                <a:moveTo>
                  <a:pt x="96012" y="0"/>
                </a:moveTo>
                <a:lnTo>
                  <a:pt x="0" y="96012"/>
                </a:lnTo>
                <a:lnTo>
                  <a:pt x="96012" y="192024"/>
                </a:lnTo>
                <a:lnTo>
                  <a:pt x="96012" y="144018"/>
                </a:lnTo>
                <a:lnTo>
                  <a:pt x="2343912" y="144018"/>
                </a:lnTo>
                <a:lnTo>
                  <a:pt x="2343912" y="48006"/>
                </a:lnTo>
                <a:lnTo>
                  <a:pt x="96012" y="48006"/>
                </a:lnTo>
                <a:lnTo>
                  <a:pt x="96012" y="0"/>
                </a:lnTo>
                <a:close/>
              </a:path>
            </a:pathLst>
          </a:custGeom>
          <a:solidFill>
            <a:srgbClr val="FF4E00">
              <a:alpha val="59999"/>
            </a:srgbClr>
          </a:solidFill>
        </p:spPr>
        <p:txBody>
          <a:bodyPr wrap="square" lIns="0" tIns="0" rIns="0" bIns="0" rtlCol="0"/>
          <a:lstStyle/>
          <a:p>
            <a:pPr defTabSz="914400"/>
            <a:endParaRPr>
              <a:solidFill>
                <a:prstClr val="black"/>
              </a:solidFill>
            </a:endParaRPr>
          </a:p>
        </p:txBody>
      </p:sp>
      <p:sp>
        <p:nvSpPr>
          <p:cNvPr id="37" name="object 37"/>
          <p:cNvSpPr/>
          <p:nvPr/>
        </p:nvSpPr>
        <p:spPr>
          <a:xfrm>
            <a:off x="8822223" y="46991"/>
            <a:ext cx="239268" cy="240791"/>
          </a:xfrm>
          <a:prstGeom prst="rect">
            <a:avLst/>
          </a:prstGeom>
          <a:blipFill>
            <a:blip r:embed="rId6" cstate="print"/>
            <a:stretch>
              <a:fillRect/>
            </a:stretch>
          </a:blipFill>
        </p:spPr>
        <p:txBody>
          <a:bodyPr wrap="square" lIns="0" tIns="0" rIns="0" bIns="0" rtlCol="0"/>
          <a:lstStyle/>
          <a:p>
            <a:pPr defTabSz="914400"/>
            <a:endParaRPr>
              <a:solidFill>
                <a:prstClr val="black"/>
              </a:solidFill>
            </a:endParaRPr>
          </a:p>
        </p:txBody>
      </p:sp>
      <p:sp>
        <p:nvSpPr>
          <p:cNvPr id="38" name="object 38"/>
          <p:cNvSpPr/>
          <p:nvPr/>
        </p:nvSpPr>
        <p:spPr>
          <a:xfrm>
            <a:off x="8836970" y="69469"/>
            <a:ext cx="239395" cy="241300"/>
          </a:xfrm>
          <a:custGeom>
            <a:avLst/>
            <a:gdLst/>
            <a:ahLst/>
            <a:cxnLst/>
            <a:rect l="l" t="t" r="r" b="b"/>
            <a:pathLst>
              <a:path w="239395" h="241300">
                <a:moveTo>
                  <a:pt x="0" y="120395"/>
                </a:moveTo>
                <a:lnTo>
                  <a:pt x="9405" y="73509"/>
                </a:lnTo>
                <a:lnTo>
                  <a:pt x="35051" y="35242"/>
                </a:lnTo>
                <a:lnTo>
                  <a:pt x="73080" y="9453"/>
                </a:lnTo>
                <a:lnTo>
                  <a:pt x="119634" y="0"/>
                </a:lnTo>
                <a:lnTo>
                  <a:pt x="166187" y="9453"/>
                </a:lnTo>
                <a:lnTo>
                  <a:pt x="204216" y="35242"/>
                </a:lnTo>
                <a:lnTo>
                  <a:pt x="229862" y="73509"/>
                </a:lnTo>
                <a:lnTo>
                  <a:pt x="239268" y="120395"/>
                </a:lnTo>
                <a:lnTo>
                  <a:pt x="229862" y="167282"/>
                </a:lnTo>
                <a:lnTo>
                  <a:pt x="204216" y="205549"/>
                </a:lnTo>
                <a:lnTo>
                  <a:pt x="166187" y="231338"/>
                </a:lnTo>
                <a:lnTo>
                  <a:pt x="119634" y="240791"/>
                </a:lnTo>
                <a:lnTo>
                  <a:pt x="73080" y="231338"/>
                </a:lnTo>
                <a:lnTo>
                  <a:pt x="35052" y="205549"/>
                </a:lnTo>
                <a:lnTo>
                  <a:pt x="9405" y="167282"/>
                </a:lnTo>
                <a:lnTo>
                  <a:pt x="0" y="120395"/>
                </a:lnTo>
                <a:close/>
              </a:path>
            </a:pathLst>
          </a:custGeom>
          <a:ln w="19812">
            <a:solidFill>
              <a:srgbClr val="B0B9BE"/>
            </a:solidFill>
          </a:ln>
        </p:spPr>
        <p:txBody>
          <a:bodyPr wrap="square" lIns="0" tIns="0" rIns="0" bIns="0" rtlCol="0"/>
          <a:lstStyle/>
          <a:p>
            <a:pPr defTabSz="914400"/>
            <a:endParaRPr dirty="0">
              <a:solidFill>
                <a:prstClr val="black"/>
              </a:solidFill>
            </a:endParaRPr>
          </a:p>
        </p:txBody>
      </p:sp>
      <p:sp>
        <p:nvSpPr>
          <p:cNvPr id="39" name="object 39"/>
          <p:cNvSpPr txBox="1"/>
          <p:nvPr/>
        </p:nvSpPr>
        <p:spPr>
          <a:xfrm>
            <a:off x="4632197" y="3355085"/>
            <a:ext cx="4365625" cy="1384935"/>
          </a:xfrm>
          <a:prstGeom prst="rect">
            <a:avLst/>
          </a:prstGeom>
        </p:spPr>
        <p:txBody>
          <a:bodyPr vert="horz" wrap="square" lIns="0" tIns="0" rIns="0" bIns="0" rtlCol="0">
            <a:spAutoFit/>
          </a:bodyPr>
          <a:lstStyle/>
          <a:p>
            <a:pPr marR="415925" algn="r" defTabSz="914400">
              <a:tabLst>
                <a:tab pos="2041525" algn="l"/>
              </a:tabLst>
            </a:pPr>
            <a:r>
              <a:rPr sz="1000" spc="20" dirty="0">
                <a:solidFill>
                  <a:srgbClr val="003B70"/>
                </a:solidFill>
                <a:latin typeface="Arial Unicode MS"/>
                <a:cs typeface="Arial Unicode MS"/>
              </a:rPr>
              <a:t>Automotive</a:t>
            </a:r>
            <a:r>
              <a:rPr sz="1000" spc="250" dirty="0">
                <a:solidFill>
                  <a:srgbClr val="003B70"/>
                </a:solidFill>
                <a:latin typeface="Arial Unicode MS"/>
                <a:cs typeface="Arial Unicode MS"/>
              </a:rPr>
              <a:t> </a:t>
            </a:r>
            <a:r>
              <a:rPr sz="1000" spc="10" dirty="0">
                <a:solidFill>
                  <a:srgbClr val="003B70"/>
                </a:solidFill>
                <a:latin typeface="Arial Unicode MS"/>
                <a:cs typeface="Arial Unicode MS"/>
              </a:rPr>
              <a:t>Trucking	</a:t>
            </a:r>
            <a:r>
              <a:rPr sz="1000" spc="-5" dirty="0">
                <a:solidFill>
                  <a:srgbClr val="003B70"/>
                </a:solidFill>
                <a:latin typeface="Arial Unicode MS"/>
                <a:cs typeface="Arial Unicode MS"/>
              </a:rPr>
              <a:t>Railroad   </a:t>
            </a:r>
            <a:r>
              <a:rPr sz="1000" spc="-15" dirty="0">
                <a:solidFill>
                  <a:srgbClr val="003B70"/>
                </a:solidFill>
                <a:latin typeface="Arial Unicode MS"/>
                <a:cs typeface="Arial Unicode MS"/>
              </a:rPr>
              <a:t>Trans.</a:t>
            </a:r>
            <a:r>
              <a:rPr sz="1000" spc="70" dirty="0">
                <a:solidFill>
                  <a:srgbClr val="003B70"/>
                </a:solidFill>
                <a:latin typeface="Arial Unicode MS"/>
                <a:cs typeface="Arial Unicode MS"/>
              </a:rPr>
              <a:t> </a:t>
            </a:r>
            <a:r>
              <a:rPr sz="1000" spc="15" dirty="0">
                <a:solidFill>
                  <a:srgbClr val="003B70"/>
                </a:solidFill>
                <a:latin typeface="Arial Unicode MS"/>
                <a:cs typeface="Arial Unicode MS"/>
              </a:rPr>
              <a:t>Union</a:t>
            </a:r>
            <a:endParaRPr sz="1000" dirty="0">
              <a:solidFill>
                <a:prstClr val="black"/>
              </a:solidFill>
              <a:latin typeface="Arial Unicode MS"/>
              <a:cs typeface="Arial Unicode MS"/>
            </a:endParaRPr>
          </a:p>
          <a:p>
            <a:pPr marL="12700" marR="5080" defTabSz="914400">
              <a:spcBef>
                <a:spcPts val="475"/>
              </a:spcBef>
            </a:pPr>
            <a:r>
              <a:rPr sz="1100" spc="15" dirty="0" smtClean="0">
                <a:solidFill>
                  <a:srgbClr val="003B70"/>
                </a:solidFill>
                <a:latin typeface="Arial Unicode MS"/>
                <a:cs typeface="Arial Unicode MS"/>
              </a:rPr>
              <a:t>“For</a:t>
            </a:r>
            <a:r>
              <a:rPr sz="1100" spc="-35" dirty="0" smtClean="0">
                <a:solidFill>
                  <a:srgbClr val="003B70"/>
                </a:solidFill>
                <a:latin typeface="Arial Unicode MS"/>
                <a:cs typeface="Arial Unicode MS"/>
              </a:rPr>
              <a:t> </a:t>
            </a:r>
            <a:r>
              <a:rPr sz="1100" spc="30" dirty="0" smtClean="0">
                <a:solidFill>
                  <a:srgbClr val="003B70"/>
                </a:solidFill>
                <a:latin typeface="Arial Unicode MS"/>
                <a:cs typeface="Arial Unicode MS"/>
              </a:rPr>
              <a:t>the</a:t>
            </a:r>
            <a:r>
              <a:rPr sz="1100" spc="-55" dirty="0" smtClean="0">
                <a:solidFill>
                  <a:srgbClr val="003B70"/>
                </a:solidFill>
                <a:latin typeface="Arial Unicode MS"/>
                <a:cs typeface="Arial Unicode MS"/>
              </a:rPr>
              <a:t> </a:t>
            </a:r>
            <a:r>
              <a:rPr sz="1100" spc="15" dirty="0" smtClean="0">
                <a:solidFill>
                  <a:srgbClr val="003B70"/>
                </a:solidFill>
                <a:latin typeface="Arial Unicode MS"/>
                <a:cs typeface="Arial Unicode MS"/>
              </a:rPr>
              <a:t>past</a:t>
            </a:r>
            <a:r>
              <a:rPr sz="1100" spc="-55" dirty="0" smtClean="0">
                <a:solidFill>
                  <a:srgbClr val="003B70"/>
                </a:solidFill>
                <a:latin typeface="Arial Unicode MS"/>
                <a:cs typeface="Arial Unicode MS"/>
              </a:rPr>
              <a:t> </a:t>
            </a:r>
            <a:r>
              <a:rPr sz="1100" spc="40" dirty="0" smtClean="0">
                <a:solidFill>
                  <a:srgbClr val="003B70"/>
                </a:solidFill>
                <a:latin typeface="Arial Unicode MS"/>
                <a:cs typeface="Arial Unicode MS"/>
              </a:rPr>
              <a:t>15</a:t>
            </a:r>
            <a:r>
              <a:rPr sz="1100" spc="-60" dirty="0" smtClean="0">
                <a:solidFill>
                  <a:srgbClr val="003B70"/>
                </a:solidFill>
                <a:latin typeface="Arial Unicode MS"/>
                <a:cs typeface="Arial Unicode MS"/>
              </a:rPr>
              <a:t> </a:t>
            </a:r>
            <a:r>
              <a:rPr sz="1100" spc="-20" dirty="0" smtClean="0">
                <a:solidFill>
                  <a:srgbClr val="003B70"/>
                </a:solidFill>
                <a:latin typeface="Arial Unicode MS"/>
                <a:cs typeface="Arial Unicode MS"/>
              </a:rPr>
              <a:t>years,</a:t>
            </a:r>
            <a:r>
              <a:rPr sz="1100" spc="-50" dirty="0" smtClean="0">
                <a:solidFill>
                  <a:srgbClr val="003B70"/>
                </a:solidFill>
                <a:latin typeface="Arial Unicode MS"/>
                <a:cs typeface="Arial Unicode MS"/>
              </a:rPr>
              <a:t> </a:t>
            </a:r>
            <a:r>
              <a:rPr sz="1100" spc="20" dirty="0" smtClean="0">
                <a:solidFill>
                  <a:srgbClr val="003B70"/>
                </a:solidFill>
                <a:latin typeface="Arial Unicode MS"/>
                <a:cs typeface="Arial Unicode MS"/>
              </a:rPr>
              <a:t>there</a:t>
            </a:r>
            <a:r>
              <a:rPr sz="1100" spc="-65" dirty="0" smtClean="0">
                <a:solidFill>
                  <a:srgbClr val="003B70"/>
                </a:solidFill>
                <a:latin typeface="Arial Unicode MS"/>
                <a:cs typeface="Arial Unicode MS"/>
              </a:rPr>
              <a:t> </a:t>
            </a:r>
            <a:r>
              <a:rPr sz="1100" spc="-15" dirty="0" smtClean="0">
                <a:solidFill>
                  <a:srgbClr val="003B70"/>
                </a:solidFill>
                <a:latin typeface="Arial Unicode MS"/>
                <a:cs typeface="Arial Unicode MS"/>
              </a:rPr>
              <a:t>has</a:t>
            </a:r>
            <a:r>
              <a:rPr sz="1100" spc="-40" dirty="0" smtClean="0">
                <a:solidFill>
                  <a:srgbClr val="003B70"/>
                </a:solidFill>
                <a:latin typeface="Arial Unicode MS"/>
                <a:cs typeface="Arial Unicode MS"/>
              </a:rPr>
              <a:t> </a:t>
            </a:r>
            <a:r>
              <a:rPr sz="1100" spc="15" dirty="0" smtClean="0">
                <a:solidFill>
                  <a:srgbClr val="003B70"/>
                </a:solidFill>
                <a:latin typeface="Arial Unicode MS"/>
                <a:cs typeface="Arial Unicode MS"/>
              </a:rPr>
              <a:t>been</a:t>
            </a:r>
            <a:r>
              <a:rPr sz="1100" spc="-85" dirty="0" smtClean="0">
                <a:solidFill>
                  <a:srgbClr val="003B70"/>
                </a:solidFill>
                <a:latin typeface="Arial Unicode MS"/>
                <a:cs typeface="Arial Unicode MS"/>
              </a:rPr>
              <a:t> </a:t>
            </a:r>
            <a:r>
              <a:rPr sz="1100" spc="-40" dirty="0" smtClean="0">
                <a:solidFill>
                  <a:srgbClr val="003B70"/>
                </a:solidFill>
                <a:latin typeface="Arial Unicode MS"/>
                <a:cs typeface="Arial Unicode MS"/>
              </a:rPr>
              <a:t>a</a:t>
            </a:r>
            <a:r>
              <a:rPr sz="1100" spc="-35" dirty="0" smtClean="0">
                <a:solidFill>
                  <a:srgbClr val="003B70"/>
                </a:solidFill>
                <a:latin typeface="Arial Unicode MS"/>
                <a:cs typeface="Arial Unicode MS"/>
              </a:rPr>
              <a:t> </a:t>
            </a:r>
            <a:r>
              <a:rPr sz="1100" b="1" i="1" spc="75" dirty="0" smtClean="0">
                <a:solidFill>
                  <a:srgbClr val="003B70"/>
                </a:solidFill>
                <a:cs typeface="Calibri"/>
              </a:rPr>
              <a:t>proposal</a:t>
            </a:r>
            <a:r>
              <a:rPr sz="1100" b="1" i="1" spc="10" dirty="0" smtClean="0">
                <a:solidFill>
                  <a:srgbClr val="003B70"/>
                </a:solidFill>
                <a:cs typeface="Calibri"/>
              </a:rPr>
              <a:t> </a:t>
            </a:r>
            <a:r>
              <a:rPr sz="1100" b="1" i="1" spc="50" dirty="0" smtClean="0">
                <a:solidFill>
                  <a:srgbClr val="003B70"/>
                </a:solidFill>
                <a:cs typeface="Calibri"/>
              </a:rPr>
              <a:t>from</a:t>
            </a:r>
            <a:r>
              <a:rPr sz="1100" b="1" i="1" spc="20" dirty="0" smtClean="0">
                <a:solidFill>
                  <a:srgbClr val="003B70"/>
                </a:solidFill>
                <a:cs typeface="Calibri"/>
              </a:rPr>
              <a:t> </a:t>
            </a:r>
            <a:r>
              <a:rPr sz="1100" b="1" i="1" spc="40" dirty="0" smtClean="0">
                <a:solidFill>
                  <a:srgbClr val="003B70"/>
                </a:solidFill>
                <a:cs typeface="Calibri"/>
              </a:rPr>
              <a:t>the</a:t>
            </a:r>
            <a:r>
              <a:rPr sz="1100" b="1" i="1" spc="30" dirty="0" smtClean="0">
                <a:solidFill>
                  <a:srgbClr val="003B70"/>
                </a:solidFill>
                <a:cs typeface="Calibri"/>
              </a:rPr>
              <a:t> </a:t>
            </a:r>
            <a:r>
              <a:rPr sz="1100" b="1" i="1" spc="60" dirty="0" smtClean="0">
                <a:solidFill>
                  <a:srgbClr val="003B70"/>
                </a:solidFill>
                <a:cs typeface="Calibri"/>
              </a:rPr>
              <a:t>American  </a:t>
            </a:r>
            <a:r>
              <a:rPr sz="1100" b="1" i="1" spc="70" dirty="0" smtClean="0">
                <a:solidFill>
                  <a:srgbClr val="003B70"/>
                </a:solidFill>
                <a:cs typeface="Calibri"/>
              </a:rPr>
              <a:t>Trucking </a:t>
            </a:r>
            <a:r>
              <a:rPr sz="1100" b="1" i="1" spc="60" dirty="0" smtClean="0">
                <a:solidFill>
                  <a:srgbClr val="003B70"/>
                </a:solidFill>
                <a:cs typeface="Calibri"/>
              </a:rPr>
              <a:t>Association </a:t>
            </a:r>
            <a:r>
              <a:rPr sz="1100" b="1" i="1" spc="40" dirty="0" smtClean="0">
                <a:solidFill>
                  <a:srgbClr val="003B70"/>
                </a:solidFill>
                <a:cs typeface="Calibri"/>
              </a:rPr>
              <a:t>to </a:t>
            </a:r>
            <a:r>
              <a:rPr sz="1100" b="1" i="1" spc="60" dirty="0" smtClean="0">
                <a:solidFill>
                  <a:srgbClr val="003B70"/>
                </a:solidFill>
                <a:cs typeface="Calibri"/>
              </a:rPr>
              <a:t>raise </a:t>
            </a:r>
            <a:r>
              <a:rPr sz="1100" b="1" i="1" spc="45" dirty="0" smtClean="0">
                <a:solidFill>
                  <a:srgbClr val="003B70"/>
                </a:solidFill>
                <a:cs typeface="Calibri"/>
              </a:rPr>
              <a:t>the </a:t>
            </a:r>
            <a:r>
              <a:rPr sz="1100" b="1" i="1" spc="75" dirty="0" smtClean="0">
                <a:solidFill>
                  <a:srgbClr val="003B70"/>
                </a:solidFill>
                <a:cs typeface="Calibri"/>
              </a:rPr>
              <a:t>80,000lb </a:t>
            </a:r>
            <a:r>
              <a:rPr sz="1100" b="1" i="1" spc="50" dirty="0" smtClean="0">
                <a:solidFill>
                  <a:srgbClr val="003B70"/>
                </a:solidFill>
                <a:cs typeface="Calibri"/>
              </a:rPr>
              <a:t>limit </a:t>
            </a:r>
            <a:r>
              <a:rPr sz="1100" b="1" i="1" spc="55" dirty="0" smtClean="0">
                <a:solidFill>
                  <a:srgbClr val="003B70"/>
                </a:solidFill>
                <a:cs typeface="Calibri"/>
              </a:rPr>
              <a:t>in </a:t>
            </a:r>
            <a:r>
              <a:rPr sz="1100" b="1" i="1" spc="60" dirty="0" smtClean="0">
                <a:solidFill>
                  <a:srgbClr val="003B70"/>
                </a:solidFill>
                <a:cs typeface="Calibri"/>
              </a:rPr>
              <a:t>trucks </a:t>
            </a:r>
            <a:r>
              <a:rPr sz="1100" b="1" i="1" spc="40" dirty="0" smtClean="0">
                <a:solidFill>
                  <a:srgbClr val="003B70"/>
                </a:solidFill>
                <a:cs typeface="Calibri"/>
              </a:rPr>
              <a:t>to  </a:t>
            </a:r>
            <a:r>
              <a:rPr sz="1100" b="1" i="1" spc="70" dirty="0" smtClean="0">
                <a:solidFill>
                  <a:srgbClr val="003B70"/>
                </a:solidFill>
                <a:cs typeface="Calibri"/>
              </a:rPr>
              <a:t>97,000lbs.</a:t>
            </a:r>
            <a:r>
              <a:rPr sz="1100" b="1" i="1" spc="-25" dirty="0" smtClean="0">
                <a:solidFill>
                  <a:srgbClr val="003B70"/>
                </a:solidFill>
                <a:cs typeface="Calibri"/>
              </a:rPr>
              <a:t> </a:t>
            </a:r>
            <a:r>
              <a:rPr sz="1100" b="1" i="1" spc="65" dirty="0" smtClean="0">
                <a:solidFill>
                  <a:srgbClr val="003B70"/>
                </a:solidFill>
                <a:cs typeface="Calibri"/>
              </a:rPr>
              <a:t>Railroad</a:t>
            </a:r>
            <a:r>
              <a:rPr sz="1100" b="1" i="1" spc="-5" dirty="0" smtClean="0">
                <a:solidFill>
                  <a:srgbClr val="003B70"/>
                </a:solidFill>
                <a:cs typeface="Calibri"/>
              </a:rPr>
              <a:t> </a:t>
            </a:r>
            <a:r>
              <a:rPr sz="1100" b="1" i="1" spc="70" dirty="0" smtClean="0">
                <a:solidFill>
                  <a:srgbClr val="003B70"/>
                </a:solidFill>
                <a:cs typeface="Calibri"/>
              </a:rPr>
              <a:t>lobby</a:t>
            </a:r>
            <a:r>
              <a:rPr sz="1100" b="1" i="1" spc="20" dirty="0" smtClean="0">
                <a:solidFill>
                  <a:srgbClr val="003B70"/>
                </a:solidFill>
                <a:cs typeface="Calibri"/>
              </a:rPr>
              <a:t> </a:t>
            </a:r>
            <a:r>
              <a:rPr sz="1100" b="1" i="1" spc="80" dirty="0" smtClean="0">
                <a:solidFill>
                  <a:srgbClr val="003B70"/>
                </a:solidFill>
                <a:cs typeface="Calibri"/>
              </a:rPr>
              <a:t>has</a:t>
            </a:r>
            <a:r>
              <a:rPr sz="1100" b="1" i="1" dirty="0" smtClean="0">
                <a:solidFill>
                  <a:srgbClr val="003B70"/>
                </a:solidFill>
                <a:cs typeface="Calibri"/>
              </a:rPr>
              <a:t> </a:t>
            </a:r>
            <a:r>
              <a:rPr sz="1100" b="1" i="1" spc="70" dirty="0" smtClean="0">
                <a:solidFill>
                  <a:srgbClr val="003B70"/>
                </a:solidFill>
                <a:cs typeface="Calibri"/>
              </a:rPr>
              <a:t>killed</a:t>
            </a:r>
            <a:r>
              <a:rPr sz="1100" b="1" i="1" dirty="0" smtClean="0">
                <a:solidFill>
                  <a:srgbClr val="003B70"/>
                </a:solidFill>
                <a:cs typeface="Calibri"/>
              </a:rPr>
              <a:t> </a:t>
            </a:r>
            <a:r>
              <a:rPr sz="1100" b="1" i="1" spc="50" dirty="0" smtClean="0">
                <a:solidFill>
                  <a:srgbClr val="003B70"/>
                </a:solidFill>
                <a:cs typeface="Calibri"/>
              </a:rPr>
              <a:t>this</a:t>
            </a:r>
            <a:r>
              <a:rPr sz="1100" b="1" i="1" spc="20" dirty="0" smtClean="0">
                <a:solidFill>
                  <a:srgbClr val="003B70"/>
                </a:solidFill>
                <a:cs typeface="Calibri"/>
              </a:rPr>
              <a:t> </a:t>
            </a:r>
            <a:r>
              <a:rPr sz="1100" b="1" i="1" spc="50" dirty="0" smtClean="0">
                <a:solidFill>
                  <a:srgbClr val="003B70"/>
                </a:solidFill>
                <a:cs typeface="Calibri"/>
              </a:rPr>
              <a:t>every</a:t>
            </a:r>
            <a:r>
              <a:rPr sz="1100" b="1" i="1" dirty="0" smtClean="0">
                <a:solidFill>
                  <a:srgbClr val="003B70"/>
                </a:solidFill>
                <a:cs typeface="Calibri"/>
              </a:rPr>
              <a:t> </a:t>
            </a:r>
            <a:r>
              <a:rPr sz="1100" b="1" i="1" spc="55" dirty="0" smtClean="0">
                <a:solidFill>
                  <a:srgbClr val="003B70"/>
                </a:solidFill>
                <a:cs typeface="Calibri"/>
              </a:rPr>
              <a:t>year</a:t>
            </a:r>
            <a:r>
              <a:rPr sz="1100" b="1" i="1" spc="-5" dirty="0" smtClean="0">
                <a:solidFill>
                  <a:srgbClr val="003B70"/>
                </a:solidFill>
                <a:cs typeface="Calibri"/>
              </a:rPr>
              <a:t> </a:t>
            </a:r>
            <a:r>
              <a:rPr sz="1100" b="1" i="1" spc="40" dirty="0" smtClean="0">
                <a:solidFill>
                  <a:srgbClr val="003B70"/>
                </a:solidFill>
                <a:cs typeface="Calibri"/>
              </a:rPr>
              <a:t>for</a:t>
            </a:r>
            <a:r>
              <a:rPr sz="1100" b="1" i="1" spc="15" dirty="0" smtClean="0">
                <a:solidFill>
                  <a:srgbClr val="003B70"/>
                </a:solidFill>
                <a:cs typeface="Calibri"/>
              </a:rPr>
              <a:t> </a:t>
            </a:r>
            <a:r>
              <a:rPr sz="1100" b="1" i="1" spc="95" dirty="0" smtClean="0">
                <a:solidFill>
                  <a:srgbClr val="003B70"/>
                </a:solidFill>
                <a:cs typeface="Calibri"/>
              </a:rPr>
              <a:t>15</a:t>
            </a:r>
            <a:r>
              <a:rPr sz="1100" b="1" i="1" spc="-15" dirty="0" smtClean="0">
                <a:solidFill>
                  <a:srgbClr val="003B70"/>
                </a:solidFill>
                <a:cs typeface="Calibri"/>
              </a:rPr>
              <a:t> </a:t>
            </a:r>
            <a:r>
              <a:rPr sz="1100" b="1" i="1" spc="45" dirty="0" smtClean="0">
                <a:solidFill>
                  <a:srgbClr val="003B70"/>
                </a:solidFill>
                <a:cs typeface="Calibri"/>
              </a:rPr>
              <a:t>years</a:t>
            </a:r>
            <a:r>
              <a:rPr sz="1100" spc="45" dirty="0" smtClean="0">
                <a:solidFill>
                  <a:srgbClr val="003B70"/>
                </a:solidFill>
                <a:latin typeface="Arial Unicode MS"/>
                <a:cs typeface="Arial Unicode MS"/>
              </a:rPr>
              <a:t>.”</a:t>
            </a:r>
            <a:endParaRPr sz="1100" dirty="0">
              <a:solidFill>
                <a:prstClr val="black"/>
              </a:solidFill>
              <a:latin typeface="Arial Unicode MS"/>
              <a:cs typeface="Arial Unicode MS"/>
            </a:endParaRPr>
          </a:p>
          <a:p>
            <a:pPr marL="12700" defTabSz="914400"/>
            <a:r>
              <a:rPr sz="1000" spc="15" dirty="0" smtClean="0">
                <a:solidFill>
                  <a:srgbClr val="003B70"/>
                </a:solidFill>
                <a:latin typeface="Arial Unicode MS"/>
                <a:cs typeface="Arial Unicode MS"/>
              </a:rPr>
              <a:t>-Former </a:t>
            </a:r>
            <a:r>
              <a:rPr sz="1000" spc="-50" dirty="0" smtClean="0">
                <a:solidFill>
                  <a:srgbClr val="003B70"/>
                </a:solidFill>
                <a:latin typeface="Arial Unicode MS"/>
                <a:cs typeface="Arial Unicode MS"/>
              </a:rPr>
              <a:t>COO </a:t>
            </a:r>
            <a:r>
              <a:rPr sz="1000" spc="5" dirty="0" smtClean="0">
                <a:solidFill>
                  <a:srgbClr val="003B70"/>
                </a:solidFill>
                <a:latin typeface="Arial Unicode MS"/>
                <a:cs typeface="Arial Unicode MS"/>
              </a:rPr>
              <a:t>Tier </a:t>
            </a:r>
            <a:r>
              <a:rPr sz="1000" spc="35" dirty="0" smtClean="0">
                <a:solidFill>
                  <a:srgbClr val="003B70"/>
                </a:solidFill>
                <a:latin typeface="Arial Unicode MS"/>
                <a:cs typeface="Arial Unicode MS"/>
              </a:rPr>
              <a:t>1</a:t>
            </a:r>
            <a:r>
              <a:rPr sz="1000" spc="-65" dirty="0" smtClean="0">
                <a:solidFill>
                  <a:srgbClr val="003B70"/>
                </a:solidFill>
                <a:latin typeface="Arial Unicode MS"/>
                <a:cs typeface="Arial Unicode MS"/>
              </a:rPr>
              <a:t> </a:t>
            </a:r>
            <a:r>
              <a:rPr sz="1000" spc="10" dirty="0" smtClean="0">
                <a:solidFill>
                  <a:srgbClr val="003B70"/>
                </a:solidFill>
                <a:latin typeface="Arial Unicode MS"/>
                <a:cs typeface="Arial Unicode MS"/>
              </a:rPr>
              <a:t>Supplier</a:t>
            </a:r>
            <a:endParaRPr sz="1000" dirty="0" smtClean="0">
              <a:solidFill>
                <a:prstClr val="black"/>
              </a:solidFill>
              <a:latin typeface="Arial Unicode MS"/>
              <a:cs typeface="Arial Unicode MS"/>
            </a:endParaRPr>
          </a:p>
          <a:p>
            <a:pPr marL="352425" marR="452120" indent="-8890" algn="r" defTabSz="914400">
              <a:lnSpc>
                <a:spcPts val="1160"/>
              </a:lnSpc>
              <a:spcBef>
                <a:spcPts val="890"/>
              </a:spcBef>
            </a:pPr>
            <a:r>
              <a:rPr sz="1000" b="1" spc="15" dirty="0" smtClean="0">
                <a:latin typeface="+mj-lt"/>
                <a:cs typeface="Arial Unicode MS"/>
              </a:rPr>
              <a:t>Headwind</a:t>
            </a:r>
          </a:p>
          <a:p>
            <a:pPr marL="352425" marR="443865" indent="-8890" algn="r" defTabSz="914400">
              <a:lnSpc>
                <a:spcPts val="1160"/>
              </a:lnSpc>
              <a:spcBef>
                <a:spcPts val="575"/>
              </a:spcBef>
            </a:pPr>
            <a:r>
              <a:rPr sz="1000" b="1" spc="15" dirty="0" smtClean="0">
                <a:latin typeface="+mj-lt"/>
                <a:cs typeface="Arial Unicode MS"/>
              </a:rPr>
              <a:t>Headwind</a:t>
            </a:r>
            <a:endParaRPr sz="1000" b="1" spc="15" dirty="0">
              <a:latin typeface="+mj-lt"/>
              <a:cs typeface="Arial Unicode MS"/>
            </a:endParaRPr>
          </a:p>
        </p:txBody>
      </p:sp>
      <p:sp>
        <p:nvSpPr>
          <p:cNvPr id="42" name="object 42"/>
          <p:cNvSpPr txBox="1">
            <a:spLocks noGrp="1"/>
          </p:cNvSpPr>
          <p:nvPr>
            <p:ph type="sldNum" sz="quarter" idx="7"/>
          </p:nvPr>
        </p:nvSpPr>
        <p:spPr>
          <a:prstGeom prst="rect">
            <a:avLst/>
          </a:prstGeom>
        </p:spPr>
        <p:txBody>
          <a:bodyPr vert="horz" wrap="square" lIns="0" tIns="12700" rIns="0" bIns="0" rtlCol="0">
            <a:spAutoFit/>
          </a:bodyPr>
          <a:lstStyle/>
          <a:p>
            <a:pPr marL="25400">
              <a:spcBef>
                <a:spcPts val="100"/>
              </a:spcBef>
            </a:pPr>
            <a:fld id="{81D60167-4931-47E6-BA6A-407CBD079E47}" type="slidenum">
              <a:rPr spc="30" dirty="0">
                <a:solidFill>
                  <a:prstClr val="white"/>
                </a:solidFill>
              </a:rPr>
              <a:pPr marL="25400">
                <a:spcBef>
                  <a:spcPts val="100"/>
                </a:spcBef>
              </a:pPr>
              <a:t>5</a:t>
            </a:fld>
            <a:endParaRPr spc="30" dirty="0">
              <a:solidFill>
                <a:prstClr val="white"/>
              </a:solidFill>
            </a:endParaRPr>
          </a:p>
        </p:txBody>
      </p:sp>
      <p:sp>
        <p:nvSpPr>
          <p:cNvPr id="40" name="object 40"/>
          <p:cNvSpPr txBox="1"/>
          <p:nvPr/>
        </p:nvSpPr>
        <p:spPr>
          <a:xfrm>
            <a:off x="639761" y="4346809"/>
            <a:ext cx="3658235" cy="384721"/>
          </a:xfrm>
          <a:prstGeom prst="rect">
            <a:avLst/>
          </a:prstGeom>
        </p:spPr>
        <p:txBody>
          <a:bodyPr vert="horz" wrap="square" lIns="0" tIns="0" rIns="0" bIns="0" rtlCol="0">
            <a:spAutoFit/>
          </a:bodyPr>
          <a:lstStyle/>
          <a:p>
            <a:pPr marL="352425" indent="-8890" defTabSz="914400">
              <a:lnSpc>
                <a:spcPts val="1160"/>
              </a:lnSpc>
            </a:pPr>
            <a:r>
              <a:rPr sz="1000" b="1" spc="15" dirty="0" smtClean="0">
                <a:latin typeface="+mj-lt"/>
                <a:cs typeface="Arial Unicode MS"/>
              </a:rPr>
              <a:t>Tailwind</a:t>
            </a:r>
            <a:endParaRPr sz="1000" b="1" dirty="0">
              <a:latin typeface="+mj-lt"/>
              <a:cs typeface="Arial Unicode MS"/>
            </a:endParaRPr>
          </a:p>
          <a:p>
            <a:pPr marL="352425" indent="-8890" defTabSz="914400">
              <a:lnSpc>
                <a:spcPts val="1160"/>
              </a:lnSpc>
              <a:spcBef>
                <a:spcPts val="570"/>
              </a:spcBef>
            </a:pPr>
            <a:r>
              <a:rPr sz="1000" b="1" spc="15" dirty="0">
                <a:latin typeface="+mj-lt"/>
                <a:cs typeface="Arial Unicode MS"/>
              </a:rPr>
              <a:t>Tailwind</a:t>
            </a:r>
          </a:p>
        </p:txBody>
      </p:sp>
      <p:sp>
        <p:nvSpPr>
          <p:cNvPr id="41" name="TextBox 40"/>
          <p:cNvSpPr txBox="1"/>
          <p:nvPr/>
        </p:nvSpPr>
        <p:spPr>
          <a:xfrm>
            <a:off x="5090615" y="1644555"/>
            <a:ext cx="802693" cy="230832"/>
          </a:xfrm>
          <a:prstGeom prst="rect">
            <a:avLst/>
          </a:prstGeom>
          <a:noFill/>
        </p:spPr>
        <p:txBody>
          <a:bodyPr wrap="square" rtlCol="0">
            <a:spAutoFit/>
          </a:bodyPr>
          <a:lstStyle/>
          <a:p>
            <a:r>
              <a:rPr lang="en-US" sz="900" b="1" spc="30" dirty="0">
                <a:solidFill>
                  <a:srgbClr val="003B70"/>
                </a:solidFill>
                <a:latin typeface="+mj-lt"/>
                <a:cs typeface="Arial Unicode MS"/>
              </a:rPr>
              <a:t>$</a:t>
            </a:r>
            <a:r>
              <a:rPr lang="en-US" sz="900" b="1" spc="30" dirty="0">
                <a:solidFill>
                  <a:srgbClr val="003B70"/>
                </a:solidFill>
                <a:latin typeface="+mj-lt"/>
                <a:cs typeface="Arial Unicode MS"/>
              </a:rPr>
              <a:t>6</a:t>
            </a:r>
            <a:r>
              <a:rPr lang="en-US" sz="900" b="1" spc="30" dirty="0">
                <a:solidFill>
                  <a:srgbClr val="003B70"/>
                </a:solidFill>
                <a:latin typeface="+mj-lt"/>
                <a:cs typeface="Arial Unicode MS"/>
              </a:rPr>
              <a:t>1,677,268</a:t>
            </a:r>
          </a:p>
        </p:txBody>
      </p:sp>
    </p:spTree>
    <p:extLst>
      <p:ext uri="{BB962C8B-B14F-4D97-AF65-F5344CB8AC3E}">
        <p14:creationId xmlns:p14="http://schemas.microsoft.com/office/powerpoint/2010/main" val="296882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40268" y="4831079"/>
            <a:ext cx="364235" cy="239268"/>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3" name="object 3"/>
          <p:cNvSpPr/>
          <p:nvPr/>
        </p:nvSpPr>
        <p:spPr>
          <a:xfrm>
            <a:off x="8718804" y="4824984"/>
            <a:ext cx="2540" cy="238125"/>
          </a:xfrm>
          <a:custGeom>
            <a:avLst/>
            <a:gdLst/>
            <a:ahLst/>
            <a:cxnLst/>
            <a:rect l="l" t="t" r="r" b="b"/>
            <a:pathLst>
              <a:path w="2540" h="238125">
                <a:moveTo>
                  <a:pt x="0" y="0"/>
                </a:moveTo>
                <a:lnTo>
                  <a:pt x="2413" y="237743"/>
                </a:lnTo>
              </a:path>
            </a:pathLst>
          </a:custGeom>
          <a:ln w="9144">
            <a:solidFill>
              <a:srgbClr val="FFFFFF"/>
            </a:solidFill>
          </a:ln>
        </p:spPr>
        <p:txBody>
          <a:bodyPr wrap="square" lIns="0" tIns="0" rIns="0" bIns="0" rtlCol="0"/>
          <a:lstStyle/>
          <a:p>
            <a:pPr defTabSz="914400"/>
            <a:endParaRPr>
              <a:solidFill>
                <a:prstClr val="black"/>
              </a:solidFill>
            </a:endParaRPr>
          </a:p>
        </p:txBody>
      </p:sp>
      <p:sp>
        <p:nvSpPr>
          <p:cNvPr id="4" name="object 4"/>
          <p:cNvSpPr txBox="1">
            <a:spLocks noGrp="1"/>
          </p:cNvSpPr>
          <p:nvPr>
            <p:ph type="title"/>
          </p:nvPr>
        </p:nvSpPr>
        <p:spPr>
          <a:xfrm>
            <a:off x="442976" y="282702"/>
            <a:ext cx="8159115" cy="1159292"/>
          </a:xfrm>
          <a:prstGeom prst="rect">
            <a:avLst/>
          </a:prstGeom>
        </p:spPr>
        <p:txBody>
          <a:bodyPr vert="horz" wrap="square" lIns="0" tIns="0" rIns="0" bIns="0" rtlCol="0">
            <a:spAutoFit/>
          </a:bodyPr>
          <a:lstStyle/>
          <a:p>
            <a:pPr marL="12700" algn="l" defTabSz="457200" rtl="0">
              <a:spcBef>
                <a:spcPct val="0"/>
              </a:spcBef>
            </a:pPr>
            <a:r>
              <a:rPr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Commercial </a:t>
            </a:r>
            <a:r>
              <a:rPr lang="en-US"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K</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ey </a:t>
            </a:r>
            <a:r>
              <a:rPr lang="en-US"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B</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enefit</a:t>
            </a:r>
            <a:r>
              <a:rPr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 </a:t>
            </a:r>
            <a:r>
              <a:rPr lang="en-US"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L</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ower </a:t>
            </a:r>
            <a:r>
              <a:rPr lang="en-US"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P</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rivacy </a:t>
            </a:r>
            <a:r>
              <a:rPr lang="en-US"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C</a:t>
            </a:r>
            <a:r>
              <a:rPr sz="3200" b="1" kern="1200" dirty="0" smtClean="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oncerns</a:t>
            </a:r>
            <a:r>
              <a:rPr sz="3200" b="1" kern="1200" dirty="0">
                <a:solidFill>
                  <a:schemeClr val="tx2"/>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a:t>
            </a:r>
          </a:p>
          <a:p>
            <a:pPr marL="12700" marR="5080">
              <a:lnSpc>
                <a:spcPct val="100000"/>
              </a:lnSpc>
              <a:spcBef>
                <a:spcPts val="359"/>
              </a:spcBef>
            </a:pPr>
            <a:r>
              <a:rPr sz="2000" spc="35" dirty="0">
                <a:solidFill>
                  <a:srgbClr val="0070C5"/>
                </a:solidFill>
                <a:latin typeface="+mj-lt"/>
              </a:rPr>
              <a:t>Both</a:t>
            </a:r>
            <a:r>
              <a:rPr sz="2000" spc="-65" dirty="0">
                <a:solidFill>
                  <a:srgbClr val="0070C5"/>
                </a:solidFill>
                <a:latin typeface="+mj-lt"/>
              </a:rPr>
              <a:t> </a:t>
            </a:r>
            <a:r>
              <a:rPr sz="2000" spc="5" dirty="0">
                <a:solidFill>
                  <a:srgbClr val="0070C5"/>
                </a:solidFill>
                <a:latin typeface="+mj-lt"/>
              </a:rPr>
              <a:t>segments</a:t>
            </a:r>
            <a:r>
              <a:rPr sz="2000" spc="-40" dirty="0">
                <a:solidFill>
                  <a:srgbClr val="0070C5"/>
                </a:solidFill>
                <a:latin typeface="+mj-lt"/>
              </a:rPr>
              <a:t> </a:t>
            </a:r>
            <a:r>
              <a:rPr sz="2000" spc="-10" dirty="0">
                <a:solidFill>
                  <a:srgbClr val="0070C5"/>
                </a:solidFill>
                <a:latin typeface="+mj-lt"/>
              </a:rPr>
              <a:t>have</a:t>
            </a:r>
            <a:r>
              <a:rPr sz="2000" spc="-45" dirty="0">
                <a:solidFill>
                  <a:srgbClr val="0070C5"/>
                </a:solidFill>
                <a:latin typeface="+mj-lt"/>
              </a:rPr>
              <a:t> </a:t>
            </a:r>
            <a:r>
              <a:rPr sz="2000" spc="30" dirty="0">
                <a:solidFill>
                  <a:srgbClr val="0070C5"/>
                </a:solidFill>
                <a:latin typeface="+mj-lt"/>
              </a:rPr>
              <a:t>similar</a:t>
            </a:r>
            <a:r>
              <a:rPr sz="2000" spc="-75" dirty="0">
                <a:solidFill>
                  <a:srgbClr val="0070C5"/>
                </a:solidFill>
                <a:latin typeface="+mj-lt"/>
              </a:rPr>
              <a:t> </a:t>
            </a:r>
            <a:r>
              <a:rPr sz="2000" spc="35" dirty="0">
                <a:solidFill>
                  <a:srgbClr val="0070C5"/>
                </a:solidFill>
                <a:latin typeface="+mj-lt"/>
              </a:rPr>
              <a:t>benefits</a:t>
            </a:r>
            <a:r>
              <a:rPr sz="2000" spc="-70" dirty="0">
                <a:solidFill>
                  <a:srgbClr val="0070C5"/>
                </a:solidFill>
                <a:latin typeface="+mj-lt"/>
              </a:rPr>
              <a:t> </a:t>
            </a:r>
            <a:r>
              <a:rPr sz="2000" spc="65" dirty="0">
                <a:solidFill>
                  <a:srgbClr val="0070C5"/>
                </a:solidFill>
                <a:latin typeface="+mj-lt"/>
              </a:rPr>
              <a:t>with</a:t>
            </a:r>
            <a:r>
              <a:rPr sz="2000" spc="-60" dirty="0">
                <a:solidFill>
                  <a:srgbClr val="0070C5"/>
                </a:solidFill>
                <a:latin typeface="+mj-lt"/>
              </a:rPr>
              <a:t> </a:t>
            </a:r>
            <a:r>
              <a:rPr sz="2000" spc="45" dirty="0">
                <a:solidFill>
                  <a:srgbClr val="0070C5"/>
                </a:solidFill>
                <a:latin typeface="+mj-lt"/>
              </a:rPr>
              <a:t>the</a:t>
            </a:r>
            <a:r>
              <a:rPr sz="2000" spc="-40" dirty="0">
                <a:solidFill>
                  <a:srgbClr val="0070C5"/>
                </a:solidFill>
                <a:latin typeface="+mj-lt"/>
              </a:rPr>
              <a:t> </a:t>
            </a:r>
            <a:r>
              <a:rPr sz="2000" spc="25" dirty="0">
                <a:solidFill>
                  <a:srgbClr val="0070C5"/>
                </a:solidFill>
                <a:latin typeface="+mj-lt"/>
              </a:rPr>
              <a:t>exception</a:t>
            </a:r>
            <a:r>
              <a:rPr sz="2000" spc="-60" dirty="0">
                <a:solidFill>
                  <a:srgbClr val="0070C5"/>
                </a:solidFill>
                <a:latin typeface="+mj-lt"/>
              </a:rPr>
              <a:t> </a:t>
            </a:r>
            <a:r>
              <a:rPr sz="2000" spc="75" dirty="0">
                <a:solidFill>
                  <a:srgbClr val="0070C5"/>
                </a:solidFill>
                <a:latin typeface="+mj-lt"/>
              </a:rPr>
              <a:t>of</a:t>
            </a:r>
            <a:r>
              <a:rPr sz="2000" spc="-60" dirty="0">
                <a:solidFill>
                  <a:srgbClr val="0070C5"/>
                </a:solidFill>
                <a:latin typeface="+mj-lt"/>
              </a:rPr>
              <a:t> </a:t>
            </a:r>
            <a:r>
              <a:rPr sz="2000" spc="25" dirty="0">
                <a:solidFill>
                  <a:srgbClr val="0070C5"/>
                </a:solidFill>
                <a:latin typeface="+mj-lt"/>
              </a:rPr>
              <a:t>commercial</a:t>
            </a:r>
            <a:r>
              <a:rPr sz="2000" spc="-55" dirty="0">
                <a:solidFill>
                  <a:srgbClr val="0070C5"/>
                </a:solidFill>
                <a:latin typeface="+mj-lt"/>
              </a:rPr>
              <a:t> </a:t>
            </a:r>
            <a:r>
              <a:rPr sz="2000" spc="15" dirty="0">
                <a:solidFill>
                  <a:srgbClr val="0070C5"/>
                </a:solidFill>
                <a:latin typeface="+mj-lt"/>
              </a:rPr>
              <a:t>having</a:t>
            </a:r>
            <a:r>
              <a:rPr sz="2000" spc="-65" dirty="0">
                <a:solidFill>
                  <a:srgbClr val="0070C5"/>
                </a:solidFill>
                <a:latin typeface="+mj-lt"/>
              </a:rPr>
              <a:t> </a:t>
            </a:r>
            <a:r>
              <a:rPr sz="2000" spc="-70" dirty="0">
                <a:solidFill>
                  <a:srgbClr val="0070C5"/>
                </a:solidFill>
                <a:latin typeface="+mj-lt"/>
              </a:rPr>
              <a:t>a  </a:t>
            </a:r>
            <a:r>
              <a:rPr sz="2000" b="1" spc="20" dirty="0">
                <a:solidFill>
                  <a:srgbClr val="0070C5"/>
                </a:solidFill>
                <a:latin typeface="+mj-lt"/>
              </a:rPr>
              <a:t>perceived</a:t>
            </a:r>
            <a:r>
              <a:rPr sz="2000" spc="-70" dirty="0">
                <a:solidFill>
                  <a:srgbClr val="0070C5"/>
                </a:solidFill>
                <a:latin typeface="+mj-lt"/>
              </a:rPr>
              <a:t> </a:t>
            </a:r>
            <a:r>
              <a:rPr sz="2000" spc="45" dirty="0">
                <a:solidFill>
                  <a:srgbClr val="0070C5"/>
                </a:solidFill>
                <a:latin typeface="+mj-lt"/>
              </a:rPr>
              <a:t>lower</a:t>
            </a:r>
            <a:r>
              <a:rPr sz="2000" spc="-50" dirty="0">
                <a:solidFill>
                  <a:srgbClr val="0070C5"/>
                </a:solidFill>
                <a:latin typeface="+mj-lt"/>
              </a:rPr>
              <a:t> </a:t>
            </a:r>
            <a:r>
              <a:rPr sz="2000" spc="30" dirty="0">
                <a:solidFill>
                  <a:srgbClr val="0070C5"/>
                </a:solidFill>
                <a:latin typeface="+mj-lt"/>
              </a:rPr>
              <a:t>level</a:t>
            </a:r>
            <a:r>
              <a:rPr sz="2000" spc="-70" dirty="0">
                <a:solidFill>
                  <a:srgbClr val="0070C5"/>
                </a:solidFill>
                <a:latin typeface="+mj-lt"/>
              </a:rPr>
              <a:t> </a:t>
            </a:r>
            <a:r>
              <a:rPr sz="2000" spc="75" dirty="0">
                <a:solidFill>
                  <a:srgbClr val="0070C5"/>
                </a:solidFill>
                <a:latin typeface="+mj-lt"/>
              </a:rPr>
              <a:t>of</a:t>
            </a:r>
            <a:r>
              <a:rPr sz="2000" spc="-70" dirty="0">
                <a:solidFill>
                  <a:srgbClr val="0070C5"/>
                </a:solidFill>
                <a:latin typeface="+mj-lt"/>
              </a:rPr>
              <a:t> </a:t>
            </a:r>
            <a:r>
              <a:rPr sz="2000" spc="20" dirty="0">
                <a:solidFill>
                  <a:srgbClr val="0070C5"/>
                </a:solidFill>
                <a:latin typeface="+mj-lt"/>
              </a:rPr>
              <a:t>security</a:t>
            </a:r>
            <a:r>
              <a:rPr sz="2000" spc="-85" dirty="0">
                <a:solidFill>
                  <a:srgbClr val="0070C5"/>
                </a:solidFill>
                <a:latin typeface="+mj-lt"/>
              </a:rPr>
              <a:t> </a:t>
            </a:r>
            <a:r>
              <a:rPr sz="2000" spc="25" dirty="0">
                <a:solidFill>
                  <a:srgbClr val="0070C5"/>
                </a:solidFill>
                <a:latin typeface="+mj-lt"/>
              </a:rPr>
              <a:t>and</a:t>
            </a:r>
            <a:r>
              <a:rPr sz="2000" spc="-65" dirty="0">
                <a:solidFill>
                  <a:srgbClr val="0070C5"/>
                </a:solidFill>
                <a:latin typeface="+mj-lt"/>
              </a:rPr>
              <a:t> </a:t>
            </a:r>
            <a:r>
              <a:rPr sz="2000" spc="15" dirty="0">
                <a:solidFill>
                  <a:srgbClr val="0070C5"/>
                </a:solidFill>
                <a:latin typeface="+mj-lt"/>
              </a:rPr>
              <a:t>privacy</a:t>
            </a:r>
            <a:r>
              <a:rPr sz="2000" spc="-85" dirty="0">
                <a:solidFill>
                  <a:srgbClr val="0070C5"/>
                </a:solidFill>
                <a:latin typeface="+mj-lt"/>
              </a:rPr>
              <a:t> </a:t>
            </a:r>
            <a:r>
              <a:rPr sz="2000" spc="-35" dirty="0">
                <a:solidFill>
                  <a:srgbClr val="0070C5"/>
                </a:solidFill>
                <a:latin typeface="+mj-lt"/>
              </a:rPr>
              <a:t>issues.</a:t>
            </a:r>
            <a:endParaRPr sz="2000" dirty="0">
              <a:latin typeface="+mj-lt"/>
            </a:endParaRPr>
          </a:p>
        </p:txBody>
      </p:sp>
      <p:sp>
        <p:nvSpPr>
          <p:cNvPr id="5" name="object 5"/>
          <p:cNvSpPr/>
          <p:nvPr/>
        </p:nvSpPr>
        <p:spPr>
          <a:xfrm>
            <a:off x="2124455" y="1444752"/>
            <a:ext cx="5759450" cy="1513840"/>
          </a:xfrm>
          <a:custGeom>
            <a:avLst/>
            <a:gdLst/>
            <a:ahLst/>
            <a:cxnLst/>
            <a:rect l="l" t="t" r="r" b="b"/>
            <a:pathLst>
              <a:path w="5759450" h="1513839">
                <a:moveTo>
                  <a:pt x="5002530" y="0"/>
                </a:moveTo>
                <a:lnTo>
                  <a:pt x="5002530" y="378333"/>
                </a:lnTo>
                <a:lnTo>
                  <a:pt x="0" y="378333"/>
                </a:lnTo>
                <a:lnTo>
                  <a:pt x="0" y="1134999"/>
                </a:lnTo>
                <a:lnTo>
                  <a:pt x="5002530" y="1134999"/>
                </a:lnTo>
                <a:lnTo>
                  <a:pt x="5002530" y="1513332"/>
                </a:lnTo>
                <a:lnTo>
                  <a:pt x="5759196" y="756666"/>
                </a:lnTo>
                <a:lnTo>
                  <a:pt x="5002530" y="0"/>
                </a:lnTo>
                <a:close/>
              </a:path>
            </a:pathLst>
          </a:custGeom>
          <a:solidFill>
            <a:schemeClr val="bg1">
              <a:alpha val="59999"/>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defTabSz="914400"/>
            <a:endParaRPr>
              <a:solidFill>
                <a:prstClr val="black"/>
              </a:solidFill>
            </a:endParaRPr>
          </a:p>
        </p:txBody>
      </p:sp>
      <p:sp>
        <p:nvSpPr>
          <p:cNvPr id="6" name="object 6"/>
          <p:cNvSpPr/>
          <p:nvPr/>
        </p:nvSpPr>
        <p:spPr>
          <a:xfrm>
            <a:off x="2124455" y="3075432"/>
            <a:ext cx="5759450" cy="1511935"/>
          </a:xfrm>
          <a:custGeom>
            <a:avLst/>
            <a:gdLst/>
            <a:ahLst/>
            <a:cxnLst/>
            <a:rect l="l" t="t" r="r" b="b"/>
            <a:pathLst>
              <a:path w="5759450" h="1511935">
                <a:moveTo>
                  <a:pt x="5003292" y="0"/>
                </a:moveTo>
                <a:lnTo>
                  <a:pt x="5003292" y="377951"/>
                </a:lnTo>
                <a:lnTo>
                  <a:pt x="0" y="377951"/>
                </a:lnTo>
                <a:lnTo>
                  <a:pt x="0" y="1133856"/>
                </a:lnTo>
                <a:lnTo>
                  <a:pt x="5003292" y="1133856"/>
                </a:lnTo>
                <a:lnTo>
                  <a:pt x="5003292" y="1511808"/>
                </a:lnTo>
                <a:lnTo>
                  <a:pt x="5759196" y="755904"/>
                </a:lnTo>
                <a:lnTo>
                  <a:pt x="5003292" y="0"/>
                </a:lnTo>
                <a:close/>
              </a:path>
            </a:pathLst>
          </a:custGeom>
          <a:solidFill>
            <a:schemeClr val="bg1">
              <a:alpha val="59999"/>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defTabSz="914400"/>
            <a:endParaRPr>
              <a:solidFill>
                <a:prstClr val="black"/>
              </a:solidFill>
            </a:endParaRPr>
          </a:p>
        </p:txBody>
      </p:sp>
      <p:sp>
        <p:nvSpPr>
          <p:cNvPr id="7" name="object 7"/>
          <p:cNvSpPr txBox="1"/>
          <p:nvPr/>
        </p:nvSpPr>
        <p:spPr>
          <a:xfrm>
            <a:off x="2183383" y="1909696"/>
            <a:ext cx="5606738" cy="677108"/>
          </a:xfrm>
          <a:prstGeom prst="rect">
            <a:avLst/>
          </a:prstGeom>
        </p:spPr>
        <p:txBody>
          <a:bodyPr vert="horz" wrap="square" lIns="0" tIns="0" rIns="0" bIns="0" rtlCol="0">
            <a:spAutoFit/>
          </a:bodyPr>
          <a:lstStyle/>
          <a:p>
            <a:pPr marL="184785" indent="-172085" defTabSz="914400">
              <a:buFont typeface="Arial"/>
              <a:buChar char="•"/>
              <a:tabLst>
                <a:tab pos="185420" algn="l"/>
              </a:tabLst>
            </a:pPr>
            <a:r>
              <a:rPr sz="1100" spc="-30" dirty="0">
                <a:solidFill>
                  <a:srgbClr val="003B70"/>
                </a:solidFill>
                <a:latin typeface="+mj-lt"/>
                <a:cs typeface="Arial Unicode MS"/>
              </a:rPr>
              <a:t>Less</a:t>
            </a:r>
            <a:r>
              <a:rPr sz="1100" spc="-65" dirty="0">
                <a:solidFill>
                  <a:srgbClr val="003B70"/>
                </a:solidFill>
                <a:latin typeface="+mj-lt"/>
                <a:cs typeface="Arial Unicode MS"/>
              </a:rPr>
              <a:t> </a:t>
            </a:r>
            <a:r>
              <a:rPr sz="1100" spc="15" dirty="0">
                <a:solidFill>
                  <a:srgbClr val="003B70"/>
                </a:solidFill>
                <a:latin typeface="+mj-lt"/>
                <a:cs typeface="Arial Unicode MS"/>
              </a:rPr>
              <a:t>security</a:t>
            </a:r>
            <a:r>
              <a:rPr sz="1100" spc="-55" dirty="0">
                <a:solidFill>
                  <a:srgbClr val="003B70"/>
                </a:solidFill>
                <a:latin typeface="+mj-lt"/>
                <a:cs typeface="Arial Unicode MS"/>
              </a:rPr>
              <a:t> </a:t>
            </a:r>
            <a:r>
              <a:rPr sz="1100" spc="-5" dirty="0">
                <a:solidFill>
                  <a:srgbClr val="003B70"/>
                </a:solidFill>
                <a:latin typeface="+mj-lt"/>
                <a:cs typeface="Arial Unicode MS"/>
              </a:rPr>
              <a:t>&amp;</a:t>
            </a:r>
            <a:r>
              <a:rPr sz="1100" spc="-55" dirty="0">
                <a:solidFill>
                  <a:srgbClr val="003B70"/>
                </a:solidFill>
                <a:latin typeface="+mj-lt"/>
                <a:cs typeface="Arial Unicode MS"/>
              </a:rPr>
              <a:t> </a:t>
            </a:r>
            <a:r>
              <a:rPr sz="1100" spc="10" dirty="0">
                <a:solidFill>
                  <a:srgbClr val="003B70"/>
                </a:solidFill>
                <a:latin typeface="+mj-lt"/>
                <a:cs typeface="Arial Unicode MS"/>
              </a:rPr>
              <a:t>privacy</a:t>
            </a:r>
            <a:r>
              <a:rPr sz="1100" spc="-45" dirty="0">
                <a:solidFill>
                  <a:srgbClr val="003B70"/>
                </a:solidFill>
                <a:latin typeface="+mj-lt"/>
                <a:cs typeface="Arial Unicode MS"/>
              </a:rPr>
              <a:t> </a:t>
            </a:r>
            <a:r>
              <a:rPr sz="1100" spc="-15" dirty="0">
                <a:solidFill>
                  <a:srgbClr val="003B70"/>
                </a:solidFill>
                <a:latin typeface="+mj-lt"/>
                <a:cs typeface="Arial Unicode MS"/>
              </a:rPr>
              <a:t>issues</a:t>
            </a:r>
            <a:r>
              <a:rPr sz="1100" spc="-65" dirty="0">
                <a:solidFill>
                  <a:srgbClr val="003B70"/>
                </a:solidFill>
                <a:latin typeface="+mj-lt"/>
                <a:cs typeface="Arial Unicode MS"/>
              </a:rPr>
              <a:t> </a:t>
            </a:r>
            <a:r>
              <a:rPr sz="1100" spc="25" dirty="0">
                <a:solidFill>
                  <a:srgbClr val="003B70"/>
                </a:solidFill>
                <a:latin typeface="+mj-lt"/>
                <a:cs typeface="Arial Unicode MS"/>
              </a:rPr>
              <a:t>than</a:t>
            </a:r>
            <a:r>
              <a:rPr sz="1100" spc="-30" dirty="0">
                <a:solidFill>
                  <a:srgbClr val="003B70"/>
                </a:solidFill>
                <a:latin typeface="+mj-lt"/>
                <a:cs typeface="Arial Unicode MS"/>
              </a:rPr>
              <a:t> </a:t>
            </a:r>
            <a:r>
              <a:rPr sz="1100" spc="-5" dirty="0">
                <a:solidFill>
                  <a:srgbClr val="003B70"/>
                </a:solidFill>
                <a:latin typeface="+mj-lt"/>
                <a:cs typeface="Arial Unicode MS"/>
              </a:rPr>
              <a:t>passenger</a:t>
            </a:r>
            <a:r>
              <a:rPr sz="1100" spc="-70" dirty="0">
                <a:solidFill>
                  <a:srgbClr val="003B70"/>
                </a:solidFill>
                <a:latin typeface="+mj-lt"/>
                <a:cs typeface="Arial Unicode MS"/>
              </a:rPr>
              <a:t> </a:t>
            </a:r>
            <a:r>
              <a:rPr sz="1100" spc="5" dirty="0" smtClean="0">
                <a:solidFill>
                  <a:srgbClr val="003B70"/>
                </a:solidFill>
                <a:latin typeface="+mj-lt"/>
                <a:cs typeface="Arial Unicode MS"/>
              </a:rPr>
              <a:t>vehicles</a:t>
            </a:r>
            <a:r>
              <a:rPr lang="en-US" sz="1100" spc="5" dirty="0">
                <a:solidFill>
                  <a:srgbClr val="003B70"/>
                </a:solidFill>
                <a:latin typeface="+mj-lt"/>
                <a:cs typeface="Arial Unicode MS"/>
              </a:rPr>
              <a:t> </a:t>
            </a:r>
            <a:r>
              <a:rPr lang="en-US" sz="1100" spc="5" dirty="0" smtClean="0">
                <a:solidFill>
                  <a:srgbClr val="003B70"/>
                </a:solidFill>
                <a:latin typeface="+mj-lt"/>
                <a:cs typeface="Arial Unicode MS"/>
              </a:rPr>
              <a:t>(who has access to data?)</a:t>
            </a:r>
            <a:endParaRPr sz="1100" dirty="0">
              <a:solidFill>
                <a:prstClr val="black"/>
              </a:solidFill>
              <a:latin typeface="+mj-lt"/>
              <a:cs typeface="Arial Unicode MS"/>
            </a:endParaRPr>
          </a:p>
          <a:p>
            <a:pPr marL="184785" indent="-172085" defTabSz="914400">
              <a:buFont typeface="Arial"/>
              <a:buChar char="•"/>
              <a:tabLst>
                <a:tab pos="185420" algn="l"/>
              </a:tabLst>
            </a:pPr>
            <a:r>
              <a:rPr sz="1100" spc="20" dirty="0">
                <a:solidFill>
                  <a:srgbClr val="003B70"/>
                </a:solidFill>
                <a:latin typeface="+mj-lt"/>
                <a:cs typeface="Arial Unicode MS"/>
              </a:rPr>
              <a:t>Operational</a:t>
            </a:r>
            <a:r>
              <a:rPr sz="1100" spc="-105" dirty="0">
                <a:solidFill>
                  <a:srgbClr val="003B70"/>
                </a:solidFill>
                <a:latin typeface="+mj-lt"/>
                <a:cs typeface="Arial Unicode MS"/>
              </a:rPr>
              <a:t> </a:t>
            </a:r>
            <a:r>
              <a:rPr sz="1100" spc="5" dirty="0">
                <a:solidFill>
                  <a:srgbClr val="003B70"/>
                </a:solidFill>
                <a:latin typeface="+mj-lt"/>
                <a:cs typeface="Arial Unicode MS"/>
              </a:rPr>
              <a:t>efficiencies</a:t>
            </a:r>
            <a:endParaRPr sz="1100" dirty="0">
              <a:solidFill>
                <a:prstClr val="black"/>
              </a:solidFill>
              <a:latin typeface="+mj-lt"/>
              <a:cs typeface="Arial Unicode MS"/>
            </a:endParaRPr>
          </a:p>
          <a:p>
            <a:pPr marL="184785" indent="-172085" defTabSz="914400">
              <a:buFont typeface="Arial"/>
              <a:buChar char="•"/>
              <a:tabLst>
                <a:tab pos="185420" algn="l"/>
              </a:tabLst>
            </a:pPr>
            <a:r>
              <a:rPr sz="1100" spc="-15" dirty="0">
                <a:solidFill>
                  <a:srgbClr val="003B70"/>
                </a:solidFill>
                <a:latin typeface="+mj-lt"/>
                <a:cs typeface="Arial Unicode MS"/>
              </a:rPr>
              <a:t>Decrease</a:t>
            </a:r>
            <a:r>
              <a:rPr sz="1100" spc="-95" dirty="0">
                <a:solidFill>
                  <a:srgbClr val="003B70"/>
                </a:solidFill>
                <a:latin typeface="+mj-lt"/>
                <a:cs typeface="Arial Unicode MS"/>
              </a:rPr>
              <a:t> </a:t>
            </a:r>
            <a:r>
              <a:rPr sz="1100" spc="15" dirty="0">
                <a:solidFill>
                  <a:srgbClr val="003B70"/>
                </a:solidFill>
                <a:latin typeface="+mj-lt"/>
                <a:cs typeface="Arial Unicode MS"/>
              </a:rPr>
              <a:t>accidents/reduce</a:t>
            </a:r>
            <a:r>
              <a:rPr sz="1100" spc="-85" dirty="0">
                <a:solidFill>
                  <a:srgbClr val="003B70"/>
                </a:solidFill>
                <a:latin typeface="+mj-lt"/>
                <a:cs typeface="Arial Unicode MS"/>
              </a:rPr>
              <a:t> </a:t>
            </a:r>
            <a:r>
              <a:rPr sz="1100" spc="25" dirty="0">
                <a:solidFill>
                  <a:srgbClr val="003B70"/>
                </a:solidFill>
                <a:latin typeface="+mj-lt"/>
                <a:cs typeface="Arial Unicode MS"/>
              </a:rPr>
              <a:t>automotive</a:t>
            </a:r>
            <a:r>
              <a:rPr sz="1100" spc="-55" dirty="0">
                <a:solidFill>
                  <a:srgbClr val="003B70"/>
                </a:solidFill>
                <a:latin typeface="+mj-lt"/>
                <a:cs typeface="Arial Unicode MS"/>
              </a:rPr>
              <a:t> </a:t>
            </a:r>
            <a:r>
              <a:rPr sz="1100" spc="20" dirty="0">
                <a:solidFill>
                  <a:srgbClr val="003B70"/>
                </a:solidFill>
                <a:latin typeface="+mj-lt"/>
                <a:cs typeface="Arial Unicode MS"/>
              </a:rPr>
              <a:t>fatalities</a:t>
            </a:r>
            <a:endParaRPr sz="1100" dirty="0">
              <a:solidFill>
                <a:prstClr val="black"/>
              </a:solidFill>
              <a:latin typeface="+mj-lt"/>
              <a:cs typeface="Arial Unicode MS"/>
            </a:endParaRPr>
          </a:p>
          <a:p>
            <a:pPr marL="184785" indent="-172085" defTabSz="914400">
              <a:buFont typeface="Arial"/>
              <a:buChar char="•"/>
              <a:tabLst>
                <a:tab pos="185420" algn="l"/>
              </a:tabLst>
            </a:pPr>
            <a:r>
              <a:rPr sz="1100" spc="-10" dirty="0">
                <a:solidFill>
                  <a:srgbClr val="003B70"/>
                </a:solidFill>
                <a:latin typeface="+mj-lt"/>
                <a:cs typeface="Arial Unicode MS"/>
              </a:rPr>
              <a:t>Decreased </a:t>
            </a:r>
            <a:r>
              <a:rPr sz="1100" spc="30" dirty="0">
                <a:solidFill>
                  <a:srgbClr val="003B70"/>
                </a:solidFill>
                <a:latin typeface="+mj-lt"/>
                <a:cs typeface="Arial Unicode MS"/>
              </a:rPr>
              <a:t>traffic/parking</a:t>
            </a:r>
            <a:r>
              <a:rPr sz="1100" spc="-145" dirty="0">
                <a:solidFill>
                  <a:srgbClr val="003B70"/>
                </a:solidFill>
                <a:latin typeface="+mj-lt"/>
                <a:cs typeface="Arial Unicode MS"/>
              </a:rPr>
              <a:t> </a:t>
            </a:r>
            <a:r>
              <a:rPr sz="1100" spc="15" dirty="0">
                <a:solidFill>
                  <a:srgbClr val="003B70"/>
                </a:solidFill>
                <a:latin typeface="+mj-lt"/>
                <a:cs typeface="Arial Unicode MS"/>
              </a:rPr>
              <a:t>congestion</a:t>
            </a:r>
            <a:endParaRPr sz="1100" dirty="0">
              <a:solidFill>
                <a:prstClr val="black"/>
              </a:solidFill>
              <a:latin typeface="+mj-lt"/>
              <a:cs typeface="Arial Unicode MS"/>
            </a:endParaRPr>
          </a:p>
        </p:txBody>
      </p:sp>
      <p:sp>
        <p:nvSpPr>
          <p:cNvPr id="8" name="object 8"/>
          <p:cNvSpPr txBox="1"/>
          <p:nvPr/>
        </p:nvSpPr>
        <p:spPr>
          <a:xfrm>
            <a:off x="2183383" y="3518224"/>
            <a:ext cx="3227070" cy="697230"/>
          </a:xfrm>
          <a:prstGeom prst="rect">
            <a:avLst/>
          </a:prstGeom>
        </p:spPr>
        <p:txBody>
          <a:bodyPr vert="horz" wrap="square" lIns="0" tIns="0" rIns="0" bIns="0" rtlCol="0">
            <a:spAutoFit/>
          </a:bodyPr>
          <a:lstStyle/>
          <a:p>
            <a:pPr marL="184785" indent="-172085" defTabSz="914400">
              <a:buFont typeface="Arial"/>
              <a:buChar char="•"/>
              <a:tabLst>
                <a:tab pos="185420" algn="l"/>
              </a:tabLst>
            </a:pPr>
            <a:r>
              <a:rPr sz="1100" spc="-15" dirty="0">
                <a:solidFill>
                  <a:srgbClr val="003B70"/>
                </a:solidFill>
                <a:latin typeface="+mj-lt"/>
                <a:cs typeface="Arial Unicode MS"/>
              </a:rPr>
              <a:t>Decrease</a:t>
            </a:r>
            <a:r>
              <a:rPr sz="1100" spc="-95" dirty="0">
                <a:solidFill>
                  <a:srgbClr val="003B70"/>
                </a:solidFill>
                <a:latin typeface="+mj-lt"/>
                <a:cs typeface="Arial Unicode MS"/>
              </a:rPr>
              <a:t> </a:t>
            </a:r>
            <a:r>
              <a:rPr sz="1100" spc="15" dirty="0">
                <a:solidFill>
                  <a:srgbClr val="003B70"/>
                </a:solidFill>
                <a:latin typeface="+mj-lt"/>
                <a:cs typeface="Arial Unicode MS"/>
              </a:rPr>
              <a:t>accidents/reduce</a:t>
            </a:r>
            <a:r>
              <a:rPr sz="1100" spc="-95" dirty="0">
                <a:solidFill>
                  <a:srgbClr val="003B70"/>
                </a:solidFill>
                <a:latin typeface="+mj-lt"/>
                <a:cs typeface="Arial Unicode MS"/>
              </a:rPr>
              <a:t> </a:t>
            </a:r>
            <a:r>
              <a:rPr sz="1100" spc="25" dirty="0">
                <a:solidFill>
                  <a:srgbClr val="003B70"/>
                </a:solidFill>
                <a:latin typeface="+mj-lt"/>
                <a:cs typeface="Arial Unicode MS"/>
              </a:rPr>
              <a:t>automotive</a:t>
            </a:r>
            <a:r>
              <a:rPr sz="1100" spc="-60" dirty="0">
                <a:solidFill>
                  <a:srgbClr val="003B70"/>
                </a:solidFill>
                <a:latin typeface="+mj-lt"/>
                <a:cs typeface="Arial Unicode MS"/>
              </a:rPr>
              <a:t> </a:t>
            </a:r>
            <a:r>
              <a:rPr sz="1100" spc="20" dirty="0">
                <a:solidFill>
                  <a:srgbClr val="003B70"/>
                </a:solidFill>
                <a:latin typeface="+mj-lt"/>
                <a:cs typeface="Arial Unicode MS"/>
              </a:rPr>
              <a:t>fatalities</a:t>
            </a:r>
            <a:endParaRPr sz="1100" dirty="0">
              <a:solidFill>
                <a:prstClr val="black"/>
              </a:solidFill>
              <a:latin typeface="+mj-lt"/>
              <a:cs typeface="Arial Unicode MS"/>
            </a:endParaRPr>
          </a:p>
          <a:p>
            <a:pPr marL="184785" indent="-172085" defTabSz="914400">
              <a:buFont typeface="Arial"/>
              <a:buChar char="•"/>
              <a:tabLst>
                <a:tab pos="185420" algn="l"/>
              </a:tabLst>
            </a:pPr>
            <a:r>
              <a:rPr sz="1100" spc="-15" dirty="0">
                <a:solidFill>
                  <a:srgbClr val="003B70"/>
                </a:solidFill>
                <a:latin typeface="+mj-lt"/>
                <a:cs typeface="Arial Unicode MS"/>
              </a:rPr>
              <a:t>Decrease </a:t>
            </a:r>
            <a:r>
              <a:rPr sz="1100" spc="30" dirty="0">
                <a:solidFill>
                  <a:srgbClr val="003B70"/>
                </a:solidFill>
                <a:latin typeface="+mj-lt"/>
                <a:cs typeface="Arial Unicode MS"/>
              </a:rPr>
              <a:t>traffic/parking</a:t>
            </a:r>
            <a:r>
              <a:rPr sz="1100" spc="-165" dirty="0">
                <a:solidFill>
                  <a:srgbClr val="003B70"/>
                </a:solidFill>
                <a:latin typeface="+mj-lt"/>
                <a:cs typeface="Arial Unicode MS"/>
              </a:rPr>
              <a:t> </a:t>
            </a:r>
            <a:r>
              <a:rPr sz="1100" spc="15" dirty="0">
                <a:solidFill>
                  <a:srgbClr val="003B70"/>
                </a:solidFill>
                <a:latin typeface="+mj-lt"/>
                <a:cs typeface="Arial Unicode MS"/>
              </a:rPr>
              <a:t>congestion</a:t>
            </a:r>
            <a:endParaRPr sz="1100" dirty="0">
              <a:solidFill>
                <a:prstClr val="black"/>
              </a:solidFill>
              <a:latin typeface="+mj-lt"/>
              <a:cs typeface="Arial Unicode MS"/>
            </a:endParaRPr>
          </a:p>
          <a:p>
            <a:pPr marL="184785" indent="-172085" defTabSz="914400">
              <a:buFont typeface="Arial"/>
              <a:buChar char="•"/>
              <a:tabLst>
                <a:tab pos="185420" algn="l"/>
              </a:tabLst>
            </a:pPr>
            <a:r>
              <a:rPr sz="1100" spc="-10" dirty="0">
                <a:solidFill>
                  <a:srgbClr val="003B70"/>
                </a:solidFill>
                <a:latin typeface="+mj-lt"/>
                <a:cs typeface="Arial Unicode MS"/>
              </a:rPr>
              <a:t>Increase</a:t>
            </a:r>
            <a:r>
              <a:rPr sz="1100" spc="-60" dirty="0">
                <a:solidFill>
                  <a:srgbClr val="003B70"/>
                </a:solidFill>
                <a:latin typeface="+mj-lt"/>
                <a:cs typeface="Arial Unicode MS"/>
              </a:rPr>
              <a:t> </a:t>
            </a:r>
            <a:r>
              <a:rPr sz="1100" spc="40" dirty="0">
                <a:solidFill>
                  <a:srgbClr val="003B70"/>
                </a:solidFill>
                <a:latin typeface="+mj-lt"/>
                <a:cs typeface="Arial Unicode MS"/>
              </a:rPr>
              <a:t>mobility</a:t>
            </a:r>
            <a:r>
              <a:rPr sz="1100" spc="-50" dirty="0">
                <a:solidFill>
                  <a:srgbClr val="003B70"/>
                </a:solidFill>
                <a:latin typeface="+mj-lt"/>
                <a:cs typeface="Arial Unicode MS"/>
              </a:rPr>
              <a:t> </a:t>
            </a:r>
            <a:r>
              <a:rPr sz="1100" spc="45" dirty="0">
                <a:solidFill>
                  <a:srgbClr val="003B70"/>
                </a:solidFill>
                <a:latin typeface="+mj-lt"/>
                <a:cs typeface="Arial Unicode MS"/>
              </a:rPr>
              <a:t>of</a:t>
            </a:r>
            <a:r>
              <a:rPr sz="1100" spc="-50" dirty="0">
                <a:solidFill>
                  <a:srgbClr val="003B70"/>
                </a:solidFill>
                <a:latin typeface="+mj-lt"/>
                <a:cs typeface="Arial Unicode MS"/>
              </a:rPr>
              <a:t> </a:t>
            </a:r>
            <a:r>
              <a:rPr sz="1100" spc="15" dirty="0">
                <a:solidFill>
                  <a:srgbClr val="003B70"/>
                </a:solidFill>
                <a:latin typeface="+mj-lt"/>
                <a:cs typeface="Arial Unicode MS"/>
              </a:rPr>
              <a:t>those</a:t>
            </a:r>
            <a:r>
              <a:rPr sz="1100" spc="-35" dirty="0">
                <a:solidFill>
                  <a:srgbClr val="003B70"/>
                </a:solidFill>
                <a:latin typeface="+mj-lt"/>
                <a:cs typeface="Arial Unicode MS"/>
              </a:rPr>
              <a:t> </a:t>
            </a:r>
            <a:r>
              <a:rPr sz="1100" spc="15" dirty="0">
                <a:solidFill>
                  <a:srgbClr val="003B70"/>
                </a:solidFill>
                <a:latin typeface="+mj-lt"/>
                <a:cs typeface="Arial Unicode MS"/>
              </a:rPr>
              <a:t>unable</a:t>
            </a:r>
            <a:r>
              <a:rPr sz="1100" spc="-60" dirty="0">
                <a:solidFill>
                  <a:srgbClr val="003B70"/>
                </a:solidFill>
                <a:latin typeface="+mj-lt"/>
                <a:cs typeface="Arial Unicode MS"/>
              </a:rPr>
              <a:t> </a:t>
            </a:r>
            <a:r>
              <a:rPr sz="1100" spc="55" dirty="0">
                <a:solidFill>
                  <a:srgbClr val="003B70"/>
                </a:solidFill>
                <a:latin typeface="+mj-lt"/>
                <a:cs typeface="Arial Unicode MS"/>
              </a:rPr>
              <a:t>to</a:t>
            </a:r>
            <a:r>
              <a:rPr sz="1100" spc="-45" dirty="0">
                <a:solidFill>
                  <a:srgbClr val="003B70"/>
                </a:solidFill>
                <a:latin typeface="+mj-lt"/>
                <a:cs typeface="Arial Unicode MS"/>
              </a:rPr>
              <a:t> </a:t>
            </a:r>
            <a:r>
              <a:rPr sz="1100" spc="20" dirty="0">
                <a:solidFill>
                  <a:srgbClr val="003B70"/>
                </a:solidFill>
                <a:latin typeface="+mj-lt"/>
                <a:cs typeface="Arial Unicode MS"/>
              </a:rPr>
              <a:t>drive</a:t>
            </a:r>
            <a:endParaRPr sz="1100" dirty="0">
              <a:solidFill>
                <a:prstClr val="black"/>
              </a:solidFill>
              <a:latin typeface="+mj-lt"/>
              <a:cs typeface="Arial Unicode MS"/>
            </a:endParaRPr>
          </a:p>
          <a:p>
            <a:pPr marL="184785" indent="-172085" defTabSz="914400">
              <a:buFont typeface="Arial"/>
              <a:buChar char="•"/>
              <a:tabLst>
                <a:tab pos="185420" algn="l"/>
              </a:tabLst>
            </a:pPr>
            <a:r>
              <a:rPr sz="1100" spc="-15" dirty="0">
                <a:solidFill>
                  <a:srgbClr val="003B70"/>
                </a:solidFill>
                <a:latin typeface="+mj-lt"/>
                <a:cs typeface="Arial Unicode MS"/>
              </a:rPr>
              <a:t>Decrease </a:t>
            </a:r>
            <a:r>
              <a:rPr sz="1100" spc="30" dirty="0">
                <a:solidFill>
                  <a:srgbClr val="003B70"/>
                </a:solidFill>
                <a:latin typeface="+mj-lt"/>
                <a:cs typeface="Arial Unicode MS"/>
              </a:rPr>
              <a:t>fuel</a:t>
            </a:r>
            <a:r>
              <a:rPr sz="1100" spc="-215" dirty="0">
                <a:solidFill>
                  <a:srgbClr val="003B70"/>
                </a:solidFill>
                <a:latin typeface="+mj-lt"/>
                <a:cs typeface="Arial Unicode MS"/>
              </a:rPr>
              <a:t> </a:t>
            </a:r>
            <a:r>
              <a:rPr sz="1100" spc="30" dirty="0">
                <a:solidFill>
                  <a:srgbClr val="003B70"/>
                </a:solidFill>
                <a:latin typeface="+mj-lt"/>
                <a:cs typeface="Arial Unicode MS"/>
              </a:rPr>
              <a:t>consumption</a:t>
            </a:r>
            <a:endParaRPr sz="1100" dirty="0">
              <a:solidFill>
                <a:prstClr val="black"/>
              </a:solidFill>
              <a:latin typeface="+mj-lt"/>
              <a:cs typeface="Arial Unicode MS"/>
            </a:endParaRPr>
          </a:p>
        </p:txBody>
      </p:sp>
      <p:sp>
        <p:nvSpPr>
          <p:cNvPr id="9" name="object 9"/>
          <p:cNvSpPr/>
          <p:nvPr/>
        </p:nvSpPr>
        <p:spPr>
          <a:xfrm>
            <a:off x="539495" y="2263139"/>
            <a:ext cx="408940" cy="137160"/>
          </a:xfrm>
          <a:custGeom>
            <a:avLst/>
            <a:gdLst/>
            <a:ahLst/>
            <a:cxnLst/>
            <a:rect l="l" t="t" r="r" b="b"/>
            <a:pathLst>
              <a:path w="408940" h="137160">
                <a:moveTo>
                  <a:pt x="312928" y="0"/>
                </a:moveTo>
                <a:lnTo>
                  <a:pt x="95504" y="0"/>
                </a:lnTo>
                <a:lnTo>
                  <a:pt x="84924" y="1524"/>
                </a:lnTo>
                <a:lnTo>
                  <a:pt x="45453" y="28193"/>
                </a:lnTo>
                <a:lnTo>
                  <a:pt x="21844" y="62992"/>
                </a:lnTo>
                <a:lnTo>
                  <a:pt x="5994" y="101600"/>
                </a:lnTo>
                <a:lnTo>
                  <a:pt x="0" y="137160"/>
                </a:lnTo>
                <a:lnTo>
                  <a:pt x="33121" y="137160"/>
                </a:lnTo>
                <a:lnTo>
                  <a:pt x="34531" y="121666"/>
                </a:lnTo>
                <a:lnTo>
                  <a:pt x="37706" y="107823"/>
                </a:lnTo>
                <a:lnTo>
                  <a:pt x="60261" y="64516"/>
                </a:lnTo>
                <a:lnTo>
                  <a:pt x="94792" y="40512"/>
                </a:lnTo>
                <a:lnTo>
                  <a:pt x="123698" y="34417"/>
                </a:lnTo>
                <a:lnTo>
                  <a:pt x="368375" y="34417"/>
                </a:lnTo>
                <a:lnTo>
                  <a:pt x="363321" y="28193"/>
                </a:lnTo>
                <a:lnTo>
                  <a:pt x="353809" y="18923"/>
                </a:lnTo>
                <a:lnTo>
                  <a:pt x="344297" y="11176"/>
                </a:lnTo>
                <a:lnTo>
                  <a:pt x="334073" y="5461"/>
                </a:lnTo>
                <a:lnTo>
                  <a:pt x="323507" y="1524"/>
                </a:lnTo>
                <a:lnTo>
                  <a:pt x="312928" y="0"/>
                </a:lnTo>
                <a:close/>
              </a:path>
              <a:path w="408940" h="137160">
                <a:moveTo>
                  <a:pt x="368375" y="34417"/>
                </a:moveTo>
                <a:lnTo>
                  <a:pt x="284391" y="34417"/>
                </a:lnTo>
                <a:lnTo>
                  <a:pt x="294601" y="35560"/>
                </a:lnTo>
                <a:lnTo>
                  <a:pt x="304126" y="37465"/>
                </a:lnTo>
                <a:lnTo>
                  <a:pt x="340423" y="56768"/>
                </a:lnTo>
                <a:lnTo>
                  <a:pt x="366852" y="94996"/>
                </a:lnTo>
                <a:lnTo>
                  <a:pt x="375310" y="137160"/>
                </a:lnTo>
                <a:lnTo>
                  <a:pt x="408432" y="137160"/>
                </a:lnTo>
                <a:lnTo>
                  <a:pt x="398208" y="88900"/>
                </a:lnTo>
                <a:lnTo>
                  <a:pt x="379539" y="50165"/>
                </a:lnTo>
                <a:lnTo>
                  <a:pt x="371779" y="38608"/>
                </a:lnTo>
                <a:lnTo>
                  <a:pt x="368375" y="34417"/>
                </a:lnTo>
                <a:close/>
              </a:path>
              <a:path w="408940" h="137160">
                <a:moveTo>
                  <a:pt x="274866" y="34417"/>
                </a:moveTo>
                <a:lnTo>
                  <a:pt x="133210" y="34417"/>
                </a:lnTo>
                <a:lnTo>
                  <a:pt x="142722" y="35560"/>
                </a:lnTo>
                <a:lnTo>
                  <a:pt x="151536" y="37846"/>
                </a:lnTo>
                <a:lnTo>
                  <a:pt x="187833" y="62230"/>
                </a:lnTo>
                <a:lnTo>
                  <a:pt x="187477" y="66802"/>
                </a:lnTo>
                <a:lnTo>
                  <a:pt x="220599" y="66802"/>
                </a:lnTo>
                <a:lnTo>
                  <a:pt x="220599" y="62230"/>
                </a:lnTo>
                <a:lnTo>
                  <a:pt x="226237" y="55626"/>
                </a:lnTo>
                <a:lnTo>
                  <a:pt x="265709" y="35560"/>
                </a:lnTo>
                <a:lnTo>
                  <a:pt x="274866" y="34417"/>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0" name="object 10"/>
          <p:cNvSpPr/>
          <p:nvPr/>
        </p:nvSpPr>
        <p:spPr>
          <a:xfrm>
            <a:off x="754380" y="2319527"/>
            <a:ext cx="146685" cy="158750"/>
          </a:xfrm>
          <a:custGeom>
            <a:avLst/>
            <a:gdLst/>
            <a:ahLst/>
            <a:cxnLst/>
            <a:rect l="l" t="t" r="r" b="b"/>
            <a:pathLst>
              <a:path w="146684" h="158750">
                <a:moveTo>
                  <a:pt x="73850" y="0"/>
                </a:moveTo>
                <a:lnTo>
                  <a:pt x="30454" y="14478"/>
                </a:lnTo>
                <a:lnTo>
                  <a:pt x="3848" y="53594"/>
                </a:lnTo>
                <a:lnTo>
                  <a:pt x="0" y="78359"/>
                </a:lnTo>
                <a:lnTo>
                  <a:pt x="52" y="79756"/>
                </a:lnTo>
                <a:lnTo>
                  <a:pt x="13995" y="125857"/>
                </a:lnTo>
                <a:lnTo>
                  <a:pt x="50050" y="154686"/>
                </a:lnTo>
                <a:lnTo>
                  <a:pt x="73151" y="158496"/>
                </a:lnTo>
                <a:lnTo>
                  <a:pt x="84696" y="157734"/>
                </a:lnTo>
                <a:lnTo>
                  <a:pt x="124599" y="135255"/>
                </a:lnTo>
                <a:lnTo>
                  <a:pt x="145249" y="92329"/>
                </a:lnTo>
                <a:lnTo>
                  <a:pt x="146304" y="79756"/>
                </a:lnTo>
                <a:lnTo>
                  <a:pt x="145249" y="66548"/>
                </a:lnTo>
                <a:lnTo>
                  <a:pt x="125298" y="23241"/>
                </a:lnTo>
                <a:lnTo>
                  <a:pt x="85407" y="1143"/>
                </a:lnTo>
                <a:lnTo>
                  <a:pt x="73850" y="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1" name="object 11"/>
          <p:cNvSpPr/>
          <p:nvPr/>
        </p:nvSpPr>
        <p:spPr>
          <a:xfrm>
            <a:off x="591312" y="2319527"/>
            <a:ext cx="146685" cy="158750"/>
          </a:xfrm>
          <a:custGeom>
            <a:avLst/>
            <a:gdLst/>
            <a:ahLst/>
            <a:cxnLst/>
            <a:rect l="l" t="t" r="r" b="b"/>
            <a:pathLst>
              <a:path w="146684" h="158750">
                <a:moveTo>
                  <a:pt x="73672" y="0"/>
                </a:moveTo>
                <a:lnTo>
                  <a:pt x="30175" y="14478"/>
                </a:lnTo>
                <a:lnTo>
                  <a:pt x="3860" y="53594"/>
                </a:lnTo>
                <a:lnTo>
                  <a:pt x="0" y="78359"/>
                </a:lnTo>
                <a:lnTo>
                  <a:pt x="52" y="79756"/>
                </a:lnTo>
                <a:lnTo>
                  <a:pt x="14033" y="125857"/>
                </a:lnTo>
                <a:lnTo>
                  <a:pt x="49822" y="154686"/>
                </a:lnTo>
                <a:lnTo>
                  <a:pt x="72974" y="158496"/>
                </a:lnTo>
                <a:lnTo>
                  <a:pt x="85255" y="157734"/>
                </a:lnTo>
                <a:lnTo>
                  <a:pt x="124904" y="135255"/>
                </a:lnTo>
                <a:lnTo>
                  <a:pt x="145605" y="92329"/>
                </a:lnTo>
                <a:lnTo>
                  <a:pt x="146303" y="79756"/>
                </a:lnTo>
                <a:lnTo>
                  <a:pt x="145605" y="66548"/>
                </a:lnTo>
                <a:lnTo>
                  <a:pt x="125603" y="23241"/>
                </a:lnTo>
                <a:lnTo>
                  <a:pt x="85953" y="1143"/>
                </a:lnTo>
                <a:lnTo>
                  <a:pt x="73672" y="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2" name="object 12"/>
          <p:cNvSpPr/>
          <p:nvPr/>
        </p:nvSpPr>
        <p:spPr>
          <a:xfrm>
            <a:off x="1536191" y="2319527"/>
            <a:ext cx="147955" cy="158750"/>
          </a:xfrm>
          <a:custGeom>
            <a:avLst/>
            <a:gdLst/>
            <a:ahLst/>
            <a:cxnLst/>
            <a:rect l="l" t="t" r="r" b="b"/>
            <a:pathLst>
              <a:path w="147955" h="158750">
                <a:moveTo>
                  <a:pt x="74422" y="0"/>
                </a:moveTo>
                <a:lnTo>
                  <a:pt x="30988" y="14478"/>
                </a:lnTo>
                <a:lnTo>
                  <a:pt x="3937" y="53594"/>
                </a:lnTo>
                <a:lnTo>
                  <a:pt x="0" y="78359"/>
                </a:lnTo>
                <a:lnTo>
                  <a:pt x="50" y="79756"/>
                </a:lnTo>
                <a:lnTo>
                  <a:pt x="14478" y="125857"/>
                </a:lnTo>
                <a:lnTo>
                  <a:pt x="50419" y="154686"/>
                </a:lnTo>
                <a:lnTo>
                  <a:pt x="73406" y="158496"/>
                </a:lnTo>
                <a:lnTo>
                  <a:pt x="85725" y="157734"/>
                </a:lnTo>
                <a:lnTo>
                  <a:pt x="125984" y="135255"/>
                </a:lnTo>
                <a:lnTo>
                  <a:pt x="146812" y="92329"/>
                </a:lnTo>
                <a:lnTo>
                  <a:pt x="147828" y="79756"/>
                </a:lnTo>
                <a:lnTo>
                  <a:pt x="146812" y="66548"/>
                </a:lnTo>
                <a:lnTo>
                  <a:pt x="126365" y="23241"/>
                </a:lnTo>
                <a:lnTo>
                  <a:pt x="86487" y="1143"/>
                </a:lnTo>
                <a:lnTo>
                  <a:pt x="74422" y="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3" name="object 13"/>
          <p:cNvSpPr/>
          <p:nvPr/>
        </p:nvSpPr>
        <p:spPr>
          <a:xfrm>
            <a:off x="1246632" y="2319527"/>
            <a:ext cx="143510" cy="158750"/>
          </a:xfrm>
          <a:custGeom>
            <a:avLst/>
            <a:gdLst/>
            <a:ahLst/>
            <a:cxnLst/>
            <a:rect l="l" t="t" r="r" b="b"/>
            <a:pathLst>
              <a:path w="143509" h="158750">
                <a:moveTo>
                  <a:pt x="72009" y="0"/>
                </a:moveTo>
                <a:lnTo>
                  <a:pt x="29845" y="14478"/>
                </a:lnTo>
                <a:lnTo>
                  <a:pt x="3771" y="53594"/>
                </a:lnTo>
                <a:lnTo>
                  <a:pt x="0" y="78359"/>
                </a:lnTo>
                <a:lnTo>
                  <a:pt x="50" y="79756"/>
                </a:lnTo>
                <a:lnTo>
                  <a:pt x="13703" y="125857"/>
                </a:lnTo>
                <a:lnTo>
                  <a:pt x="48640" y="154686"/>
                </a:lnTo>
                <a:lnTo>
                  <a:pt x="71247" y="158496"/>
                </a:lnTo>
                <a:lnTo>
                  <a:pt x="82931" y="157734"/>
                </a:lnTo>
                <a:lnTo>
                  <a:pt x="122047" y="135255"/>
                </a:lnTo>
                <a:lnTo>
                  <a:pt x="141859" y="92329"/>
                </a:lnTo>
                <a:lnTo>
                  <a:pt x="143256" y="79756"/>
                </a:lnTo>
                <a:lnTo>
                  <a:pt x="142240" y="66548"/>
                </a:lnTo>
                <a:lnTo>
                  <a:pt x="122301" y="23241"/>
                </a:lnTo>
                <a:lnTo>
                  <a:pt x="83565" y="1143"/>
                </a:lnTo>
                <a:lnTo>
                  <a:pt x="72009" y="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4" name="object 14"/>
          <p:cNvSpPr/>
          <p:nvPr/>
        </p:nvSpPr>
        <p:spPr>
          <a:xfrm>
            <a:off x="542544" y="1924811"/>
            <a:ext cx="894715" cy="314325"/>
          </a:xfrm>
          <a:custGeom>
            <a:avLst/>
            <a:gdLst/>
            <a:ahLst/>
            <a:cxnLst/>
            <a:rect l="l" t="t" r="r" b="b"/>
            <a:pathLst>
              <a:path w="894715" h="314325">
                <a:moveTo>
                  <a:pt x="894207" y="0"/>
                </a:moveTo>
                <a:lnTo>
                  <a:pt x="0" y="1143"/>
                </a:lnTo>
                <a:lnTo>
                  <a:pt x="0" y="313563"/>
                </a:lnTo>
                <a:lnTo>
                  <a:pt x="894588" y="313944"/>
                </a:lnTo>
                <a:lnTo>
                  <a:pt x="894207" y="0"/>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5" name="object 15"/>
          <p:cNvSpPr/>
          <p:nvPr/>
        </p:nvSpPr>
        <p:spPr>
          <a:xfrm>
            <a:off x="1191767" y="2002535"/>
            <a:ext cx="571500" cy="398145"/>
          </a:xfrm>
          <a:custGeom>
            <a:avLst/>
            <a:gdLst/>
            <a:ahLst/>
            <a:cxnLst/>
            <a:rect l="l" t="t" r="r" b="b"/>
            <a:pathLst>
              <a:path w="571500" h="398144">
                <a:moveTo>
                  <a:pt x="571500" y="293243"/>
                </a:moveTo>
                <a:lnTo>
                  <a:pt x="423672" y="293243"/>
                </a:lnTo>
                <a:lnTo>
                  <a:pt x="435356" y="296037"/>
                </a:lnTo>
                <a:lnTo>
                  <a:pt x="446658" y="299846"/>
                </a:lnTo>
                <a:lnTo>
                  <a:pt x="477774" y="323214"/>
                </a:lnTo>
                <a:lnTo>
                  <a:pt x="502538" y="362457"/>
                </a:lnTo>
                <a:lnTo>
                  <a:pt x="513842" y="397763"/>
                </a:lnTo>
                <a:lnTo>
                  <a:pt x="550671" y="397763"/>
                </a:lnTo>
                <a:lnTo>
                  <a:pt x="571500" y="373633"/>
                </a:lnTo>
                <a:lnTo>
                  <a:pt x="571500" y="293243"/>
                </a:lnTo>
                <a:close/>
              </a:path>
              <a:path w="571500" h="398144">
                <a:moveTo>
                  <a:pt x="506475" y="0"/>
                </a:moveTo>
                <a:lnTo>
                  <a:pt x="325754" y="381"/>
                </a:lnTo>
                <a:lnTo>
                  <a:pt x="327151" y="258699"/>
                </a:lnTo>
                <a:lnTo>
                  <a:pt x="95884" y="258699"/>
                </a:lnTo>
                <a:lnTo>
                  <a:pt x="54813" y="277749"/>
                </a:lnTo>
                <a:lnTo>
                  <a:pt x="28994" y="309244"/>
                </a:lnTo>
                <a:lnTo>
                  <a:pt x="10261" y="347980"/>
                </a:lnTo>
                <a:lnTo>
                  <a:pt x="711" y="385318"/>
                </a:lnTo>
                <a:lnTo>
                  <a:pt x="0" y="396620"/>
                </a:lnTo>
                <a:lnTo>
                  <a:pt x="33248" y="396620"/>
                </a:lnTo>
                <a:lnTo>
                  <a:pt x="35013" y="380238"/>
                </a:lnTo>
                <a:lnTo>
                  <a:pt x="37845" y="366268"/>
                </a:lnTo>
                <a:lnTo>
                  <a:pt x="54457" y="330581"/>
                </a:lnTo>
                <a:lnTo>
                  <a:pt x="90169" y="302640"/>
                </a:lnTo>
                <a:lnTo>
                  <a:pt x="122047" y="296799"/>
                </a:lnTo>
                <a:lnTo>
                  <a:pt x="394226" y="296799"/>
                </a:lnTo>
                <a:lnTo>
                  <a:pt x="400684" y="294766"/>
                </a:lnTo>
                <a:lnTo>
                  <a:pt x="412369" y="293243"/>
                </a:lnTo>
                <a:lnTo>
                  <a:pt x="571500" y="293243"/>
                </a:lnTo>
                <a:lnTo>
                  <a:pt x="571500" y="191515"/>
                </a:lnTo>
                <a:lnTo>
                  <a:pt x="567533" y="179831"/>
                </a:lnTo>
                <a:lnTo>
                  <a:pt x="549529" y="179831"/>
                </a:lnTo>
                <a:lnTo>
                  <a:pt x="394334" y="161925"/>
                </a:lnTo>
                <a:lnTo>
                  <a:pt x="394716" y="44703"/>
                </a:lnTo>
                <a:lnTo>
                  <a:pt x="521654" y="44703"/>
                </a:lnTo>
                <a:lnTo>
                  <a:pt x="506475" y="0"/>
                </a:lnTo>
                <a:close/>
              </a:path>
              <a:path w="571500" h="398144">
                <a:moveTo>
                  <a:pt x="394226" y="296799"/>
                </a:moveTo>
                <a:lnTo>
                  <a:pt x="122047" y="296799"/>
                </a:lnTo>
                <a:lnTo>
                  <a:pt x="132969" y="297941"/>
                </a:lnTo>
                <a:lnTo>
                  <a:pt x="143890" y="300227"/>
                </a:lnTo>
                <a:lnTo>
                  <a:pt x="186435" y="325119"/>
                </a:lnTo>
                <a:lnTo>
                  <a:pt x="212597" y="360044"/>
                </a:lnTo>
                <a:lnTo>
                  <a:pt x="330707" y="360044"/>
                </a:lnTo>
                <a:lnTo>
                  <a:pt x="357123" y="320039"/>
                </a:lnTo>
                <a:lnTo>
                  <a:pt x="389381" y="298322"/>
                </a:lnTo>
                <a:lnTo>
                  <a:pt x="394226" y="296799"/>
                </a:lnTo>
                <a:close/>
              </a:path>
              <a:path w="571500" h="398144">
                <a:moveTo>
                  <a:pt x="521654" y="44703"/>
                </a:moveTo>
                <a:lnTo>
                  <a:pt x="394716" y="44703"/>
                </a:lnTo>
                <a:lnTo>
                  <a:pt x="506094" y="45084"/>
                </a:lnTo>
                <a:lnTo>
                  <a:pt x="549529" y="179831"/>
                </a:lnTo>
                <a:lnTo>
                  <a:pt x="567533" y="179831"/>
                </a:lnTo>
                <a:lnTo>
                  <a:pt x="521654" y="44703"/>
                </a:lnTo>
                <a:close/>
              </a:path>
            </a:pathLst>
          </a:custGeom>
        </p:spPr>
        <p:style>
          <a:lnRef idx="0">
            <a:schemeClr val="accent1"/>
          </a:lnRef>
          <a:fillRef idx="3">
            <a:schemeClr val="accent1"/>
          </a:fillRef>
          <a:effectRef idx="3">
            <a:schemeClr val="accent1"/>
          </a:effectRef>
          <a:fontRef idx="minor">
            <a:schemeClr val="lt1"/>
          </a:fontRef>
        </p:style>
        <p:txBody>
          <a:bodyPr wrap="square" lIns="0" tIns="0" rIns="0" bIns="0" rtlCol="0"/>
          <a:lstStyle/>
          <a:p>
            <a:pPr defTabSz="914400"/>
            <a:endParaRPr>
              <a:solidFill>
                <a:prstClr val="black"/>
              </a:solidFill>
            </a:endParaRPr>
          </a:p>
        </p:txBody>
      </p:sp>
      <p:sp>
        <p:nvSpPr>
          <p:cNvPr id="16" name="object 16"/>
          <p:cNvSpPr/>
          <p:nvPr/>
        </p:nvSpPr>
        <p:spPr>
          <a:xfrm>
            <a:off x="617219" y="3255264"/>
            <a:ext cx="949452" cy="986028"/>
          </a:xfrm>
          <a:prstGeom prst="rect">
            <a:avLst/>
          </a:prstGeom>
          <a:blipFill>
            <a:blip r:embed="rId4" cstate="print"/>
            <a:stretch>
              <a:fillRect/>
            </a:stretch>
          </a:blipFill>
        </p:spPr>
        <p:txBody>
          <a:bodyPr wrap="square" lIns="0" tIns="0" rIns="0" bIns="0" rtlCol="0"/>
          <a:lstStyle/>
          <a:p>
            <a:pPr defTabSz="914400"/>
            <a:endParaRPr>
              <a:solidFill>
                <a:prstClr val="black"/>
              </a:solidFill>
            </a:endParaRPr>
          </a:p>
        </p:txBody>
      </p:sp>
      <p:sp>
        <p:nvSpPr>
          <p:cNvPr id="17" name="object 17"/>
          <p:cNvSpPr/>
          <p:nvPr/>
        </p:nvSpPr>
        <p:spPr>
          <a:xfrm>
            <a:off x="8887206" y="32306"/>
            <a:ext cx="239268" cy="240791"/>
          </a:xfrm>
          <a:prstGeom prst="rect">
            <a:avLst/>
          </a:prstGeom>
          <a:blipFill>
            <a:blip r:embed="rId5" cstate="print"/>
            <a:stretch>
              <a:fillRect/>
            </a:stretch>
          </a:blipFill>
        </p:spPr>
        <p:txBody>
          <a:bodyPr wrap="square" lIns="0" tIns="0" rIns="0" bIns="0" rtlCol="0"/>
          <a:lstStyle/>
          <a:p>
            <a:pPr defTabSz="914400"/>
            <a:endParaRPr dirty="0">
              <a:solidFill>
                <a:prstClr val="black"/>
              </a:solidFill>
            </a:endParaRPr>
          </a:p>
        </p:txBody>
      </p:sp>
      <p:sp>
        <p:nvSpPr>
          <p:cNvPr id="18" name="object 18"/>
          <p:cNvSpPr/>
          <p:nvPr/>
        </p:nvSpPr>
        <p:spPr>
          <a:xfrm>
            <a:off x="8887206" y="46482"/>
            <a:ext cx="239395" cy="241300"/>
          </a:xfrm>
          <a:custGeom>
            <a:avLst/>
            <a:gdLst/>
            <a:ahLst/>
            <a:cxnLst/>
            <a:rect l="l" t="t" r="r" b="b"/>
            <a:pathLst>
              <a:path w="239395" h="241300">
                <a:moveTo>
                  <a:pt x="0" y="120395"/>
                </a:moveTo>
                <a:lnTo>
                  <a:pt x="9405" y="73509"/>
                </a:lnTo>
                <a:lnTo>
                  <a:pt x="35051" y="35242"/>
                </a:lnTo>
                <a:lnTo>
                  <a:pt x="73080" y="9453"/>
                </a:lnTo>
                <a:lnTo>
                  <a:pt x="119634" y="0"/>
                </a:lnTo>
                <a:lnTo>
                  <a:pt x="166187" y="9453"/>
                </a:lnTo>
                <a:lnTo>
                  <a:pt x="204216" y="35242"/>
                </a:lnTo>
                <a:lnTo>
                  <a:pt x="229862" y="73509"/>
                </a:lnTo>
                <a:lnTo>
                  <a:pt x="239268" y="120395"/>
                </a:lnTo>
                <a:lnTo>
                  <a:pt x="229862" y="167282"/>
                </a:lnTo>
                <a:lnTo>
                  <a:pt x="204216" y="205549"/>
                </a:lnTo>
                <a:lnTo>
                  <a:pt x="166187" y="231338"/>
                </a:lnTo>
                <a:lnTo>
                  <a:pt x="119634" y="240791"/>
                </a:lnTo>
                <a:lnTo>
                  <a:pt x="73080" y="231338"/>
                </a:lnTo>
                <a:lnTo>
                  <a:pt x="35052" y="205549"/>
                </a:lnTo>
                <a:lnTo>
                  <a:pt x="9405" y="167282"/>
                </a:lnTo>
                <a:lnTo>
                  <a:pt x="0" y="120395"/>
                </a:lnTo>
                <a:close/>
              </a:path>
            </a:pathLst>
          </a:custGeom>
          <a:ln w="19812">
            <a:solidFill>
              <a:srgbClr val="B0B9BE"/>
            </a:solidFill>
          </a:ln>
        </p:spPr>
        <p:txBody>
          <a:bodyPr wrap="square" lIns="0" tIns="0" rIns="0" bIns="0" rtlCol="0"/>
          <a:lstStyle/>
          <a:p>
            <a:pPr defTabSz="914400"/>
            <a:endParaRPr>
              <a:solidFill>
                <a:prstClr val="black"/>
              </a:solidFill>
            </a:endParaRPr>
          </a:p>
        </p:txBody>
      </p:sp>
      <p:sp>
        <p:nvSpPr>
          <p:cNvPr id="20" name="object 20"/>
          <p:cNvSpPr txBox="1">
            <a:spLocks noGrp="1"/>
          </p:cNvSpPr>
          <p:nvPr>
            <p:ph type="sldNum" sz="quarter" idx="7"/>
          </p:nvPr>
        </p:nvSpPr>
        <p:spPr>
          <a:prstGeom prst="rect">
            <a:avLst/>
          </a:prstGeom>
        </p:spPr>
        <p:txBody>
          <a:bodyPr vert="horz" wrap="square" lIns="0" tIns="12700" rIns="0" bIns="0" rtlCol="0">
            <a:spAutoFit/>
          </a:bodyPr>
          <a:lstStyle/>
          <a:p>
            <a:pPr marL="25400">
              <a:spcBef>
                <a:spcPts val="100"/>
              </a:spcBef>
            </a:pPr>
            <a:fld id="{81D60167-4931-47E6-BA6A-407CBD079E47}" type="slidenum">
              <a:rPr spc="30" dirty="0">
                <a:solidFill>
                  <a:prstClr val="white"/>
                </a:solidFill>
              </a:rPr>
              <a:pPr marL="25400">
                <a:spcBef>
                  <a:spcPts val="100"/>
                </a:spcBef>
              </a:pPr>
              <a:t>6</a:t>
            </a:fld>
            <a:endParaRPr spc="30" dirty="0">
              <a:solidFill>
                <a:prstClr val="white"/>
              </a:solidFill>
            </a:endParaRPr>
          </a:p>
        </p:txBody>
      </p:sp>
    </p:spTree>
    <p:extLst>
      <p:ext uri="{BB962C8B-B14F-4D97-AF65-F5344CB8AC3E}">
        <p14:creationId xmlns:p14="http://schemas.microsoft.com/office/powerpoint/2010/main" val="125517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203"/>
          <p:cNvSpPr/>
          <p:nvPr/>
        </p:nvSpPr>
        <p:spPr>
          <a:xfrm>
            <a:off x="142240" y="3434080"/>
            <a:ext cx="1493520" cy="1229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Light" panose="020F0302020204030204" pitchFamily="34" charset="0"/>
              <a:cs typeface="Calibri Light" panose="020F0302020204030204" pitchFamily="34" charset="0"/>
            </a:endParaRPr>
          </a:p>
        </p:txBody>
      </p:sp>
      <p:pic>
        <p:nvPicPr>
          <p:cNvPr id="34" name="Picture 33" descr="iStock-173655507_72dpiREVs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640" y="1971040"/>
            <a:ext cx="2915920" cy="2186940"/>
          </a:xfrm>
          <a:prstGeom prst="rect">
            <a:avLst/>
          </a:prstGeom>
        </p:spPr>
      </p:pic>
      <p:sp>
        <p:nvSpPr>
          <p:cNvPr id="3" name="Title 2"/>
          <p:cNvSpPr>
            <a:spLocks noGrp="1"/>
          </p:cNvSpPr>
          <p:nvPr>
            <p:ph type="title"/>
          </p:nvPr>
        </p:nvSpPr>
        <p:spPr>
          <a:xfrm>
            <a:off x="274306" y="130288"/>
            <a:ext cx="8229600" cy="868680"/>
          </a:xfrm>
        </p:spPr>
        <p:txBody>
          <a:bodyPr/>
          <a:lstStyle/>
          <a:p>
            <a:r>
              <a:rPr lang="en-US" sz="3600" b="1" dirty="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V2X </a:t>
            </a:r>
            <a:r>
              <a:rPr lang="en-US" sz="3600" b="1" dirty="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Connectivity</a:t>
            </a:r>
            <a:endParaRPr lang="en-US" sz="3600" b="1" dirty="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endParaRPr>
          </a:p>
        </p:txBody>
      </p:sp>
      <p:sp>
        <p:nvSpPr>
          <p:cNvPr id="2" name="Text Placeholder 1"/>
          <p:cNvSpPr>
            <a:spLocks noGrp="1"/>
          </p:cNvSpPr>
          <p:nvPr>
            <p:ph sz="quarter" idx="13"/>
          </p:nvPr>
        </p:nvSpPr>
        <p:spPr>
          <a:xfrm>
            <a:off x="455613" y="975870"/>
            <a:ext cx="8228012" cy="369466"/>
          </a:xfrm>
        </p:spPr>
        <p:txBody>
          <a:bodyPr/>
          <a:lstStyle/>
          <a:p>
            <a:r>
              <a:rPr lang="en-US" dirty="0" smtClean="0">
                <a:solidFill>
                  <a:schemeClr val="accent3"/>
                </a:solidFill>
                <a:latin typeface="Calibri Light" panose="020F0302020204030204" pitchFamily="34" charset="0"/>
                <a:cs typeface="Calibri Light" panose="020F0302020204030204" pitchFamily="34" charset="0"/>
              </a:rPr>
              <a:t> </a:t>
            </a:r>
            <a:endParaRPr lang="en-US" dirty="0">
              <a:solidFill>
                <a:schemeClr val="accent3"/>
              </a:solidFill>
              <a:latin typeface="Calibri Light" panose="020F0302020204030204" pitchFamily="34" charset="0"/>
              <a:cs typeface="Calibri Light" panose="020F0302020204030204" pitchFamily="34" charset="0"/>
            </a:endParaRPr>
          </a:p>
        </p:txBody>
      </p:sp>
      <p:sp>
        <p:nvSpPr>
          <p:cNvPr id="49" name="TextBox 48"/>
          <p:cNvSpPr txBox="1"/>
          <p:nvPr/>
        </p:nvSpPr>
        <p:spPr>
          <a:xfrm>
            <a:off x="6159628" y="4058594"/>
            <a:ext cx="2842132" cy="400110"/>
          </a:xfrm>
          <a:prstGeom prst="rect">
            <a:avLst/>
          </a:prstGeom>
          <a:noFill/>
          <a:ln>
            <a:noFill/>
          </a:ln>
        </p:spPr>
        <p:txBody>
          <a:bodyPr wrap="square" lIns="91440" rIns="0" rtlCol="0">
            <a:spAutoFit/>
          </a:bodyPr>
          <a:lstStyle/>
          <a:p>
            <a:pPr defTabSz="914362"/>
            <a:r>
              <a:rPr lang="en-US" sz="1000" dirty="0">
                <a:solidFill>
                  <a:prstClr val="white"/>
                </a:solidFill>
                <a:latin typeface="Calibri Light" panose="020F0302020204030204" pitchFamily="34" charset="0"/>
                <a:cs typeface="Calibri Light" panose="020F0302020204030204" pitchFamily="34" charset="0"/>
              </a:rPr>
              <a:t>External systems and networks support new services and </a:t>
            </a:r>
            <a:r>
              <a:rPr lang="en-US" sz="1000" dirty="0" smtClean="0">
                <a:solidFill>
                  <a:prstClr val="white"/>
                </a:solidFill>
                <a:latin typeface="Calibri Light" panose="020F0302020204030204" pitchFamily="34" charset="0"/>
                <a:cs typeface="Calibri Light" panose="020F0302020204030204" pitchFamily="34" charset="0"/>
              </a:rPr>
              <a:t>interactions… </a:t>
            </a:r>
            <a:r>
              <a:rPr lang="en-US" sz="1000" dirty="0">
                <a:solidFill>
                  <a:prstClr val="white"/>
                </a:solidFill>
                <a:latin typeface="Calibri Light" panose="020F0302020204030204" pitchFamily="34" charset="0"/>
                <a:cs typeface="Calibri Light" panose="020F0302020204030204" pitchFamily="34" charset="0"/>
              </a:rPr>
              <a:t>and increase risk.</a:t>
            </a:r>
          </a:p>
        </p:txBody>
      </p:sp>
      <p:grpSp>
        <p:nvGrpSpPr>
          <p:cNvPr id="8" name="Group 7"/>
          <p:cNvGrpSpPr/>
          <p:nvPr/>
        </p:nvGrpSpPr>
        <p:grpSpPr>
          <a:xfrm>
            <a:off x="3319986" y="1386831"/>
            <a:ext cx="1052447" cy="672336"/>
            <a:chOff x="3685627" y="1549499"/>
            <a:chExt cx="1052447" cy="672336"/>
          </a:xfrm>
        </p:grpSpPr>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627" y="1549499"/>
              <a:ext cx="1052447" cy="672336"/>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536" y="1976806"/>
              <a:ext cx="240150" cy="181679"/>
            </a:xfrm>
            <a:prstGeom prst="rect">
              <a:avLst/>
            </a:prstGeom>
          </p:spPr>
        </p:pic>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49" y="1976806"/>
              <a:ext cx="240150" cy="181679"/>
            </a:xfrm>
            <a:prstGeom prst="rect">
              <a:avLst/>
            </a:prstGeom>
          </p:spPr>
        </p:pic>
        <p:pic>
          <p:nvPicPr>
            <p:cNvPr id="69" name="Picture 6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261" y="1976806"/>
              <a:ext cx="240150" cy="181679"/>
            </a:xfrm>
            <a:prstGeom prst="rect">
              <a:avLst/>
            </a:prstGeom>
          </p:spPr>
        </p:pic>
      </p:grpSp>
      <p:grpSp>
        <p:nvGrpSpPr>
          <p:cNvPr id="29" name="Group 28"/>
          <p:cNvGrpSpPr/>
          <p:nvPr/>
        </p:nvGrpSpPr>
        <p:grpSpPr>
          <a:xfrm>
            <a:off x="1978952" y="3670225"/>
            <a:ext cx="1137332" cy="1001488"/>
            <a:chOff x="1938312" y="3141905"/>
            <a:chExt cx="1137332" cy="1001488"/>
          </a:xfrm>
        </p:grpSpPr>
        <p:sp>
          <p:nvSpPr>
            <p:cNvPr id="53" name="Rectangle 52"/>
            <p:cNvSpPr/>
            <p:nvPr/>
          </p:nvSpPr>
          <p:spPr>
            <a:xfrm>
              <a:off x="1938312" y="3836131"/>
              <a:ext cx="1137332" cy="30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2"/>
              <a:r>
                <a:rPr lang="en-US" sz="1100" b="1" dirty="0">
                  <a:solidFill>
                    <a:srgbClr val="FFFFFF"/>
                  </a:solidFill>
                  <a:latin typeface="Calibri Light" panose="020F0302020204030204" pitchFamily="34" charset="0"/>
                  <a:cs typeface="Calibri Light" panose="020F0302020204030204" pitchFamily="34" charset="0"/>
                </a:rPr>
                <a:t>Radio Data Systems (RDS)</a:t>
              </a:r>
            </a:p>
          </p:txBody>
        </p:sp>
        <p:grpSp>
          <p:nvGrpSpPr>
            <p:cNvPr id="18" name="Group 17"/>
            <p:cNvGrpSpPr/>
            <p:nvPr/>
          </p:nvGrpSpPr>
          <p:grpSpPr>
            <a:xfrm>
              <a:off x="2256446" y="3141905"/>
              <a:ext cx="462138" cy="644071"/>
              <a:chOff x="3835180" y="1542143"/>
              <a:chExt cx="462138" cy="644071"/>
            </a:xfrm>
          </p:grpSpPr>
          <p:pic>
            <p:nvPicPr>
              <p:cNvPr id="17" name="Picture 16" descr="sensorOnly.png"/>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rot="16200000">
                <a:off x="3785358" y="1682678"/>
                <a:ext cx="316862" cy="217218"/>
              </a:xfrm>
              <a:prstGeom prst="rect">
                <a:avLst/>
              </a:prstGeom>
            </p:spPr>
          </p:pic>
          <p:pic>
            <p:nvPicPr>
              <p:cNvPr id="86" name="Picture 85" descr="sensorOnly.png"/>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rot="5400000" flipH="1">
                <a:off x="4030277" y="1682677"/>
                <a:ext cx="316862" cy="217220"/>
              </a:xfrm>
              <a:prstGeom prst="rect">
                <a:avLst/>
              </a:prstGeom>
            </p:spPr>
          </p:pic>
          <p:grpSp>
            <p:nvGrpSpPr>
              <p:cNvPr id="16" name="Group 15"/>
              <p:cNvGrpSpPr/>
              <p:nvPr/>
            </p:nvGrpSpPr>
            <p:grpSpPr>
              <a:xfrm>
                <a:off x="3899958" y="1542143"/>
                <a:ext cx="334222" cy="644071"/>
                <a:chOff x="851957" y="1037314"/>
                <a:chExt cx="1137535" cy="2192115"/>
              </a:xfrm>
            </p:grpSpPr>
            <p:sp>
              <p:nvSpPr>
                <p:cNvPr id="10" name="Arc 9"/>
                <p:cNvSpPr/>
                <p:nvPr/>
              </p:nvSpPr>
              <p:spPr>
                <a:xfrm rot="10190321">
                  <a:off x="1468816" y="1037314"/>
                  <a:ext cx="520676" cy="2142784"/>
                </a:xfrm>
                <a:prstGeom prst="arc">
                  <a:avLst>
                    <a:gd name="adj1" fmla="val 16200000"/>
                    <a:gd name="adj2" fmla="val 1078147"/>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sp>
              <p:nvSpPr>
                <p:cNvPr id="82" name="Arc 81"/>
                <p:cNvSpPr/>
                <p:nvPr/>
              </p:nvSpPr>
              <p:spPr>
                <a:xfrm rot="11409679" flipH="1">
                  <a:off x="851957" y="1037314"/>
                  <a:ext cx="520676" cy="2142784"/>
                </a:xfrm>
                <a:prstGeom prst="arc">
                  <a:avLst>
                    <a:gd name="adj1" fmla="val 16200000"/>
                    <a:gd name="adj2" fmla="val 1078147"/>
                  </a:avLst>
                </a:pr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grpSp>
              <p:nvGrpSpPr>
                <p:cNvPr id="15" name="Group 14"/>
                <p:cNvGrpSpPr/>
                <p:nvPr/>
              </p:nvGrpSpPr>
              <p:grpSpPr>
                <a:xfrm>
                  <a:off x="1115165" y="1759857"/>
                  <a:ext cx="614470" cy="1469572"/>
                  <a:chOff x="1115165" y="1759857"/>
                  <a:chExt cx="614470" cy="1469572"/>
                </a:xfrm>
              </p:grpSpPr>
              <p:cxnSp>
                <p:nvCxnSpPr>
                  <p:cNvPr id="12" name="Straight Connector 11"/>
                  <p:cNvCxnSpPr/>
                  <p:nvPr/>
                </p:nvCxnSpPr>
                <p:spPr>
                  <a:xfrm>
                    <a:off x="1424214" y="2032000"/>
                    <a:ext cx="0" cy="1197429"/>
                  </a:xfrm>
                  <a:prstGeom prst="line">
                    <a:avLst/>
                  </a:prstGeom>
                  <a:ln w="19050" cmpd="sng">
                    <a:solidFill>
                      <a:srgbClr val="F3D54E"/>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a:off x="1422400" y="2506926"/>
                    <a:ext cx="0" cy="461660"/>
                  </a:xfrm>
                  <a:prstGeom prst="line">
                    <a:avLst/>
                  </a:prstGeom>
                  <a:ln w="19050" cmpd="sng">
                    <a:solidFill>
                      <a:srgbClr val="F3D54E"/>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a:off x="1422400" y="2702664"/>
                    <a:ext cx="0" cy="614470"/>
                  </a:xfrm>
                  <a:prstGeom prst="line">
                    <a:avLst/>
                  </a:prstGeom>
                  <a:ln w="19050" cmpd="sng">
                    <a:solidFill>
                      <a:srgbClr val="F3D54E"/>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251858" y="1759857"/>
                    <a:ext cx="344713" cy="3447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Light" panose="020F0302020204030204" pitchFamily="34" charset="0"/>
                      <a:cs typeface="Calibri Light" panose="020F0302020204030204" pitchFamily="34" charset="0"/>
                    </a:endParaRPr>
                  </a:p>
                </p:txBody>
              </p:sp>
            </p:grpSp>
          </p:grpSp>
        </p:grpSp>
      </p:grpSp>
      <p:grpSp>
        <p:nvGrpSpPr>
          <p:cNvPr id="20" name="Group 19"/>
          <p:cNvGrpSpPr/>
          <p:nvPr/>
        </p:nvGrpSpPr>
        <p:grpSpPr>
          <a:xfrm>
            <a:off x="5346430" y="2880875"/>
            <a:ext cx="1271801" cy="812466"/>
            <a:chOff x="5488670" y="2992635"/>
            <a:chExt cx="1271801" cy="812466"/>
          </a:xfrm>
        </p:grpSpPr>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670" y="2992635"/>
              <a:ext cx="1271801" cy="812466"/>
            </a:xfrm>
            <a:prstGeom prst="rect">
              <a:avLst/>
            </a:prstGeom>
          </p:spPr>
        </p:pic>
        <p:sp>
          <p:nvSpPr>
            <p:cNvPr id="46" name="TextBox 45"/>
            <p:cNvSpPr txBox="1"/>
            <p:nvPr/>
          </p:nvSpPr>
          <p:spPr>
            <a:xfrm>
              <a:off x="5872529" y="3291463"/>
              <a:ext cx="545021" cy="338554"/>
            </a:xfrm>
            <a:prstGeom prst="rect">
              <a:avLst/>
            </a:prstGeom>
            <a:noFill/>
          </p:spPr>
          <p:txBody>
            <a:bodyPr vert="horz" wrap="none" lIns="0" tIns="0" rIns="0" bIns="0" rtlCol="0">
              <a:spAutoFit/>
            </a:bodyPr>
            <a:lstStyle/>
            <a:p>
              <a:pPr algn="ctr" defTabSz="457200"/>
              <a:r>
                <a:rPr lang="en-US" sz="1100" b="1" dirty="0" smtClean="0">
                  <a:solidFill>
                    <a:srgbClr val="003C71"/>
                  </a:solidFill>
                  <a:latin typeface="Calibri Light" panose="020F0302020204030204" pitchFamily="34" charset="0"/>
                  <a:cs typeface="Calibri Light" panose="020F0302020204030204" pitchFamily="34" charset="0"/>
                </a:rPr>
                <a:t>Internet</a:t>
              </a:r>
            </a:p>
            <a:p>
              <a:pPr algn="ctr" defTabSz="457200"/>
              <a:r>
                <a:rPr lang="en-US" sz="1100" b="1" dirty="0" smtClean="0">
                  <a:solidFill>
                    <a:srgbClr val="003C71"/>
                  </a:solidFill>
                  <a:latin typeface="Calibri Light" panose="020F0302020204030204" pitchFamily="34" charset="0"/>
                  <a:cs typeface="Calibri Light" panose="020F0302020204030204" pitchFamily="34" charset="0"/>
                </a:rPr>
                <a:t>Backbone</a:t>
              </a:r>
            </a:p>
          </p:txBody>
        </p:sp>
      </p:grpSp>
      <p:grpSp>
        <p:nvGrpSpPr>
          <p:cNvPr id="22" name="Group 21"/>
          <p:cNvGrpSpPr/>
          <p:nvPr/>
        </p:nvGrpSpPr>
        <p:grpSpPr>
          <a:xfrm>
            <a:off x="5847940" y="1192522"/>
            <a:ext cx="1430828" cy="821096"/>
            <a:chOff x="5817460" y="1304282"/>
            <a:chExt cx="1430828" cy="821096"/>
          </a:xfrm>
        </p:grpSpPr>
        <p:sp>
          <p:nvSpPr>
            <p:cNvPr id="63" name="Rectangle 62"/>
            <p:cNvSpPr/>
            <p:nvPr/>
          </p:nvSpPr>
          <p:spPr>
            <a:xfrm>
              <a:off x="6213512" y="1869637"/>
              <a:ext cx="398764" cy="107169"/>
            </a:xfrm>
            <a:prstGeom prst="rect">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2"/>
              <a:endParaRPr lang="en-US" sz="800">
                <a:solidFill>
                  <a:srgbClr val="005776"/>
                </a:solidFill>
                <a:latin typeface="Calibri Light" panose="020F0302020204030204" pitchFamily="34" charset="0"/>
                <a:cs typeface="Calibri Light" panose="020F0302020204030204" pitchFamily="34" charset="0"/>
              </a:endParaRPr>
            </a:p>
          </p:txBody>
        </p:sp>
        <p:sp>
          <p:nvSpPr>
            <p:cNvPr id="70" name="Rectangle 69"/>
            <p:cNvSpPr/>
            <p:nvPr/>
          </p:nvSpPr>
          <p:spPr>
            <a:xfrm>
              <a:off x="5941298" y="1933990"/>
              <a:ext cx="398764" cy="14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2"/>
              <a:r>
                <a:rPr lang="en-US" sz="800" dirty="0">
                  <a:solidFill>
                    <a:srgbClr val="005776"/>
                  </a:solidFill>
                  <a:latin typeface="Calibri Light" panose="020F0302020204030204" pitchFamily="34" charset="0"/>
                  <a:cs typeface="Calibri Light" panose="020F0302020204030204" pitchFamily="34" charset="0"/>
                </a:rPr>
                <a:t>AP</a:t>
              </a:r>
            </a:p>
          </p:txBody>
        </p:sp>
        <p:sp>
          <p:nvSpPr>
            <p:cNvPr id="71" name="Rectangle 70"/>
            <p:cNvSpPr/>
            <p:nvPr/>
          </p:nvSpPr>
          <p:spPr>
            <a:xfrm>
              <a:off x="6156505" y="1356820"/>
              <a:ext cx="866710" cy="40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2">
                <a:lnSpc>
                  <a:spcPct val="85000"/>
                </a:lnSpc>
              </a:pPr>
              <a:r>
                <a:rPr lang="en-US" sz="700" dirty="0">
                  <a:solidFill>
                    <a:srgbClr val="53565A"/>
                  </a:solidFill>
                  <a:latin typeface="Calibri Light" panose="020F0302020204030204" pitchFamily="34" charset="0"/>
                  <a:cs typeface="Calibri Light" panose="020F0302020204030204" pitchFamily="34" charset="0"/>
                </a:rPr>
                <a:t>Trusted </a:t>
              </a:r>
            </a:p>
            <a:p>
              <a:pPr algn="ctr" defTabSz="914362">
                <a:lnSpc>
                  <a:spcPct val="85000"/>
                </a:lnSpc>
              </a:pPr>
              <a:r>
                <a:rPr lang="en-US" sz="700" dirty="0">
                  <a:solidFill>
                    <a:srgbClr val="53565A"/>
                  </a:solidFill>
                  <a:latin typeface="Calibri Light" panose="020F0302020204030204" pitchFamily="34" charset="0"/>
                  <a:cs typeface="Calibri Light" panose="020F0302020204030204" pitchFamily="34" charset="0"/>
                </a:rPr>
                <a:t>Network</a:t>
              </a:r>
            </a:p>
            <a:p>
              <a:pPr algn="ctr" defTabSz="914362">
                <a:lnSpc>
                  <a:spcPct val="85000"/>
                </a:lnSpc>
              </a:pPr>
              <a:r>
                <a:rPr lang="en-US" sz="700" dirty="0">
                  <a:solidFill>
                    <a:srgbClr val="53565A"/>
                  </a:solidFill>
                  <a:latin typeface="Calibri Light" panose="020F0302020204030204" pitchFamily="34" charset="0"/>
                  <a:cs typeface="Calibri Light" panose="020F0302020204030204" pitchFamily="34" charset="0"/>
                </a:rPr>
                <a:t>(e.g. Repair </a:t>
              </a:r>
              <a:br>
                <a:rPr lang="en-US" sz="700" dirty="0">
                  <a:solidFill>
                    <a:srgbClr val="53565A"/>
                  </a:solidFill>
                  <a:latin typeface="Calibri Light" panose="020F0302020204030204" pitchFamily="34" charset="0"/>
                  <a:cs typeface="Calibri Light" panose="020F0302020204030204" pitchFamily="34" charset="0"/>
                </a:rPr>
              </a:br>
              <a:r>
                <a:rPr lang="en-US" sz="700" dirty="0">
                  <a:solidFill>
                    <a:srgbClr val="53565A"/>
                  </a:solidFill>
                  <a:latin typeface="Calibri Light" panose="020F0302020204030204" pitchFamily="34" charset="0"/>
                  <a:cs typeface="Calibri Light" panose="020F0302020204030204" pitchFamily="34" charset="0"/>
                </a:rPr>
                <a:t>Shop</a:t>
              </a:r>
            </a:p>
          </p:txBody>
        </p:sp>
        <p:sp>
          <p:nvSpPr>
            <p:cNvPr id="72" name="Rectangle 71"/>
            <p:cNvSpPr/>
            <p:nvPr/>
          </p:nvSpPr>
          <p:spPr>
            <a:xfrm>
              <a:off x="6174157" y="1931547"/>
              <a:ext cx="1074131" cy="14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2">
                <a:lnSpc>
                  <a:spcPct val="85000"/>
                </a:lnSpc>
              </a:pPr>
              <a:r>
                <a:rPr lang="en-US" sz="700">
                  <a:solidFill>
                    <a:srgbClr val="005776"/>
                  </a:solidFill>
                  <a:latin typeface="Calibri Light" panose="020F0302020204030204" pitchFamily="34" charset="0"/>
                  <a:cs typeface="Calibri Light" panose="020F0302020204030204" pitchFamily="34" charset="0"/>
                </a:rPr>
                <a:t>Local Service</a:t>
              </a:r>
              <a:endParaRPr lang="en-US" sz="700" dirty="0">
                <a:solidFill>
                  <a:srgbClr val="005776"/>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60" y="1304282"/>
              <a:ext cx="1271801" cy="812466"/>
            </a:xfrm>
            <a:prstGeom prst="rect">
              <a:avLst/>
            </a:prstGeom>
          </p:spPr>
        </p:pic>
        <p:sp>
          <p:nvSpPr>
            <p:cNvPr id="35" name="TextBox 34"/>
            <p:cNvSpPr txBox="1"/>
            <p:nvPr/>
          </p:nvSpPr>
          <p:spPr>
            <a:xfrm>
              <a:off x="5955747" y="1786824"/>
              <a:ext cx="1051664" cy="338554"/>
            </a:xfrm>
            <a:prstGeom prst="rect">
              <a:avLst/>
            </a:prstGeom>
            <a:noFill/>
          </p:spPr>
          <p:txBody>
            <a:bodyPr vert="horz" wrap="square" lIns="0" tIns="0" rIns="0" bIns="0" rtlCol="0">
              <a:spAutoFit/>
            </a:bodyPr>
            <a:lstStyle/>
            <a:p>
              <a:pPr algn="ctr" defTabSz="457200"/>
              <a:r>
                <a:rPr lang="en-US" sz="1100" b="1" dirty="0" smtClean="0">
                  <a:solidFill>
                    <a:srgbClr val="003C71"/>
                  </a:solidFill>
                  <a:latin typeface="Calibri Light" panose="020F0302020204030204" pitchFamily="34" charset="0"/>
                  <a:cs typeface="Calibri Light" panose="020F0302020204030204" pitchFamily="34" charset="0"/>
                </a:rPr>
                <a:t>Local repair shop network</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1576" y="1437171"/>
              <a:ext cx="169999" cy="303611"/>
            </a:xfrm>
            <a:prstGeom prst="rect">
              <a:avLst/>
            </a:prstGeom>
          </p:spPr>
        </p:pic>
        <p:grpSp>
          <p:nvGrpSpPr>
            <p:cNvPr id="98" name="Group 97"/>
            <p:cNvGrpSpPr/>
            <p:nvPr/>
          </p:nvGrpSpPr>
          <p:grpSpPr>
            <a:xfrm>
              <a:off x="6564828" y="1461750"/>
              <a:ext cx="192938" cy="268893"/>
              <a:chOff x="3835180" y="1542143"/>
              <a:chExt cx="462138" cy="644071"/>
            </a:xfrm>
          </p:grpSpPr>
          <p:pic>
            <p:nvPicPr>
              <p:cNvPr id="99" name="Picture 98"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785358" y="1682678"/>
                <a:ext cx="316862" cy="217218"/>
              </a:xfrm>
              <a:prstGeom prst="rect">
                <a:avLst/>
              </a:prstGeom>
            </p:spPr>
          </p:pic>
          <p:pic>
            <p:nvPicPr>
              <p:cNvPr id="100" name="Picture 99"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4030277" y="1682677"/>
                <a:ext cx="316862" cy="217220"/>
              </a:xfrm>
              <a:prstGeom prst="rect">
                <a:avLst/>
              </a:prstGeom>
            </p:spPr>
          </p:pic>
          <p:grpSp>
            <p:nvGrpSpPr>
              <p:cNvPr id="101" name="Group 100"/>
              <p:cNvGrpSpPr/>
              <p:nvPr/>
            </p:nvGrpSpPr>
            <p:grpSpPr>
              <a:xfrm>
                <a:off x="3899958" y="1542143"/>
                <a:ext cx="334222" cy="644071"/>
                <a:chOff x="851957" y="1037314"/>
                <a:chExt cx="1137535" cy="2192115"/>
              </a:xfrm>
            </p:grpSpPr>
            <p:sp>
              <p:nvSpPr>
                <p:cNvPr id="102" name="Arc 101"/>
                <p:cNvSpPr/>
                <p:nvPr/>
              </p:nvSpPr>
              <p:spPr>
                <a:xfrm rot="10190321">
                  <a:off x="1468815" y="1037314"/>
                  <a:ext cx="520677" cy="2142785"/>
                </a:xfrm>
                <a:prstGeom prst="arc">
                  <a:avLst>
                    <a:gd name="adj1" fmla="val 16200000"/>
                    <a:gd name="adj2" fmla="val 1078147"/>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sp>
              <p:nvSpPr>
                <p:cNvPr id="103" name="Arc 102"/>
                <p:cNvSpPr/>
                <p:nvPr/>
              </p:nvSpPr>
              <p:spPr>
                <a:xfrm rot="11409679" flipH="1">
                  <a:off x="851957" y="1037314"/>
                  <a:ext cx="520677" cy="2142785"/>
                </a:xfrm>
                <a:prstGeom prst="arc">
                  <a:avLst>
                    <a:gd name="adj1" fmla="val 16200000"/>
                    <a:gd name="adj2" fmla="val 1078147"/>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grpSp>
              <p:nvGrpSpPr>
                <p:cNvPr id="104" name="Group 103"/>
                <p:cNvGrpSpPr/>
                <p:nvPr/>
              </p:nvGrpSpPr>
              <p:grpSpPr>
                <a:xfrm>
                  <a:off x="1115165" y="1759857"/>
                  <a:ext cx="614470" cy="1469572"/>
                  <a:chOff x="1115165" y="1759857"/>
                  <a:chExt cx="614470" cy="1469572"/>
                </a:xfrm>
              </p:grpSpPr>
              <p:cxnSp>
                <p:nvCxnSpPr>
                  <p:cNvPr id="105" name="Straight Connector 104"/>
                  <p:cNvCxnSpPr/>
                  <p:nvPr/>
                </p:nvCxnSpPr>
                <p:spPr>
                  <a:xfrm>
                    <a:off x="1424214" y="2032000"/>
                    <a:ext cx="0" cy="1197429"/>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a:off x="1422404" y="2506924"/>
                    <a:ext cx="0" cy="461662"/>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a:off x="1422400" y="2702664"/>
                    <a:ext cx="0" cy="614470"/>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sp>
                <p:nvSpPr>
                  <p:cNvPr id="108" name="Oval 107"/>
                  <p:cNvSpPr/>
                  <p:nvPr/>
                </p:nvSpPr>
                <p:spPr>
                  <a:xfrm>
                    <a:off x="1251858" y="1759857"/>
                    <a:ext cx="344713" cy="34471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Light" panose="020F0302020204030204" pitchFamily="34" charset="0"/>
                      <a:cs typeface="Calibri Light" panose="020F0302020204030204" pitchFamily="34" charset="0"/>
                    </a:endParaRPr>
                  </a:p>
                </p:txBody>
              </p:sp>
            </p:grpSp>
          </p:grpSp>
        </p:grpSp>
        <p:sp>
          <p:nvSpPr>
            <p:cNvPr id="109" name="TextBox 108"/>
            <p:cNvSpPr txBox="1"/>
            <p:nvPr/>
          </p:nvSpPr>
          <p:spPr>
            <a:xfrm>
              <a:off x="6053567" y="1505471"/>
              <a:ext cx="294953" cy="246221"/>
            </a:xfrm>
            <a:prstGeom prst="rect">
              <a:avLst/>
            </a:prstGeom>
            <a:noFill/>
          </p:spPr>
          <p:txBody>
            <a:bodyPr vert="horz" wrap="none" lIns="0" tIns="0" rIns="0" bIns="0" rtlCol="0">
              <a:spAutoFit/>
            </a:bodyPr>
            <a:lstStyle/>
            <a:p>
              <a:pPr algn="r" defTabSz="457200"/>
              <a:r>
                <a:rPr lang="en-US" sz="800" dirty="0" smtClean="0">
                  <a:solidFill>
                    <a:srgbClr val="003C71"/>
                  </a:solidFill>
                  <a:latin typeface="Calibri Light" panose="020F0302020204030204" pitchFamily="34" charset="0"/>
                  <a:cs typeface="Calibri Light" panose="020F0302020204030204" pitchFamily="34" charset="0"/>
                </a:rPr>
                <a:t>Local</a:t>
              </a:r>
            </a:p>
            <a:p>
              <a:pPr algn="r" defTabSz="457200"/>
              <a:r>
                <a:rPr lang="en-US" sz="800" dirty="0" smtClean="0">
                  <a:solidFill>
                    <a:srgbClr val="003C71"/>
                  </a:solidFill>
                  <a:latin typeface="Calibri Light" panose="020F0302020204030204" pitchFamily="34" charset="0"/>
                  <a:cs typeface="Calibri Light" panose="020F0302020204030204" pitchFamily="34" charset="0"/>
                </a:rPr>
                <a:t>Service</a:t>
              </a:r>
            </a:p>
          </p:txBody>
        </p:sp>
        <p:sp>
          <p:nvSpPr>
            <p:cNvPr id="110" name="TextBox 109"/>
            <p:cNvSpPr txBox="1"/>
            <p:nvPr/>
          </p:nvSpPr>
          <p:spPr>
            <a:xfrm>
              <a:off x="6745762" y="1626069"/>
              <a:ext cx="110608" cy="123111"/>
            </a:xfrm>
            <a:prstGeom prst="rect">
              <a:avLst/>
            </a:prstGeom>
            <a:noFill/>
          </p:spPr>
          <p:txBody>
            <a:bodyPr vert="horz" wrap="none" lIns="0" tIns="0" rIns="0" bIns="0" rtlCol="0">
              <a:spAutoFit/>
            </a:bodyPr>
            <a:lstStyle/>
            <a:p>
              <a:pPr algn="ctr" defTabSz="457200"/>
              <a:r>
                <a:rPr lang="en-US" sz="800" dirty="0" smtClean="0">
                  <a:solidFill>
                    <a:srgbClr val="003C71"/>
                  </a:solidFill>
                  <a:latin typeface="Calibri Light" panose="020F0302020204030204" pitchFamily="34" charset="0"/>
                  <a:cs typeface="Calibri Light" panose="020F0302020204030204" pitchFamily="34" charset="0"/>
                </a:rPr>
                <a:t>AP</a:t>
              </a:r>
            </a:p>
          </p:txBody>
        </p:sp>
      </p:grpSp>
      <p:grpSp>
        <p:nvGrpSpPr>
          <p:cNvPr id="42" name="Group 41"/>
          <p:cNvGrpSpPr/>
          <p:nvPr/>
        </p:nvGrpSpPr>
        <p:grpSpPr>
          <a:xfrm>
            <a:off x="324533" y="3467988"/>
            <a:ext cx="1406723" cy="1141919"/>
            <a:chOff x="507413" y="3061588"/>
            <a:chExt cx="1406723" cy="1141919"/>
          </a:xfrm>
        </p:grpSpPr>
        <p:sp>
          <p:nvSpPr>
            <p:cNvPr id="57" name="Rectangle 56"/>
            <p:cNvSpPr/>
            <p:nvPr/>
          </p:nvSpPr>
          <p:spPr>
            <a:xfrm>
              <a:off x="872656" y="3524669"/>
              <a:ext cx="1041480" cy="290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914362">
                <a:lnSpc>
                  <a:spcPts val="880"/>
                </a:lnSpc>
              </a:pPr>
              <a:r>
                <a:rPr lang="en-US" sz="900" dirty="0" err="1">
                  <a:solidFill>
                    <a:srgbClr val="FFFFFF"/>
                  </a:solidFill>
                  <a:latin typeface="Calibri Light" panose="020F0302020204030204" pitchFamily="34" charset="0"/>
                  <a:cs typeface="Calibri Light" panose="020F0302020204030204" pitchFamily="34" charset="0"/>
                </a:rPr>
                <a:t>Uni</a:t>
              </a:r>
              <a:r>
                <a:rPr lang="en-US" sz="900" dirty="0">
                  <a:solidFill>
                    <a:srgbClr val="FFFFFF"/>
                  </a:solidFill>
                  <a:latin typeface="Calibri Light" panose="020F0302020204030204" pitchFamily="34" charset="0"/>
                  <a:cs typeface="Calibri Light" panose="020F0302020204030204" pitchFamily="34" charset="0"/>
                </a:rPr>
                <a:t>-directional Communication</a:t>
              </a:r>
            </a:p>
          </p:txBody>
        </p:sp>
        <p:sp>
          <p:nvSpPr>
            <p:cNvPr id="60" name="Rectangle 59"/>
            <p:cNvSpPr/>
            <p:nvPr/>
          </p:nvSpPr>
          <p:spPr>
            <a:xfrm>
              <a:off x="872656" y="3061588"/>
              <a:ext cx="855030" cy="412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914362">
                <a:lnSpc>
                  <a:spcPts val="880"/>
                </a:lnSpc>
              </a:pPr>
              <a:r>
                <a:rPr lang="en-US" sz="900" dirty="0">
                  <a:solidFill>
                    <a:srgbClr val="FFFFFF"/>
                  </a:solidFill>
                  <a:latin typeface="Calibri Light" panose="020F0302020204030204" pitchFamily="34" charset="0"/>
                  <a:cs typeface="Calibri Light" panose="020F0302020204030204" pitchFamily="34" charset="0"/>
                </a:rPr>
                <a:t>Access Point (AP)</a:t>
              </a:r>
            </a:p>
          </p:txBody>
        </p:sp>
        <p:sp>
          <p:nvSpPr>
            <p:cNvPr id="58" name="Rectangle 57"/>
            <p:cNvSpPr/>
            <p:nvPr/>
          </p:nvSpPr>
          <p:spPr>
            <a:xfrm>
              <a:off x="872656" y="3887928"/>
              <a:ext cx="790850" cy="315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914362">
                <a:lnSpc>
                  <a:spcPts val="880"/>
                </a:lnSpc>
              </a:pPr>
              <a:r>
                <a:rPr lang="en-US" sz="900" dirty="0" smtClean="0">
                  <a:solidFill>
                    <a:srgbClr val="FFFFFF"/>
                  </a:solidFill>
                  <a:latin typeface="Calibri Light" panose="020F0302020204030204" pitchFamily="34" charset="0"/>
                  <a:cs typeface="Calibri Light" panose="020F0302020204030204" pitchFamily="34" charset="0"/>
                </a:rPr>
                <a:t>Bi-directional </a:t>
              </a:r>
              <a:br>
                <a:rPr lang="en-US" sz="900" dirty="0" smtClean="0">
                  <a:solidFill>
                    <a:srgbClr val="FFFFFF"/>
                  </a:solidFill>
                  <a:latin typeface="Calibri Light" panose="020F0302020204030204" pitchFamily="34" charset="0"/>
                  <a:cs typeface="Calibri Light" panose="020F0302020204030204" pitchFamily="34" charset="0"/>
                </a:rPr>
              </a:br>
              <a:r>
                <a:rPr lang="en-US" sz="900" dirty="0" smtClean="0">
                  <a:solidFill>
                    <a:srgbClr val="FFFFFF"/>
                  </a:solidFill>
                  <a:latin typeface="Calibri Light" panose="020F0302020204030204" pitchFamily="34" charset="0"/>
                  <a:cs typeface="Calibri Light" panose="020F0302020204030204" pitchFamily="34" charset="0"/>
                </a:rPr>
                <a:t>Communication</a:t>
              </a:r>
              <a:endParaRPr lang="en-US" sz="900" dirty="0">
                <a:solidFill>
                  <a:srgbClr val="FFFFFF"/>
                </a:solidFill>
                <a:latin typeface="Calibri Light" panose="020F0302020204030204" pitchFamily="34" charset="0"/>
                <a:cs typeface="Calibri Light" panose="020F0302020204030204" pitchFamily="34" charset="0"/>
              </a:endParaRPr>
            </a:p>
          </p:txBody>
        </p:sp>
        <p:pic>
          <p:nvPicPr>
            <p:cNvPr id="111" name="Picture 110" descr="sensorOnly.png"/>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rot="16200000">
              <a:off x="457591" y="3584334"/>
              <a:ext cx="316862" cy="217218"/>
            </a:xfrm>
            <a:prstGeom prst="rect">
              <a:avLst/>
            </a:prstGeom>
          </p:spPr>
        </p:pic>
        <p:grpSp>
          <p:nvGrpSpPr>
            <p:cNvPr id="123" name="Group 122"/>
            <p:cNvGrpSpPr/>
            <p:nvPr/>
          </p:nvGrpSpPr>
          <p:grpSpPr>
            <a:xfrm>
              <a:off x="555185" y="3124828"/>
              <a:ext cx="192938" cy="268893"/>
              <a:chOff x="3835180" y="1542143"/>
              <a:chExt cx="462138" cy="644071"/>
            </a:xfrm>
          </p:grpSpPr>
          <p:pic>
            <p:nvPicPr>
              <p:cNvPr id="124" name="Picture 123"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785358" y="1682678"/>
                <a:ext cx="316862" cy="217218"/>
              </a:xfrm>
              <a:prstGeom prst="rect">
                <a:avLst/>
              </a:prstGeom>
            </p:spPr>
          </p:pic>
          <p:pic>
            <p:nvPicPr>
              <p:cNvPr id="125" name="Picture 124"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4030277" y="1682677"/>
                <a:ext cx="316862" cy="217220"/>
              </a:xfrm>
              <a:prstGeom prst="rect">
                <a:avLst/>
              </a:prstGeom>
            </p:spPr>
          </p:pic>
          <p:grpSp>
            <p:nvGrpSpPr>
              <p:cNvPr id="126" name="Group 125"/>
              <p:cNvGrpSpPr/>
              <p:nvPr/>
            </p:nvGrpSpPr>
            <p:grpSpPr>
              <a:xfrm>
                <a:off x="3899958" y="1542143"/>
                <a:ext cx="334222" cy="644071"/>
                <a:chOff x="851957" y="1037314"/>
                <a:chExt cx="1137535" cy="2192115"/>
              </a:xfrm>
            </p:grpSpPr>
            <p:sp>
              <p:nvSpPr>
                <p:cNvPr id="127" name="Arc 126"/>
                <p:cNvSpPr/>
                <p:nvPr/>
              </p:nvSpPr>
              <p:spPr>
                <a:xfrm rot="10190321">
                  <a:off x="1468816" y="1037314"/>
                  <a:ext cx="520676" cy="2142784"/>
                </a:xfrm>
                <a:prstGeom prst="arc">
                  <a:avLst>
                    <a:gd name="adj1" fmla="val 16200000"/>
                    <a:gd name="adj2" fmla="val 1078147"/>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sp>
              <p:nvSpPr>
                <p:cNvPr id="128" name="Arc 127"/>
                <p:cNvSpPr/>
                <p:nvPr/>
              </p:nvSpPr>
              <p:spPr>
                <a:xfrm rot="11409679" flipH="1">
                  <a:off x="851957" y="1037314"/>
                  <a:ext cx="520676" cy="2142784"/>
                </a:xfrm>
                <a:prstGeom prst="arc">
                  <a:avLst>
                    <a:gd name="adj1" fmla="val 16200000"/>
                    <a:gd name="adj2" fmla="val 1078147"/>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grpSp>
              <p:nvGrpSpPr>
                <p:cNvPr id="129" name="Group 128"/>
                <p:cNvGrpSpPr/>
                <p:nvPr/>
              </p:nvGrpSpPr>
              <p:grpSpPr>
                <a:xfrm>
                  <a:off x="1115165" y="1759857"/>
                  <a:ext cx="614470" cy="1469572"/>
                  <a:chOff x="1115165" y="1759857"/>
                  <a:chExt cx="614470" cy="1469572"/>
                </a:xfrm>
              </p:grpSpPr>
              <p:cxnSp>
                <p:nvCxnSpPr>
                  <p:cNvPr id="130" name="Straight Connector 129"/>
                  <p:cNvCxnSpPr/>
                  <p:nvPr/>
                </p:nvCxnSpPr>
                <p:spPr>
                  <a:xfrm>
                    <a:off x="1424214" y="2032000"/>
                    <a:ext cx="0" cy="1197429"/>
                  </a:xfrm>
                  <a:prstGeom prst="line">
                    <a:avLst/>
                  </a:prstGeom>
                  <a:ln w="9525" cmpd="sng">
                    <a:solidFill>
                      <a:srgbClr val="F3D54E"/>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6200000">
                    <a:off x="1422400" y="2506926"/>
                    <a:ext cx="0" cy="461660"/>
                  </a:xfrm>
                  <a:prstGeom prst="line">
                    <a:avLst/>
                  </a:prstGeom>
                  <a:ln w="9525" cmpd="sng">
                    <a:solidFill>
                      <a:srgbClr val="F3D54E"/>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16200000">
                    <a:off x="1422400" y="2702664"/>
                    <a:ext cx="0" cy="614470"/>
                  </a:xfrm>
                  <a:prstGeom prst="line">
                    <a:avLst/>
                  </a:prstGeom>
                  <a:ln w="9525" cmpd="sng">
                    <a:solidFill>
                      <a:srgbClr val="F3D54E"/>
                    </a:solidFill>
                  </a:ln>
                  <a:effectLst/>
                </p:spPr>
                <p:style>
                  <a:lnRef idx="2">
                    <a:schemeClr val="accent1"/>
                  </a:lnRef>
                  <a:fillRef idx="0">
                    <a:schemeClr val="accent1"/>
                  </a:fillRef>
                  <a:effectRef idx="1">
                    <a:schemeClr val="accent1"/>
                  </a:effectRef>
                  <a:fontRef idx="minor">
                    <a:schemeClr val="tx1"/>
                  </a:fontRef>
                </p:style>
              </p:cxnSp>
              <p:sp>
                <p:nvSpPr>
                  <p:cNvPr id="133" name="Oval 132"/>
                  <p:cNvSpPr/>
                  <p:nvPr/>
                </p:nvSpPr>
                <p:spPr>
                  <a:xfrm>
                    <a:off x="1251858" y="1759857"/>
                    <a:ext cx="344713" cy="3447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Light" panose="020F0302020204030204" pitchFamily="34" charset="0"/>
                      <a:cs typeface="Calibri Light" panose="020F0302020204030204" pitchFamily="34" charset="0"/>
                    </a:endParaRPr>
                  </a:p>
                </p:txBody>
              </p:sp>
            </p:grpSp>
          </p:grpSp>
        </p:grpSp>
      </p:grpSp>
      <p:grpSp>
        <p:nvGrpSpPr>
          <p:cNvPr id="178" name="Group 177"/>
          <p:cNvGrpSpPr/>
          <p:nvPr/>
        </p:nvGrpSpPr>
        <p:grpSpPr>
          <a:xfrm>
            <a:off x="7130042" y="1512862"/>
            <a:ext cx="1942838" cy="1128738"/>
            <a:chOff x="7201162" y="1756702"/>
            <a:chExt cx="1942838" cy="1128738"/>
          </a:xfrm>
        </p:grpSpPr>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162" y="1756702"/>
              <a:ext cx="1766881" cy="1128738"/>
            </a:xfrm>
            <a:prstGeom prst="rect">
              <a:avLst/>
            </a:prstGeom>
          </p:spPr>
        </p:pic>
        <p:sp>
          <p:nvSpPr>
            <p:cNvPr id="44" name="TextBox 43"/>
            <p:cNvSpPr txBox="1"/>
            <p:nvPr/>
          </p:nvSpPr>
          <p:spPr>
            <a:xfrm>
              <a:off x="7282025" y="2682428"/>
              <a:ext cx="1658472" cy="169277"/>
            </a:xfrm>
            <a:prstGeom prst="rect">
              <a:avLst/>
            </a:prstGeom>
            <a:noFill/>
          </p:spPr>
          <p:txBody>
            <a:bodyPr vert="horz" wrap="square" lIns="0" tIns="0" rIns="0" bIns="0" rtlCol="0">
              <a:spAutoFit/>
            </a:bodyPr>
            <a:lstStyle/>
            <a:p>
              <a:pPr algn="ctr" defTabSz="457200"/>
              <a:r>
                <a:rPr lang="en-US" sz="1100" b="1" dirty="0" smtClean="0">
                  <a:solidFill>
                    <a:srgbClr val="003C71"/>
                  </a:solidFill>
                  <a:latin typeface="Calibri Light" panose="020F0302020204030204" pitchFamily="34" charset="0"/>
                  <a:cs typeface="Calibri Light" panose="020F0302020204030204" pitchFamily="34" charset="0"/>
                </a:rPr>
                <a:t>Roadside Assistance</a:t>
              </a:r>
            </a:p>
          </p:txBody>
        </p:sp>
        <p:pic>
          <p:nvPicPr>
            <p:cNvPr id="134" name="Picture 1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4910" y="2349778"/>
              <a:ext cx="169999" cy="303611"/>
            </a:xfrm>
            <a:prstGeom prst="rect">
              <a:avLst/>
            </a:prstGeom>
          </p:spPr>
        </p:pic>
        <p:sp>
          <p:nvSpPr>
            <p:cNvPr id="135" name="TextBox 134"/>
            <p:cNvSpPr txBox="1"/>
            <p:nvPr/>
          </p:nvSpPr>
          <p:spPr>
            <a:xfrm>
              <a:off x="8575026" y="2407919"/>
              <a:ext cx="568974" cy="246221"/>
            </a:xfrm>
            <a:prstGeom prst="rect">
              <a:avLst/>
            </a:prstGeom>
            <a:noFill/>
          </p:spPr>
          <p:txBody>
            <a:bodyPr vert="horz" wrap="square" lIns="0" tIns="0" rIns="0" bIns="0" rtlCol="0">
              <a:spAutoFit/>
            </a:bodyPr>
            <a:lstStyle/>
            <a:p>
              <a:pPr defTabSz="457200"/>
              <a:r>
                <a:rPr lang="en-US" sz="800" dirty="0" smtClean="0">
                  <a:solidFill>
                    <a:srgbClr val="003C71"/>
                  </a:solidFill>
                  <a:latin typeface="Calibri Light" panose="020F0302020204030204" pitchFamily="34" charset="0"/>
                  <a:cs typeface="Calibri Light" panose="020F0302020204030204" pitchFamily="34" charset="0"/>
                </a:rPr>
                <a:t>Local</a:t>
              </a:r>
            </a:p>
            <a:p>
              <a:pPr defTabSz="457200"/>
              <a:r>
                <a:rPr lang="en-US" sz="800" dirty="0" smtClean="0">
                  <a:solidFill>
                    <a:srgbClr val="003C71"/>
                  </a:solidFill>
                  <a:latin typeface="Calibri Light" panose="020F0302020204030204" pitchFamily="34" charset="0"/>
                  <a:cs typeface="Calibri Light" panose="020F0302020204030204" pitchFamily="34" charset="0"/>
                </a:rPr>
                <a:t>Service</a:t>
              </a:r>
            </a:p>
          </p:txBody>
        </p:sp>
        <p:sp>
          <p:nvSpPr>
            <p:cNvPr id="136" name="TextBox 135"/>
            <p:cNvSpPr txBox="1"/>
            <p:nvPr/>
          </p:nvSpPr>
          <p:spPr>
            <a:xfrm>
              <a:off x="7567345" y="2502645"/>
              <a:ext cx="357469" cy="123111"/>
            </a:xfrm>
            <a:prstGeom prst="rect">
              <a:avLst/>
            </a:prstGeom>
            <a:noFill/>
          </p:spPr>
          <p:txBody>
            <a:bodyPr vert="horz" wrap="none" lIns="0" tIns="0" rIns="0" bIns="0" rtlCol="0">
              <a:spAutoFit/>
            </a:bodyPr>
            <a:lstStyle/>
            <a:p>
              <a:pPr algn="r" defTabSz="457200"/>
              <a:r>
                <a:rPr lang="en-US" sz="800" dirty="0" smtClean="0">
                  <a:solidFill>
                    <a:srgbClr val="003C71"/>
                  </a:solidFill>
                  <a:latin typeface="Calibri Light" panose="020F0302020204030204" pitchFamily="34" charset="0"/>
                  <a:cs typeface="Calibri Light" panose="020F0302020204030204" pitchFamily="34" charset="0"/>
                </a:rPr>
                <a:t>Open AP</a:t>
              </a:r>
            </a:p>
          </p:txBody>
        </p:sp>
        <p:sp>
          <p:nvSpPr>
            <p:cNvPr id="137" name="TextBox 136"/>
            <p:cNvSpPr txBox="1"/>
            <p:nvPr/>
          </p:nvSpPr>
          <p:spPr>
            <a:xfrm>
              <a:off x="7799161" y="2082499"/>
              <a:ext cx="613320" cy="246221"/>
            </a:xfrm>
            <a:prstGeom prst="rect">
              <a:avLst/>
            </a:prstGeom>
            <a:noFill/>
          </p:spPr>
          <p:txBody>
            <a:bodyPr vert="horz" wrap="square" lIns="0" tIns="0" rIns="0" bIns="0" rtlCol="0">
              <a:spAutoFit/>
            </a:bodyPr>
            <a:lstStyle/>
            <a:p>
              <a:pPr algn="r" defTabSz="457200"/>
              <a:r>
                <a:rPr lang="en-US" sz="800" dirty="0" smtClean="0">
                  <a:solidFill>
                    <a:srgbClr val="003C71"/>
                  </a:solidFill>
                  <a:latin typeface="Calibri Light" panose="020F0302020204030204" pitchFamily="34" charset="0"/>
                  <a:cs typeface="Calibri Light" panose="020F0302020204030204" pitchFamily="34" charset="0"/>
                </a:rPr>
                <a:t>Road Side Unit (RSU)</a:t>
              </a:r>
            </a:p>
          </p:txBody>
        </p:sp>
        <p:grpSp>
          <p:nvGrpSpPr>
            <p:cNvPr id="138" name="Group 137"/>
            <p:cNvGrpSpPr/>
            <p:nvPr/>
          </p:nvGrpSpPr>
          <p:grpSpPr>
            <a:xfrm>
              <a:off x="7621468" y="2231818"/>
              <a:ext cx="192938" cy="268893"/>
              <a:chOff x="3835180" y="1542143"/>
              <a:chExt cx="462138" cy="644071"/>
            </a:xfrm>
          </p:grpSpPr>
          <p:pic>
            <p:nvPicPr>
              <p:cNvPr id="139" name="Picture 138"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785358" y="1682678"/>
                <a:ext cx="316862" cy="217218"/>
              </a:xfrm>
              <a:prstGeom prst="rect">
                <a:avLst/>
              </a:prstGeom>
            </p:spPr>
          </p:pic>
          <p:pic>
            <p:nvPicPr>
              <p:cNvPr id="140" name="Picture 139"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4030277" y="1682677"/>
                <a:ext cx="316862" cy="217220"/>
              </a:xfrm>
              <a:prstGeom prst="rect">
                <a:avLst/>
              </a:prstGeom>
            </p:spPr>
          </p:pic>
          <p:grpSp>
            <p:nvGrpSpPr>
              <p:cNvPr id="141" name="Group 140"/>
              <p:cNvGrpSpPr/>
              <p:nvPr/>
            </p:nvGrpSpPr>
            <p:grpSpPr>
              <a:xfrm>
                <a:off x="3899958" y="1542143"/>
                <a:ext cx="334222" cy="644071"/>
                <a:chOff x="851957" y="1037314"/>
                <a:chExt cx="1137535" cy="2192115"/>
              </a:xfrm>
            </p:grpSpPr>
            <p:sp>
              <p:nvSpPr>
                <p:cNvPr id="142" name="Arc 141"/>
                <p:cNvSpPr/>
                <p:nvPr/>
              </p:nvSpPr>
              <p:spPr>
                <a:xfrm rot="10190321">
                  <a:off x="1468815" y="1037314"/>
                  <a:ext cx="520677" cy="2142785"/>
                </a:xfrm>
                <a:prstGeom prst="arc">
                  <a:avLst>
                    <a:gd name="adj1" fmla="val 16200000"/>
                    <a:gd name="adj2" fmla="val 1078147"/>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sp>
              <p:nvSpPr>
                <p:cNvPr id="143" name="Arc 142"/>
                <p:cNvSpPr/>
                <p:nvPr/>
              </p:nvSpPr>
              <p:spPr>
                <a:xfrm rot="11409679" flipH="1">
                  <a:off x="851957" y="1037314"/>
                  <a:ext cx="520677" cy="2142785"/>
                </a:xfrm>
                <a:prstGeom prst="arc">
                  <a:avLst>
                    <a:gd name="adj1" fmla="val 16200000"/>
                    <a:gd name="adj2" fmla="val 1078147"/>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grpSp>
              <p:nvGrpSpPr>
                <p:cNvPr id="144" name="Group 143"/>
                <p:cNvGrpSpPr/>
                <p:nvPr/>
              </p:nvGrpSpPr>
              <p:grpSpPr>
                <a:xfrm>
                  <a:off x="1115165" y="1759857"/>
                  <a:ext cx="614470" cy="1469572"/>
                  <a:chOff x="1115165" y="1759857"/>
                  <a:chExt cx="614470" cy="1469572"/>
                </a:xfrm>
              </p:grpSpPr>
              <p:cxnSp>
                <p:nvCxnSpPr>
                  <p:cNvPr id="145" name="Straight Connector 144"/>
                  <p:cNvCxnSpPr/>
                  <p:nvPr/>
                </p:nvCxnSpPr>
                <p:spPr>
                  <a:xfrm>
                    <a:off x="1424214" y="2032000"/>
                    <a:ext cx="0" cy="1197429"/>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16200000">
                    <a:off x="1422404" y="2506924"/>
                    <a:ext cx="0" cy="461662"/>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16200000">
                    <a:off x="1422400" y="2702664"/>
                    <a:ext cx="0" cy="614470"/>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1251858" y="1759857"/>
                    <a:ext cx="344713" cy="34471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Light" panose="020F0302020204030204" pitchFamily="34" charset="0"/>
                      <a:cs typeface="Calibri Light" panose="020F0302020204030204" pitchFamily="34" charset="0"/>
                    </a:endParaRPr>
                  </a:p>
                </p:txBody>
              </p:sp>
            </p:grpSp>
          </p:grpSp>
        </p:grpSp>
        <p:grpSp>
          <p:nvGrpSpPr>
            <p:cNvPr id="149" name="Group 148"/>
            <p:cNvGrpSpPr/>
            <p:nvPr/>
          </p:nvGrpSpPr>
          <p:grpSpPr>
            <a:xfrm>
              <a:off x="8072692" y="1831693"/>
              <a:ext cx="192938" cy="268893"/>
              <a:chOff x="3835180" y="1542143"/>
              <a:chExt cx="462138" cy="644071"/>
            </a:xfrm>
          </p:grpSpPr>
          <p:pic>
            <p:nvPicPr>
              <p:cNvPr id="150" name="Picture 149"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3785358" y="1682678"/>
                <a:ext cx="316862" cy="217218"/>
              </a:xfrm>
              <a:prstGeom prst="rect">
                <a:avLst/>
              </a:prstGeom>
            </p:spPr>
          </p:pic>
          <p:pic>
            <p:nvPicPr>
              <p:cNvPr id="151" name="Picture 150" descr="sensorOnly.png"/>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4030277" y="1682677"/>
                <a:ext cx="316862" cy="217220"/>
              </a:xfrm>
              <a:prstGeom prst="rect">
                <a:avLst/>
              </a:prstGeom>
            </p:spPr>
          </p:pic>
          <p:grpSp>
            <p:nvGrpSpPr>
              <p:cNvPr id="152" name="Group 151"/>
              <p:cNvGrpSpPr/>
              <p:nvPr/>
            </p:nvGrpSpPr>
            <p:grpSpPr>
              <a:xfrm>
                <a:off x="3899958" y="1542143"/>
                <a:ext cx="334222" cy="644071"/>
                <a:chOff x="851957" y="1037314"/>
                <a:chExt cx="1137535" cy="2192115"/>
              </a:xfrm>
            </p:grpSpPr>
            <p:sp>
              <p:nvSpPr>
                <p:cNvPr id="153" name="Arc 152"/>
                <p:cNvSpPr/>
                <p:nvPr/>
              </p:nvSpPr>
              <p:spPr>
                <a:xfrm rot="10190321">
                  <a:off x="1468815" y="1037314"/>
                  <a:ext cx="520677" cy="2142785"/>
                </a:xfrm>
                <a:prstGeom prst="arc">
                  <a:avLst>
                    <a:gd name="adj1" fmla="val 16200000"/>
                    <a:gd name="adj2" fmla="val 1078147"/>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sp>
              <p:nvSpPr>
                <p:cNvPr id="154" name="Arc 153"/>
                <p:cNvSpPr/>
                <p:nvPr/>
              </p:nvSpPr>
              <p:spPr>
                <a:xfrm rot="11409679" flipH="1">
                  <a:off x="851957" y="1037314"/>
                  <a:ext cx="520677" cy="2142785"/>
                </a:xfrm>
                <a:prstGeom prst="arc">
                  <a:avLst>
                    <a:gd name="adj1" fmla="val 16200000"/>
                    <a:gd name="adj2" fmla="val 1078147"/>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latin typeface="Calibri Light" panose="020F0302020204030204" pitchFamily="34" charset="0"/>
                    <a:cs typeface="Calibri Light" panose="020F0302020204030204" pitchFamily="34" charset="0"/>
                  </a:endParaRPr>
                </a:p>
              </p:txBody>
            </p:sp>
            <p:grpSp>
              <p:nvGrpSpPr>
                <p:cNvPr id="155" name="Group 154"/>
                <p:cNvGrpSpPr/>
                <p:nvPr/>
              </p:nvGrpSpPr>
              <p:grpSpPr>
                <a:xfrm>
                  <a:off x="1115165" y="1759857"/>
                  <a:ext cx="614470" cy="1469572"/>
                  <a:chOff x="1115165" y="1759857"/>
                  <a:chExt cx="614470" cy="1469572"/>
                </a:xfrm>
              </p:grpSpPr>
              <p:cxnSp>
                <p:nvCxnSpPr>
                  <p:cNvPr id="156" name="Straight Connector 155"/>
                  <p:cNvCxnSpPr/>
                  <p:nvPr/>
                </p:nvCxnSpPr>
                <p:spPr>
                  <a:xfrm>
                    <a:off x="1424214" y="2032000"/>
                    <a:ext cx="0" cy="1197429"/>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16200000">
                    <a:off x="1422404" y="2506924"/>
                    <a:ext cx="0" cy="461662"/>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rot="16200000">
                    <a:off x="1422400" y="2702664"/>
                    <a:ext cx="0" cy="614470"/>
                  </a:xfrm>
                  <a:prstGeom prst="line">
                    <a:avLst/>
                  </a:prstGeom>
                  <a:ln w="9525" cmpd="sng">
                    <a:solidFill>
                      <a:srgbClr val="003C71"/>
                    </a:solidFill>
                  </a:ln>
                  <a:effectLst/>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1251858" y="1759857"/>
                    <a:ext cx="344713" cy="34471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Light" panose="020F0302020204030204" pitchFamily="34" charset="0"/>
                      <a:cs typeface="Calibri Light" panose="020F0302020204030204" pitchFamily="34" charset="0"/>
                    </a:endParaRPr>
                  </a:p>
                </p:txBody>
              </p:sp>
            </p:grpSp>
          </p:grpSp>
        </p:grpSp>
      </p:grpSp>
      <p:grpSp>
        <p:nvGrpSpPr>
          <p:cNvPr id="28" name="Group 27"/>
          <p:cNvGrpSpPr/>
          <p:nvPr/>
        </p:nvGrpSpPr>
        <p:grpSpPr>
          <a:xfrm>
            <a:off x="1245699" y="2293922"/>
            <a:ext cx="777200" cy="884496"/>
            <a:chOff x="1225379" y="2039922"/>
            <a:chExt cx="777200" cy="884496"/>
          </a:xfrm>
        </p:grpSpPr>
        <p:sp>
          <p:nvSpPr>
            <p:cNvPr id="52" name="Rectangle 51"/>
            <p:cNvSpPr/>
            <p:nvPr/>
          </p:nvSpPr>
          <p:spPr>
            <a:xfrm>
              <a:off x="1225379" y="2617154"/>
              <a:ext cx="777200" cy="307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2"/>
              <a:r>
                <a:rPr lang="en-US" sz="1100" b="1" dirty="0">
                  <a:solidFill>
                    <a:srgbClr val="FFFFFF"/>
                  </a:solidFill>
                  <a:latin typeface="Calibri Light" panose="020F0302020204030204" pitchFamily="34" charset="0"/>
                  <a:cs typeface="Calibri Light" panose="020F0302020204030204" pitchFamily="34" charset="0"/>
                </a:rPr>
                <a:t>Electric</a:t>
              </a:r>
            </a:p>
            <a:p>
              <a:pPr algn="ctr" defTabSz="914362"/>
              <a:r>
                <a:rPr lang="en-US" sz="1100" b="1" dirty="0">
                  <a:solidFill>
                    <a:srgbClr val="FFFFFF"/>
                  </a:solidFill>
                  <a:latin typeface="Calibri Light" panose="020F0302020204030204" pitchFamily="34" charset="0"/>
                  <a:cs typeface="Calibri Light" panose="020F0302020204030204" pitchFamily="34" charset="0"/>
                </a:rPr>
                <a:t>Chargers</a:t>
              </a:r>
            </a:p>
          </p:txBody>
        </p:sp>
        <p:pic>
          <p:nvPicPr>
            <p:cNvPr id="25" name="Picture 24" descr="carchargeWHI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3692" y="2039922"/>
              <a:ext cx="466548" cy="502617"/>
            </a:xfrm>
            <a:prstGeom prst="rect">
              <a:avLst/>
            </a:prstGeom>
          </p:spPr>
        </p:pic>
      </p:grpSp>
      <p:grpSp>
        <p:nvGrpSpPr>
          <p:cNvPr id="41" name="Group 40"/>
          <p:cNvGrpSpPr/>
          <p:nvPr/>
        </p:nvGrpSpPr>
        <p:grpSpPr>
          <a:xfrm>
            <a:off x="2101595" y="1383283"/>
            <a:ext cx="969713" cy="557276"/>
            <a:chOff x="2518155" y="1403603"/>
            <a:chExt cx="969713" cy="557276"/>
          </a:xfrm>
        </p:grpSpPr>
        <p:sp>
          <p:nvSpPr>
            <p:cNvPr id="50" name="Rectangle 49"/>
            <p:cNvSpPr/>
            <p:nvPr/>
          </p:nvSpPr>
          <p:spPr>
            <a:xfrm>
              <a:off x="3004658" y="1671514"/>
              <a:ext cx="483210" cy="211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2"/>
              <a:r>
                <a:rPr lang="en-US" sz="1100" b="1" dirty="0">
                  <a:solidFill>
                    <a:srgbClr val="FFFFFF"/>
                  </a:solidFill>
                  <a:latin typeface="Calibri Light" panose="020F0302020204030204" pitchFamily="34" charset="0"/>
                  <a:cs typeface="Calibri Light" panose="020F0302020204030204" pitchFamily="34" charset="0"/>
                </a:rPr>
                <a:t>GPS</a:t>
              </a:r>
            </a:p>
          </p:txBody>
        </p:sp>
        <p:pic>
          <p:nvPicPr>
            <p:cNvPr id="26" name="Picture 25" descr="satelitte.png"/>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rot="17147933">
              <a:off x="2518155" y="1403603"/>
              <a:ext cx="557276" cy="557276"/>
            </a:xfrm>
            <a:prstGeom prst="rect">
              <a:avLst/>
            </a:prstGeom>
          </p:spPr>
        </p:pic>
      </p:grpSp>
      <p:grpSp>
        <p:nvGrpSpPr>
          <p:cNvPr id="30" name="Group 29"/>
          <p:cNvGrpSpPr/>
          <p:nvPr/>
        </p:nvGrpSpPr>
        <p:grpSpPr>
          <a:xfrm>
            <a:off x="4316244" y="3998037"/>
            <a:ext cx="777200" cy="719078"/>
            <a:chOff x="3716804" y="2778837"/>
            <a:chExt cx="777200" cy="719078"/>
          </a:xfrm>
        </p:grpSpPr>
        <p:sp>
          <p:nvSpPr>
            <p:cNvPr id="54" name="Rectangle 53"/>
            <p:cNvSpPr/>
            <p:nvPr/>
          </p:nvSpPr>
          <p:spPr>
            <a:xfrm>
              <a:off x="3716804" y="3190653"/>
              <a:ext cx="777200" cy="30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2"/>
              <a:r>
                <a:rPr lang="en-US" sz="1100" b="1" dirty="0">
                  <a:solidFill>
                    <a:srgbClr val="FFFFFF"/>
                  </a:solidFill>
                  <a:latin typeface="Calibri Light" panose="020F0302020204030204" pitchFamily="34" charset="0"/>
                  <a:cs typeface="Calibri Light" panose="020F0302020204030204" pitchFamily="34" charset="0"/>
                </a:rPr>
                <a:t>Mobile Devices</a:t>
              </a:r>
            </a:p>
          </p:txBody>
        </p:sp>
        <p:pic>
          <p:nvPicPr>
            <p:cNvPr id="27" name="Picture 26" descr="tablet.png"/>
            <p:cNvPicPr>
              <a:picLocks noChangeAspect="1"/>
            </p:cNvPicPr>
            <p:nvPr/>
          </p:nvPicPr>
          <p:blipFill>
            <a:blip r:embed="rId10">
              <a:biLevel thresh="25000"/>
              <a:extLst>
                <a:ext uri="{28A0092B-C50C-407E-A947-70E740481C1C}">
                  <a14:useLocalDpi xmlns:a14="http://schemas.microsoft.com/office/drawing/2010/main" val="0"/>
                </a:ext>
              </a:extLst>
            </a:blip>
            <a:stretch>
              <a:fillRect/>
            </a:stretch>
          </p:blipFill>
          <p:spPr>
            <a:xfrm>
              <a:off x="3864437" y="2778837"/>
              <a:ext cx="494204" cy="380923"/>
            </a:xfrm>
            <a:prstGeom prst="rect">
              <a:avLst/>
            </a:prstGeom>
          </p:spPr>
        </p:pic>
      </p:grpSp>
      <p:cxnSp>
        <p:nvCxnSpPr>
          <p:cNvPr id="166" name="Straight Arrow Connector 165"/>
          <p:cNvCxnSpPr/>
          <p:nvPr/>
        </p:nvCxnSpPr>
        <p:spPr>
          <a:xfrm>
            <a:off x="203200" y="4439920"/>
            <a:ext cx="416560" cy="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rot="16200000">
            <a:off x="2132216" y="2123440"/>
            <a:ext cx="378691" cy="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rot="16200000">
            <a:off x="5681300" y="2479041"/>
            <a:ext cx="737963" cy="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4" name="Elbow Connector 173"/>
          <p:cNvCxnSpPr>
            <a:endCxn id="43" idx="2"/>
          </p:cNvCxnSpPr>
          <p:nvPr/>
        </p:nvCxnSpPr>
        <p:spPr>
          <a:xfrm flipV="1">
            <a:off x="6736080" y="2641600"/>
            <a:ext cx="1277403" cy="833120"/>
          </a:xfrm>
          <a:prstGeom prst="bentConnector2">
            <a:avLst/>
          </a:prstGeom>
          <a:ln>
            <a:solidFill>
              <a:srgbClr val="F3D54E"/>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rot="16200000">
            <a:off x="3608980" y="2397761"/>
            <a:ext cx="554442" cy="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6" name="Elbow Connector 185"/>
          <p:cNvCxnSpPr/>
          <p:nvPr/>
        </p:nvCxnSpPr>
        <p:spPr>
          <a:xfrm rot="5400000" flipV="1">
            <a:off x="4004758" y="3834476"/>
            <a:ext cx="268127" cy="489528"/>
          </a:xfrm>
          <a:prstGeom prst="bentConnector2">
            <a:avLst/>
          </a:prstGeom>
          <a:ln>
            <a:solidFill>
              <a:srgbClr val="F3D54E"/>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7" name="Elbow Connector 186"/>
          <p:cNvCxnSpPr/>
          <p:nvPr/>
        </p:nvCxnSpPr>
        <p:spPr>
          <a:xfrm flipV="1">
            <a:off x="5008394" y="3775449"/>
            <a:ext cx="841497" cy="445025"/>
          </a:xfrm>
          <a:prstGeom prst="bentConnector2">
            <a:avLst/>
          </a:prstGeom>
          <a:ln>
            <a:solidFill>
              <a:srgbClr val="F3D54E"/>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flipV="1">
            <a:off x="4307840" y="2072640"/>
            <a:ext cx="1503680" cy="83312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V="1">
            <a:off x="4561840" y="2255520"/>
            <a:ext cx="2458720" cy="83312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a:off x="4553860" y="3281681"/>
            <a:ext cx="554442" cy="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rot="16200000">
            <a:off x="2345578" y="3566160"/>
            <a:ext cx="378691" cy="0"/>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694614" y="1501876"/>
            <a:ext cx="356477" cy="20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2"/>
            <a:r>
              <a:rPr lang="en-US" sz="1100" b="1" dirty="0">
                <a:solidFill>
                  <a:srgbClr val="003C71"/>
                </a:solidFill>
                <a:latin typeface="Calibri Light" panose="020F0302020204030204" pitchFamily="34" charset="0"/>
                <a:cs typeface="Calibri Light" panose="020F0302020204030204" pitchFamily="34" charset="0"/>
              </a:rPr>
              <a:t>V2V</a:t>
            </a:r>
          </a:p>
        </p:txBody>
      </p:sp>
      <p:cxnSp>
        <p:nvCxnSpPr>
          <p:cNvPr id="160" name="Straight Arrow Connector 159"/>
          <p:cNvCxnSpPr/>
          <p:nvPr/>
        </p:nvCxnSpPr>
        <p:spPr>
          <a:xfrm flipV="1">
            <a:off x="4124391" y="1838659"/>
            <a:ext cx="1125245" cy="848729"/>
          </a:xfrm>
          <a:prstGeom prst="straightConnector1">
            <a:avLst/>
          </a:prstGeom>
          <a:ln>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5225" y="1305889"/>
            <a:ext cx="374279" cy="470798"/>
          </a:xfrm>
          <a:prstGeom prst="rect">
            <a:avLst/>
          </a:prstGeom>
        </p:spPr>
      </p:pic>
    </p:spTree>
    <p:extLst>
      <p:ext uri="{BB962C8B-B14F-4D97-AF65-F5344CB8AC3E}">
        <p14:creationId xmlns:p14="http://schemas.microsoft.com/office/powerpoint/2010/main" val="12309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50000"/>
            <a:extLst>
              <a:ext uri="{28A0092B-C50C-407E-A947-70E740481C1C}">
                <a14:useLocalDpi xmlns:a14="http://schemas.microsoft.com/office/drawing/2010/main" val="0"/>
              </a:ext>
            </a:extLst>
          </a:blip>
          <a:srcRect b="7428"/>
          <a:stretch/>
        </p:blipFill>
        <p:spPr>
          <a:xfrm>
            <a:off x="0" y="0"/>
            <a:ext cx="9144000" cy="4761411"/>
          </a:xfrm>
          <a:prstGeom prst="rect">
            <a:avLst/>
          </a:prstGeom>
        </p:spPr>
      </p:pic>
      <p:pic>
        <p:nvPicPr>
          <p:cNvPr id="62" name="Picture 61" descr="iStock-173655507_72dpiRE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326" y="770768"/>
            <a:ext cx="5852160" cy="4389120"/>
          </a:xfrm>
          <a:prstGeom prst="rect">
            <a:avLst/>
          </a:prstGeom>
        </p:spPr>
      </p:pic>
      <p:sp>
        <p:nvSpPr>
          <p:cNvPr id="51" name="Oval 50"/>
          <p:cNvSpPr/>
          <p:nvPr/>
        </p:nvSpPr>
        <p:spPr>
          <a:xfrm>
            <a:off x="5255755" y="2873110"/>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52" name="Oval 51"/>
          <p:cNvSpPr/>
          <p:nvPr/>
        </p:nvSpPr>
        <p:spPr>
          <a:xfrm>
            <a:off x="5052625" y="2934348"/>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53" name="Oval 52"/>
          <p:cNvSpPr/>
          <p:nvPr/>
        </p:nvSpPr>
        <p:spPr>
          <a:xfrm>
            <a:off x="5429475" y="2808167"/>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54" name="Oval 53"/>
          <p:cNvSpPr/>
          <p:nvPr/>
        </p:nvSpPr>
        <p:spPr>
          <a:xfrm>
            <a:off x="5636393" y="2732186"/>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60" name="Oval 59"/>
          <p:cNvSpPr/>
          <p:nvPr/>
        </p:nvSpPr>
        <p:spPr>
          <a:xfrm>
            <a:off x="5831684" y="2655489"/>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68" name="Oval 67"/>
          <p:cNvSpPr/>
          <p:nvPr/>
        </p:nvSpPr>
        <p:spPr>
          <a:xfrm>
            <a:off x="6290706" y="3570734"/>
            <a:ext cx="122475" cy="1224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69" name="Oval 68"/>
          <p:cNvSpPr/>
          <p:nvPr/>
        </p:nvSpPr>
        <p:spPr>
          <a:xfrm>
            <a:off x="6061661" y="3693209"/>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70" name="Oval 69"/>
          <p:cNvSpPr/>
          <p:nvPr/>
        </p:nvSpPr>
        <p:spPr>
          <a:xfrm>
            <a:off x="6466905" y="3421415"/>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71" name="Oval 70"/>
          <p:cNvSpPr/>
          <p:nvPr/>
        </p:nvSpPr>
        <p:spPr>
          <a:xfrm>
            <a:off x="5194517" y="3409952"/>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72" name="Oval 71"/>
          <p:cNvSpPr/>
          <p:nvPr/>
        </p:nvSpPr>
        <p:spPr>
          <a:xfrm>
            <a:off x="3116827" y="1735828"/>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73" name="Oval 72"/>
          <p:cNvSpPr/>
          <p:nvPr/>
        </p:nvSpPr>
        <p:spPr>
          <a:xfrm>
            <a:off x="2472959" y="2075842"/>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74" name="Oval 73"/>
          <p:cNvSpPr/>
          <p:nvPr/>
        </p:nvSpPr>
        <p:spPr>
          <a:xfrm>
            <a:off x="2808420" y="2461813"/>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75" name="Oval 74"/>
          <p:cNvSpPr/>
          <p:nvPr/>
        </p:nvSpPr>
        <p:spPr>
          <a:xfrm>
            <a:off x="2040107" y="2724205"/>
            <a:ext cx="122475" cy="1224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82" name="Oval 81"/>
          <p:cNvSpPr/>
          <p:nvPr/>
        </p:nvSpPr>
        <p:spPr>
          <a:xfrm>
            <a:off x="2930895" y="3186516"/>
            <a:ext cx="122475" cy="1224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latin typeface="Calibri Light" panose="020F0302020204030204" pitchFamily="34" charset="0"/>
              <a:cs typeface="Calibri Light" panose="020F0302020204030204" pitchFamily="34" charset="0"/>
            </a:endParaRPr>
          </a:p>
        </p:txBody>
      </p:sp>
      <p:sp>
        <p:nvSpPr>
          <p:cNvPr id="88" name="Rectangle 87"/>
          <p:cNvSpPr/>
          <p:nvPr/>
        </p:nvSpPr>
        <p:spPr>
          <a:xfrm>
            <a:off x="5079705" y="1002363"/>
            <a:ext cx="910499" cy="267819"/>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Airbag ECU</a:t>
            </a:r>
            <a:endParaRPr lang="en-US" sz="1000" b="1" dirty="0">
              <a:solidFill>
                <a:prstClr val="white"/>
              </a:solidFill>
              <a:latin typeface="Calibri Light" panose="020F0302020204030204" pitchFamily="34" charset="0"/>
              <a:cs typeface="Calibri Light" panose="020F0302020204030204" pitchFamily="34" charset="0"/>
            </a:endParaRPr>
          </a:p>
        </p:txBody>
      </p:sp>
      <p:sp>
        <p:nvSpPr>
          <p:cNvPr id="89" name="Rectangle 88"/>
          <p:cNvSpPr/>
          <p:nvPr/>
        </p:nvSpPr>
        <p:spPr>
          <a:xfrm>
            <a:off x="5534954" y="1256684"/>
            <a:ext cx="695894" cy="256481"/>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OBD II</a:t>
            </a:r>
            <a:endParaRPr lang="en-US" sz="1000" b="1" dirty="0">
              <a:solidFill>
                <a:prstClr val="white"/>
              </a:solidFill>
              <a:latin typeface="Calibri Light" panose="020F0302020204030204" pitchFamily="34" charset="0"/>
              <a:cs typeface="Calibri Light" panose="020F0302020204030204" pitchFamily="34" charset="0"/>
            </a:endParaRPr>
          </a:p>
        </p:txBody>
      </p:sp>
      <p:sp>
        <p:nvSpPr>
          <p:cNvPr id="91" name="Rectangle 90"/>
          <p:cNvSpPr/>
          <p:nvPr/>
        </p:nvSpPr>
        <p:spPr>
          <a:xfrm>
            <a:off x="5939664" y="1568437"/>
            <a:ext cx="412924"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USB</a:t>
            </a:r>
            <a:endParaRPr lang="en-US" sz="1000" b="1" dirty="0">
              <a:solidFill>
                <a:prstClr val="white"/>
              </a:solidFill>
              <a:latin typeface="Calibri Light" panose="020F0302020204030204" pitchFamily="34" charset="0"/>
              <a:cs typeface="Calibri Light" panose="020F0302020204030204" pitchFamily="34" charset="0"/>
            </a:endParaRPr>
          </a:p>
        </p:txBody>
      </p:sp>
      <p:sp>
        <p:nvSpPr>
          <p:cNvPr id="92" name="Rectangle 91"/>
          <p:cNvSpPr/>
          <p:nvPr/>
        </p:nvSpPr>
        <p:spPr>
          <a:xfrm>
            <a:off x="6018744" y="1924104"/>
            <a:ext cx="731520"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Bluetooth</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0" name="Straight Connector 9"/>
          <p:cNvCxnSpPr/>
          <p:nvPr/>
        </p:nvCxnSpPr>
        <p:spPr>
          <a:xfrm flipV="1">
            <a:off x="5116401" y="1255632"/>
            <a:ext cx="264368" cy="1696629"/>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5302298" y="1468761"/>
            <a:ext cx="431378" cy="148350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5477232" y="1735828"/>
            <a:ext cx="616133" cy="114370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175100" y="1250221"/>
            <a:ext cx="594165"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5654723" y="1468761"/>
            <a:ext cx="368930"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981706" y="1736079"/>
            <a:ext cx="304901"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60" idx="7"/>
          </p:cNvCxnSpPr>
          <p:nvPr/>
        </p:nvCxnSpPr>
        <p:spPr>
          <a:xfrm flipV="1">
            <a:off x="5936223" y="2324981"/>
            <a:ext cx="625816" cy="348444"/>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6371892" y="2324981"/>
            <a:ext cx="1310613" cy="5523"/>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5704320" y="2103946"/>
            <a:ext cx="559807" cy="65678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6126231" y="2100123"/>
            <a:ext cx="634424"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6" name="Rectangle 105"/>
          <p:cNvSpPr/>
          <p:nvPr/>
        </p:nvSpPr>
        <p:spPr>
          <a:xfrm>
            <a:off x="6322607" y="2147624"/>
            <a:ext cx="1454802"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Remote Link Type App</a:t>
            </a:r>
            <a:endParaRPr lang="en-US" sz="1000" b="1" dirty="0">
              <a:solidFill>
                <a:prstClr val="white"/>
              </a:solidFill>
              <a:latin typeface="Calibri Light" panose="020F0302020204030204" pitchFamily="34" charset="0"/>
              <a:cs typeface="Calibri Light" panose="020F0302020204030204" pitchFamily="34" charset="0"/>
            </a:endParaRPr>
          </a:p>
        </p:txBody>
      </p:sp>
      <p:sp>
        <p:nvSpPr>
          <p:cNvPr id="107" name="Rectangle 106"/>
          <p:cNvSpPr/>
          <p:nvPr/>
        </p:nvSpPr>
        <p:spPr>
          <a:xfrm>
            <a:off x="6719241" y="3288632"/>
            <a:ext cx="1679073" cy="194667"/>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Vehicle Access System ECU</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08" name="Straight Connector 107"/>
          <p:cNvCxnSpPr/>
          <p:nvPr/>
        </p:nvCxnSpPr>
        <p:spPr>
          <a:xfrm>
            <a:off x="6560842" y="3482652"/>
            <a:ext cx="1753663"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6758052" y="3809473"/>
            <a:ext cx="1328293"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7272" y="3628026"/>
            <a:ext cx="1501624"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Steering &amp; Breaking ECU</a:t>
            </a:r>
            <a:endParaRPr lang="en-US" sz="1000" b="1" dirty="0">
              <a:solidFill>
                <a:prstClr val="white"/>
              </a:solidFill>
              <a:latin typeface="Calibri Light" panose="020F0302020204030204" pitchFamily="34" charset="0"/>
              <a:cs typeface="Calibri Light" panose="020F0302020204030204" pitchFamily="34" charset="0"/>
            </a:endParaRPr>
          </a:p>
        </p:txBody>
      </p:sp>
      <p:sp>
        <p:nvSpPr>
          <p:cNvPr id="157" name="Rectangle 156"/>
          <p:cNvSpPr/>
          <p:nvPr/>
        </p:nvSpPr>
        <p:spPr>
          <a:xfrm>
            <a:off x="6324049" y="4123133"/>
            <a:ext cx="1776396" cy="177504"/>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Engine &amp; Transmission ECU</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58" name="Straight Connector 157"/>
          <p:cNvCxnSpPr/>
          <p:nvPr/>
        </p:nvCxnSpPr>
        <p:spPr>
          <a:xfrm>
            <a:off x="6310095" y="4321303"/>
            <a:ext cx="1742086"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flipV="1">
            <a:off x="6144556" y="3797748"/>
            <a:ext cx="174557" cy="52355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a:endCxn id="68" idx="5"/>
          </p:cNvCxnSpPr>
          <p:nvPr/>
        </p:nvCxnSpPr>
        <p:spPr>
          <a:xfrm flipH="1" flipV="1">
            <a:off x="6395245" y="3675273"/>
            <a:ext cx="365410" cy="13420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3564226" y="3482652"/>
            <a:ext cx="1671408" cy="112592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62" name="Rectangle 161"/>
          <p:cNvSpPr/>
          <p:nvPr/>
        </p:nvSpPr>
        <p:spPr>
          <a:xfrm>
            <a:off x="2377037" y="4360610"/>
            <a:ext cx="1241012"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Lighting System ECU</a:t>
            </a:r>
          </a:p>
          <a:p>
            <a:pPr algn="ctr"/>
            <a:r>
              <a:rPr lang="en-US" sz="1000" b="1" dirty="0" smtClean="0">
                <a:solidFill>
                  <a:prstClr val="white"/>
                </a:solidFill>
                <a:latin typeface="Calibri Light" panose="020F0302020204030204" pitchFamily="34" charset="0"/>
                <a:cs typeface="Calibri Light" panose="020F0302020204030204" pitchFamily="34" charset="0"/>
              </a:rPr>
              <a:t>(Interior &amp; Exterior)</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63" name="Straight Connector 162"/>
          <p:cNvCxnSpPr/>
          <p:nvPr/>
        </p:nvCxnSpPr>
        <p:spPr>
          <a:xfrm>
            <a:off x="2365988" y="4608577"/>
            <a:ext cx="1198238"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64" name="Rectangle 163"/>
          <p:cNvSpPr/>
          <p:nvPr/>
        </p:nvSpPr>
        <p:spPr>
          <a:xfrm>
            <a:off x="1592236" y="3633616"/>
            <a:ext cx="1241012"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ADAS System ECU</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65" name="Straight Connector 164"/>
          <p:cNvCxnSpPr/>
          <p:nvPr/>
        </p:nvCxnSpPr>
        <p:spPr>
          <a:xfrm flipV="1">
            <a:off x="2713225" y="3262758"/>
            <a:ext cx="252176" cy="546715"/>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1691370" y="3809512"/>
            <a:ext cx="1097763" cy="0"/>
          </a:xfrm>
          <a:prstGeom prst="line">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1842115" y="2785442"/>
            <a:ext cx="252176" cy="546715"/>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1395235" y="3147755"/>
            <a:ext cx="478464"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TPMS</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69" name="Straight Connector 168"/>
          <p:cNvCxnSpPr/>
          <p:nvPr/>
        </p:nvCxnSpPr>
        <p:spPr>
          <a:xfrm>
            <a:off x="1343266" y="3332157"/>
            <a:ext cx="563325"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684508" y="2131010"/>
            <a:ext cx="1837405"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2" name="Rectangle 171"/>
          <p:cNvSpPr/>
          <p:nvPr/>
        </p:nvSpPr>
        <p:spPr>
          <a:xfrm>
            <a:off x="608758" y="1932385"/>
            <a:ext cx="1307278" cy="180009"/>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Passive </a:t>
            </a:r>
            <a:r>
              <a:rPr lang="en-US" sz="1000" b="1" dirty="0" smtClean="0">
                <a:solidFill>
                  <a:prstClr val="white"/>
                </a:solidFill>
                <a:latin typeface="Calibri Light" panose="020F0302020204030204" pitchFamily="34" charset="0"/>
                <a:cs typeface="Calibri Light" panose="020F0302020204030204" pitchFamily="34" charset="0"/>
              </a:rPr>
              <a:t>Keyless Entry</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73" name="Straight Connector 172"/>
          <p:cNvCxnSpPr/>
          <p:nvPr/>
        </p:nvCxnSpPr>
        <p:spPr>
          <a:xfrm>
            <a:off x="898462" y="1799602"/>
            <a:ext cx="2296721"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1000205" y="2525580"/>
            <a:ext cx="1837405"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a:off x="940858" y="2341731"/>
            <a:ext cx="839879"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Remote Key</a:t>
            </a:r>
            <a:endParaRPr lang="en-US" sz="1000" b="1" dirty="0">
              <a:solidFill>
                <a:prstClr val="white"/>
              </a:solidFill>
              <a:latin typeface="Calibri Light" panose="020F0302020204030204" pitchFamily="34" charset="0"/>
              <a:cs typeface="Calibri Light" panose="020F0302020204030204" pitchFamily="34" charset="0"/>
            </a:endParaRPr>
          </a:p>
        </p:txBody>
      </p:sp>
      <p:grpSp>
        <p:nvGrpSpPr>
          <p:cNvPr id="5" name="Group 4"/>
          <p:cNvGrpSpPr/>
          <p:nvPr/>
        </p:nvGrpSpPr>
        <p:grpSpPr>
          <a:xfrm>
            <a:off x="942069" y="3797748"/>
            <a:ext cx="1290404" cy="439721"/>
            <a:chOff x="616187" y="3845826"/>
            <a:chExt cx="1290404" cy="439721"/>
          </a:xfrm>
        </p:grpSpPr>
        <p:sp>
          <p:nvSpPr>
            <p:cNvPr id="179" name="Rectangle 178"/>
            <p:cNvSpPr/>
            <p:nvPr/>
          </p:nvSpPr>
          <p:spPr>
            <a:xfrm>
              <a:off x="665579" y="3954453"/>
              <a:ext cx="1241012" cy="182880"/>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Smartphone</a:t>
              </a:r>
              <a:endParaRPr lang="en-US" sz="1000" b="1" dirty="0">
                <a:solidFill>
                  <a:prstClr val="white"/>
                </a:solidFill>
                <a:latin typeface="Calibri Light" panose="020F0302020204030204" pitchFamily="34" charset="0"/>
                <a:cs typeface="Calibri Light" panose="020F0302020204030204" pitchFamily="34" charset="0"/>
              </a:endParaRPr>
            </a:p>
          </p:txBody>
        </p:sp>
        <p:cxnSp>
          <p:nvCxnSpPr>
            <p:cNvPr id="180" name="Straight Connector 179"/>
            <p:cNvCxnSpPr/>
            <p:nvPr/>
          </p:nvCxnSpPr>
          <p:spPr>
            <a:xfrm>
              <a:off x="803336" y="4156122"/>
              <a:ext cx="907242" cy="0"/>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187" y="3845826"/>
              <a:ext cx="306542" cy="439721"/>
            </a:xfrm>
            <a:prstGeom prst="rect">
              <a:avLst/>
            </a:prstGeom>
          </p:spPr>
        </p:pic>
      </p:grpSp>
      <p:sp>
        <p:nvSpPr>
          <p:cNvPr id="66" name="Title 2"/>
          <p:cNvSpPr>
            <a:spLocks noGrp="1"/>
          </p:cNvSpPr>
          <p:nvPr>
            <p:ph type="title"/>
          </p:nvPr>
        </p:nvSpPr>
        <p:spPr>
          <a:xfrm>
            <a:off x="274306" y="130288"/>
            <a:ext cx="8229600" cy="868680"/>
          </a:xfrm>
        </p:spPr>
        <p:txBody>
          <a:bodyPr/>
          <a:lstStyle/>
          <a:p>
            <a:r>
              <a:rPr lang="en-US" sz="3600" b="1" dirty="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Vehicle </a:t>
            </a:r>
            <a:r>
              <a:rPr lang="en-US" sz="3600" b="1" dirty="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Security</a:t>
            </a:r>
            <a:endParaRPr lang="en-US" sz="3600" b="1" dirty="0">
              <a:solidFill>
                <a:schemeClr val="bg1"/>
              </a:solidFill>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endParaRPr>
          </a:p>
        </p:txBody>
      </p:sp>
      <p:sp>
        <p:nvSpPr>
          <p:cNvPr id="61" name="Rectangle 60"/>
          <p:cNvSpPr/>
          <p:nvPr/>
        </p:nvSpPr>
        <p:spPr>
          <a:xfrm>
            <a:off x="699708" y="1568376"/>
            <a:ext cx="1131649" cy="169982"/>
          </a:xfrm>
          <a:prstGeom prst="rect">
            <a:avLst/>
          </a:prstGeom>
          <a:no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Calibri Light" panose="020F0302020204030204" pitchFamily="34" charset="0"/>
                <a:cs typeface="Calibri Light" panose="020F0302020204030204" pitchFamily="34" charset="0"/>
              </a:rPr>
              <a:t>5G Based Receiver</a:t>
            </a:r>
            <a:endParaRPr lang="en-US" sz="1000" b="1" dirty="0">
              <a:solidFill>
                <a:prstClr val="white"/>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9447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iStock-173655507_72dpiR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23" y="1409865"/>
            <a:ext cx="3474720" cy="2606040"/>
          </a:xfrm>
          <a:prstGeom prst="rect">
            <a:avLst/>
          </a:prstGeom>
        </p:spPr>
      </p:pic>
      <p:sp>
        <p:nvSpPr>
          <p:cNvPr id="8" name="Rounded Rectangle 7"/>
          <p:cNvSpPr/>
          <p:nvPr/>
        </p:nvSpPr>
        <p:spPr>
          <a:xfrm>
            <a:off x="253776" y="1496961"/>
            <a:ext cx="3905201" cy="2768213"/>
          </a:xfrm>
          <a:prstGeom prst="roundRect">
            <a:avLst>
              <a:gd name="adj" fmla="val 7251"/>
            </a:avLst>
          </a:prstGeom>
          <a:noFill/>
          <a:ln>
            <a:solidFill>
              <a:schemeClr val="accent3"/>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Title 2"/>
          <p:cNvSpPr>
            <a:spLocks noGrp="1"/>
          </p:cNvSpPr>
          <p:nvPr>
            <p:ph type="title"/>
          </p:nvPr>
        </p:nvSpPr>
        <p:spPr>
          <a:xfrm>
            <a:off x="269174" y="69714"/>
            <a:ext cx="7844420" cy="585763"/>
          </a:xfrm>
        </p:spPr>
        <p:txBody>
          <a:bodyPr/>
          <a:lstStyle/>
          <a:p>
            <a:pPr defTabSz="457189"/>
            <a:r>
              <a:rPr lang="en-US" sz="3600" b="1" dirty="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Sub-system Level </a:t>
            </a:r>
            <a:r>
              <a:rPr lang="en-US" sz="3600" b="1" dirty="0" smtClean="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rPr>
              <a:t>Defense-in depth</a:t>
            </a:r>
            <a:endParaRPr lang="en-US" sz="3600" b="1" dirty="0">
              <a:effectLst>
                <a:outerShdw blurRad="38100" dist="38100" dir="2700000" algn="tl">
                  <a:srgbClr val="000000">
                    <a:alpha val="43137"/>
                  </a:srgbClr>
                </a:outerShdw>
              </a:effectLst>
              <a:latin typeface="Calibri Light" panose="020F0302020204030204" pitchFamily="34" charset="0"/>
              <a:ea typeface="Intel Clear Pro" panose="020B0804020202060201" pitchFamily="34" charset="0"/>
              <a:cs typeface="Calibri Light" panose="020F0302020204030204" pitchFamily="34" charset="0"/>
            </a:endParaRPr>
          </a:p>
        </p:txBody>
      </p:sp>
      <p:sp>
        <p:nvSpPr>
          <p:cNvPr id="70" name="TextBox 69"/>
          <p:cNvSpPr txBox="1"/>
          <p:nvPr/>
        </p:nvSpPr>
        <p:spPr>
          <a:xfrm>
            <a:off x="2534171" y="4443693"/>
            <a:ext cx="1042273" cy="261610"/>
          </a:xfrm>
          <a:prstGeom prst="rect">
            <a:avLst/>
          </a:prstGeom>
          <a:noFill/>
        </p:spPr>
        <p:txBody>
          <a:bodyPr wrap="none" rtlCol="0">
            <a:spAutoFit/>
          </a:bodyPr>
          <a:lstStyle/>
          <a:p>
            <a:r>
              <a:rPr lang="en-US" sz="1100" dirty="0">
                <a:solidFill>
                  <a:prstClr val="white"/>
                </a:solidFill>
                <a:latin typeface="Calibri Light" panose="020F0302020204030204" pitchFamily="34" charset="0"/>
                <a:ea typeface="Intel Clear" charset="0"/>
                <a:cs typeface="Calibri Light" panose="020F0302020204030204" pitchFamily="34" charset="0"/>
              </a:rPr>
              <a:t>Mobile Devices</a:t>
            </a:r>
          </a:p>
        </p:txBody>
      </p:sp>
      <p:sp>
        <p:nvSpPr>
          <p:cNvPr id="87" name="TextBox 86"/>
          <p:cNvSpPr txBox="1"/>
          <p:nvPr/>
        </p:nvSpPr>
        <p:spPr>
          <a:xfrm>
            <a:off x="1182612" y="4436187"/>
            <a:ext cx="1128835" cy="261610"/>
          </a:xfrm>
          <a:prstGeom prst="rect">
            <a:avLst/>
          </a:prstGeom>
          <a:noFill/>
        </p:spPr>
        <p:txBody>
          <a:bodyPr wrap="none" rtlCol="0">
            <a:spAutoFit/>
          </a:bodyPr>
          <a:lstStyle/>
          <a:p>
            <a:r>
              <a:rPr lang="en-US" sz="1100" dirty="0">
                <a:solidFill>
                  <a:prstClr val="white"/>
                </a:solidFill>
                <a:latin typeface="Calibri Light" panose="020F0302020204030204" pitchFamily="34" charset="0"/>
                <a:ea typeface="Intel Clear" charset="0"/>
                <a:cs typeface="Calibri Light" panose="020F0302020204030204" pitchFamily="34" charset="0"/>
              </a:rPr>
              <a:t>Electric Chargers</a:t>
            </a:r>
          </a:p>
        </p:txBody>
      </p:sp>
      <p:sp>
        <p:nvSpPr>
          <p:cNvPr id="68" name="Rectangle 67"/>
          <p:cNvSpPr/>
          <p:nvPr/>
        </p:nvSpPr>
        <p:spPr>
          <a:xfrm>
            <a:off x="3351416" y="2105701"/>
            <a:ext cx="807561" cy="186250"/>
          </a:xfrm>
          <a:prstGeom prst="rect">
            <a:avLst/>
          </a:prstGeom>
          <a:noFill/>
          <a:ln w="12700" cap="flat" cmpd="sng" algn="ctr">
            <a:noFill/>
            <a:prstDash val="solid"/>
            <a:miter lim="800000"/>
          </a:ln>
          <a:effectLst/>
        </p:spPr>
        <p:txBody>
          <a:bodyPr rtlCol="0" anchor="ctr"/>
          <a:lstStyle/>
          <a:p>
            <a:pPr defTabSz="914362">
              <a:defRPr/>
            </a:pPr>
            <a:r>
              <a:rPr lang="en-US" sz="825" kern="0" dirty="0">
                <a:solidFill>
                  <a:prstClr val="white"/>
                </a:solidFill>
                <a:latin typeface="Calibri Light" panose="020F0302020204030204" pitchFamily="34" charset="0"/>
                <a:cs typeface="Calibri Light" panose="020F0302020204030204" pitchFamily="34" charset="0"/>
              </a:rPr>
              <a:t>V2X antenna</a:t>
            </a:r>
          </a:p>
        </p:txBody>
      </p:sp>
      <p:grpSp>
        <p:nvGrpSpPr>
          <p:cNvPr id="91" name="Group 90"/>
          <p:cNvGrpSpPr/>
          <p:nvPr/>
        </p:nvGrpSpPr>
        <p:grpSpPr>
          <a:xfrm>
            <a:off x="395796" y="3197926"/>
            <a:ext cx="1486356" cy="716350"/>
            <a:chOff x="5949626" y="2466106"/>
            <a:chExt cx="2048466" cy="987259"/>
          </a:xfrm>
        </p:grpSpPr>
        <p:sp>
          <p:nvSpPr>
            <p:cNvPr id="92" name="Rectangle 91"/>
            <p:cNvSpPr/>
            <p:nvPr/>
          </p:nvSpPr>
          <p:spPr>
            <a:xfrm>
              <a:off x="5949626" y="2511414"/>
              <a:ext cx="91439" cy="45720"/>
            </a:xfrm>
            <a:prstGeom prst="rect">
              <a:avLst/>
            </a:prstGeom>
            <a:solidFill>
              <a:schemeClr val="accent5"/>
            </a:solidFill>
            <a:ln w="3175" cap="flat" cmpd="sng" algn="ctr">
              <a:noFill/>
              <a:prstDash val="solid"/>
              <a:miter lim="800000"/>
            </a:ln>
            <a:effectLst/>
          </p:spPr>
          <p:txBody>
            <a:bodyPr rtlCol="0" anchor="ctr"/>
            <a:lstStyle/>
            <a:p>
              <a:pPr algn="ctr" defTabSz="914362">
                <a:defRPr/>
              </a:pPr>
              <a:endParaRPr lang="en-US" sz="900" kern="0">
                <a:solidFill>
                  <a:srgbClr val="646464"/>
                </a:solidFill>
              </a:endParaRPr>
            </a:p>
          </p:txBody>
        </p:sp>
        <p:sp>
          <p:nvSpPr>
            <p:cNvPr id="93" name="Rectangle 92"/>
            <p:cNvSpPr/>
            <p:nvPr/>
          </p:nvSpPr>
          <p:spPr>
            <a:xfrm>
              <a:off x="6041065" y="2466106"/>
              <a:ext cx="1957027" cy="143733"/>
            </a:xfrm>
            <a:prstGeom prst="rect">
              <a:avLst/>
            </a:prstGeom>
            <a:noFill/>
            <a:ln w="12700" cap="flat" cmpd="sng" algn="ctr">
              <a:noFill/>
              <a:prstDash val="solid"/>
              <a:miter lim="800000"/>
            </a:ln>
            <a:effectLst/>
          </p:spPr>
          <p:txBody>
            <a:bodyPr rtlCol="0" anchor="ctr"/>
            <a:lstStyle/>
            <a:p>
              <a:pPr defTabSz="914362">
                <a:defRPr/>
              </a:pPr>
              <a:r>
                <a:rPr lang="en-US" sz="1000" kern="0" dirty="0">
                  <a:solidFill>
                    <a:prstClr val="white"/>
                  </a:solidFill>
                  <a:latin typeface="Calibri Light" panose="020F0302020204030204" pitchFamily="34" charset="0"/>
                  <a:ea typeface="Intel Clear" charset="0"/>
                  <a:cs typeface="Calibri Light" panose="020F0302020204030204" pitchFamily="34" charset="0"/>
                </a:rPr>
                <a:t>Occupant safety</a:t>
              </a:r>
            </a:p>
          </p:txBody>
        </p:sp>
        <p:sp>
          <p:nvSpPr>
            <p:cNvPr id="94" name="Rectangle 93"/>
            <p:cNvSpPr/>
            <p:nvPr/>
          </p:nvSpPr>
          <p:spPr>
            <a:xfrm>
              <a:off x="5949626" y="2740160"/>
              <a:ext cx="91439" cy="45720"/>
            </a:xfrm>
            <a:prstGeom prst="rect">
              <a:avLst/>
            </a:prstGeom>
            <a:solidFill>
              <a:schemeClr val="accent6"/>
            </a:solidFill>
            <a:ln w="3175" cap="flat" cmpd="sng" algn="ctr">
              <a:noFill/>
              <a:prstDash val="solid"/>
              <a:miter lim="800000"/>
            </a:ln>
            <a:effectLst/>
          </p:spPr>
          <p:txBody>
            <a:bodyPr rtlCol="0" anchor="ctr"/>
            <a:lstStyle/>
            <a:p>
              <a:pPr algn="ctr" defTabSz="914362">
                <a:defRPr/>
              </a:pPr>
              <a:endParaRPr lang="en-US" sz="900" kern="0">
                <a:solidFill>
                  <a:srgbClr val="646464"/>
                </a:solidFill>
              </a:endParaRPr>
            </a:p>
          </p:txBody>
        </p:sp>
        <p:sp>
          <p:nvSpPr>
            <p:cNvPr id="95" name="Rectangle 94"/>
            <p:cNvSpPr/>
            <p:nvPr/>
          </p:nvSpPr>
          <p:spPr>
            <a:xfrm>
              <a:off x="6041065" y="2690467"/>
              <a:ext cx="1957025" cy="143733"/>
            </a:xfrm>
            <a:prstGeom prst="rect">
              <a:avLst/>
            </a:prstGeom>
            <a:noFill/>
            <a:ln w="12700" cap="flat" cmpd="sng" algn="ctr">
              <a:noFill/>
              <a:prstDash val="solid"/>
              <a:miter lim="800000"/>
            </a:ln>
            <a:effectLst/>
          </p:spPr>
          <p:txBody>
            <a:bodyPr rtlCol="0" anchor="ctr"/>
            <a:lstStyle/>
            <a:p>
              <a:pPr defTabSz="914362">
                <a:defRPr/>
              </a:pPr>
              <a:r>
                <a:rPr lang="en-US" sz="1000" kern="0" dirty="0">
                  <a:solidFill>
                    <a:prstClr val="white"/>
                  </a:solidFill>
                  <a:latin typeface="Calibri Light" panose="020F0302020204030204" pitchFamily="34" charset="0"/>
                  <a:ea typeface="Intel Clear" charset="0"/>
                  <a:cs typeface="Calibri Light" panose="020F0302020204030204" pitchFamily="34" charset="0"/>
                </a:rPr>
                <a:t>Surround sensors</a:t>
              </a:r>
            </a:p>
          </p:txBody>
        </p:sp>
        <p:sp>
          <p:nvSpPr>
            <p:cNvPr id="96" name="Rectangle 95"/>
            <p:cNvSpPr/>
            <p:nvPr/>
          </p:nvSpPr>
          <p:spPr>
            <a:xfrm>
              <a:off x="5949626" y="2943579"/>
              <a:ext cx="91439" cy="45720"/>
            </a:xfrm>
            <a:prstGeom prst="rect">
              <a:avLst/>
            </a:prstGeom>
            <a:solidFill>
              <a:schemeClr val="accent2"/>
            </a:solidFill>
            <a:ln w="3175" cap="flat" cmpd="sng" algn="ctr">
              <a:noFill/>
              <a:prstDash val="solid"/>
              <a:miter lim="800000"/>
            </a:ln>
            <a:effectLst/>
          </p:spPr>
          <p:txBody>
            <a:bodyPr rtlCol="0" anchor="ctr"/>
            <a:lstStyle/>
            <a:p>
              <a:pPr algn="ctr" defTabSz="914362">
                <a:defRPr/>
              </a:pPr>
              <a:endParaRPr lang="en-US" sz="900" kern="0">
                <a:solidFill>
                  <a:srgbClr val="646464"/>
                </a:solidFill>
              </a:endParaRPr>
            </a:p>
          </p:txBody>
        </p:sp>
        <p:sp>
          <p:nvSpPr>
            <p:cNvPr id="97" name="Rectangle 96"/>
            <p:cNvSpPr/>
            <p:nvPr/>
          </p:nvSpPr>
          <p:spPr>
            <a:xfrm>
              <a:off x="6041065" y="2893885"/>
              <a:ext cx="1957025" cy="143733"/>
            </a:xfrm>
            <a:prstGeom prst="rect">
              <a:avLst/>
            </a:prstGeom>
            <a:noFill/>
            <a:ln w="12700" cap="flat" cmpd="sng" algn="ctr">
              <a:noFill/>
              <a:prstDash val="solid"/>
              <a:miter lim="800000"/>
            </a:ln>
            <a:effectLst/>
          </p:spPr>
          <p:txBody>
            <a:bodyPr rtlCol="0" anchor="ctr"/>
            <a:lstStyle/>
            <a:p>
              <a:pPr defTabSz="914362">
                <a:defRPr/>
              </a:pPr>
              <a:r>
                <a:rPr lang="en-US" sz="1000" kern="0" dirty="0">
                  <a:solidFill>
                    <a:prstClr val="white"/>
                  </a:solidFill>
                  <a:latin typeface="Calibri Light" panose="020F0302020204030204" pitchFamily="34" charset="0"/>
                  <a:ea typeface="Intel Clear" charset="0"/>
                  <a:cs typeface="Calibri Light" panose="020F0302020204030204" pitchFamily="34" charset="0"/>
                </a:rPr>
                <a:t>Brake control system</a:t>
              </a:r>
            </a:p>
          </p:txBody>
        </p:sp>
        <p:sp>
          <p:nvSpPr>
            <p:cNvPr id="98" name="Rectangle 97"/>
            <p:cNvSpPr/>
            <p:nvPr/>
          </p:nvSpPr>
          <p:spPr>
            <a:xfrm>
              <a:off x="5949626" y="3160288"/>
              <a:ext cx="91439" cy="45720"/>
            </a:xfrm>
            <a:prstGeom prst="rect">
              <a:avLst/>
            </a:prstGeom>
            <a:solidFill>
              <a:schemeClr val="bg1"/>
            </a:solidFill>
            <a:ln w="3175" cap="flat" cmpd="sng" algn="ctr">
              <a:noFill/>
              <a:prstDash val="solid"/>
              <a:miter lim="800000"/>
            </a:ln>
            <a:effectLst/>
          </p:spPr>
          <p:txBody>
            <a:bodyPr rtlCol="0" anchor="ctr"/>
            <a:lstStyle/>
            <a:p>
              <a:pPr algn="ctr" defTabSz="914362">
                <a:defRPr/>
              </a:pPr>
              <a:endParaRPr lang="en-US" sz="900" kern="0">
                <a:solidFill>
                  <a:srgbClr val="646464"/>
                </a:solidFill>
              </a:endParaRPr>
            </a:p>
          </p:txBody>
        </p:sp>
        <p:sp>
          <p:nvSpPr>
            <p:cNvPr id="99" name="Rectangle 98"/>
            <p:cNvSpPr/>
            <p:nvPr/>
          </p:nvSpPr>
          <p:spPr>
            <a:xfrm>
              <a:off x="6041065" y="3110595"/>
              <a:ext cx="1957025" cy="143733"/>
            </a:xfrm>
            <a:prstGeom prst="rect">
              <a:avLst/>
            </a:prstGeom>
            <a:noFill/>
            <a:ln w="12700" cap="flat" cmpd="sng" algn="ctr">
              <a:noFill/>
              <a:prstDash val="solid"/>
              <a:miter lim="800000"/>
            </a:ln>
            <a:effectLst/>
          </p:spPr>
          <p:txBody>
            <a:bodyPr rtlCol="0" anchor="ctr"/>
            <a:lstStyle/>
            <a:p>
              <a:pPr defTabSz="914362">
                <a:defRPr/>
              </a:pPr>
              <a:r>
                <a:rPr lang="en-US" sz="1000" kern="0" dirty="0">
                  <a:solidFill>
                    <a:prstClr val="white"/>
                  </a:solidFill>
                  <a:latin typeface="Calibri Light" panose="020F0302020204030204" pitchFamily="34" charset="0"/>
                  <a:ea typeface="Intel Clear" charset="0"/>
                  <a:cs typeface="Calibri Light" panose="020F0302020204030204" pitchFamily="34" charset="0"/>
                </a:rPr>
                <a:t>Electric power steering</a:t>
              </a:r>
            </a:p>
          </p:txBody>
        </p:sp>
        <p:sp>
          <p:nvSpPr>
            <p:cNvPr id="100" name="Rectangle 99"/>
            <p:cNvSpPr/>
            <p:nvPr/>
          </p:nvSpPr>
          <p:spPr>
            <a:xfrm>
              <a:off x="5949626" y="3369571"/>
              <a:ext cx="91439" cy="45720"/>
            </a:xfrm>
            <a:prstGeom prst="rect">
              <a:avLst/>
            </a:prstGeom>
            <a:solidFill>
              <a:schemeClr val="accent4"/>
            </a:solidFill>
            <a:ln w="3175" cap="flat" cmpd="sng" algn="ctr">
              <a:noFill/>
              <a:prstDash val="solid"/>
              <a:miter lim="800000"/>
            </a:ln>
            <a:effectLst/>
          </p:spPr>
          <p:txBody>
            <a:bodyPr rtlCol="0" anchor="ctr"/>
            <a:lstStyle/>
            <a:p>
              <a:pPr algn="ctr" defTabSz="914362">
                <a:defRPr/>
              </a:pPr>
              <a:endParaRPr lang="en-US" sz="900" kern="0">
                <a:solidFill>
                  <a:srgbClr val="646464"/>
                </a:solidFill>
              </a:endParaRPr>
            </a:p>
          </p:txBody>
        </p:sp>
        <p:sp>
          <p:nvSpPr>
            <p:cNvPr id="101" name="Rectangle 100"/>
            <p:cNvSpPr/>
            <p:nvPr/>
          </p:nvSpPr>
          <p:spPr>
            <a:xfrm>
              <a:off x="6041065" y="3309632"/>
              <a:ext cx="1957025" cy="143733"/>
            </a:xfrm>
            <a:prstGeom prst="rect">
              <a:avLst/>
            </a:prstGeom>
            <a:noFill/>
            <a:ln w="12700" cap="flat" cmpd="sng" algn="ctr">
              <a:noFill/>
              <a:prstDash val="solid"/>
              <a:miter lim="800000"/>
            </a:ln>
            <a:effectLst/>
          </p:spPr>
          <p:txBody>
            <a:bodyPr rtlCol="0" anchor="ctr"/>
            <a:lstStyle/>
            <a:p>
              <a:pPr defTabSz="914362">
                <a:defRPr/>
              </a:pPr>
              <a:r>
                <a:rPr lang="en-US" sz="1000" kern="0" dirty="0">
                  <a:solidFill>
                    <a:prstClr val="white"/>
                  </a:solidFill>
                  <a:latin typeface="Calibri Light" panose="020F0302020204030204" pitchFamily="34" charset="0"/>
                  <a:ea typeface="Intel Clear" charset="0"/>
                  <a:cs typeface="Calibri Light" panose="020F0302020204030204" pitchFamily="34" charset="0"/>
                </a:rPr>
                <a:t>CAN bus</a:t>
              </a:r>
            </a:p>
          </p:txBody>
        </p:sp>
      </p:grpSp>
      <p:grpSp>
        <p:nvGrpSpPr>
          <p:cNvPr id="185" name="Group 184"/>
          <p:cNvGrpSpPr/>
          <p:nvPr/>
        </p:nvGrpSpPr>
        <p:grpSpPr>
          <a:xfrm>
            <a:off x="603432" y="1221881"/>
            <a:ext cx="754276" cy="508518"/>
            <a:chOff x="905319" y="1340413"/>
            <a:chExt cx="754276" cy="508518"/>
          </a:xfrm>
        </p:grpSpPr>
        <p:sp>
          <p:nvSpPr>
            <p:cNvPr id="186" name="TextBox 185"/>
            <p:cNvSpPr txBox="1"/>
            <p:nvPr/>
          </p:nvSpPr>
          <p:spPr>
            <a:xfrm>
              <a:off x="905319" y="1370231"/>
              <a:ext cx="428322" cy="276999"/>
            </a:xfrm>
            <a:prstGeom prst="rect">
              <a:avLst/>
            </a:prstGeom>
            <a:noFill/>
          </p:spPr>
          <p:txBody>
            <a:bodyPr wrap="none" rtlCol="0">
              <a:spAutoFit/>
            </a:bodyPr>
            <a:lstStyle/>
            <a:p>
              <a:r>
                <a:rPr lang="en-US" sz="1200" dirty="0">
                  <a:solidFill>
                    <a:prstClr val="white"/>
                  </a:solidFill>
                  <a:latin typeface="Calibri Light" panose="020F0302020204030204" pitchFamily="34" charset="0"/>
                  <a:ea typeface="Intel Clear" charset="0"/>
                  <a:cs typeface="Calibri Light" panose="020F0302020204030204" pitchFamily="34" charset="0"/>
                </a:rPr>
                <a:t>GPS</a:t>
              </a:r>
            </a:p>
          </p:txBody>
        </p:sp>
        <p:pic>
          <p:nvPicPr>
            <p:cNvPr id="187" name="Picture 1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077" y="1340413"/>
              <a:ext cx="508518" cy="508518"/>
            </a:xfrm>
            <a:prstGeom prst="rect">
              <a:avLst/>
            </a:prstGeom>
          </p:spPr>
        </p:pic>
      </p:grpSp>
      <p:pic>
        <p:nvPicPr>
          <p:cNvPr id="188" name="Picture 187"/>
          <p:cNvPicPr>
            <a:picLocks noChangeAspect="1"/>
          </p:cNvPicPr>
          <p:nvPr/>
        </p:nvPicPr>
        <p:blipFill rotWithShape="1">
          <a:blip r:embed="rId5">
            <a:extLst>
              <a:ext uri="{28A0092B-C50C-407E-A947-70E740481C1C}">
                <a14:useLocalDpi xmlns:a14="http://schemas.microsoft.com/office/drawing/2010/main" val="0"/>
              </a:ext>
            </a:extLst>
          </a:blip>
          <a:srcRect t="16550" b="15634"/>
          <a:stretch/>
        </p:blipFill>
        <p:spPr>
          <a:xfrm>
            <a:off x="3062834" y="913695"/>
            <a:ext cx="1482350" cy="1005273"/>
          </a:xfrm>
          <a:prstGeom prst="rect">
            <a:avLst/>
          </a:prstGeom>
        </p:spPr>
      </p:pic>
      <p:sp>
        <p:nvSpPr>
          <p:cNvPr id="195" name="TextBox 194"/>
          <p:cNvSpPr txBox="1"/>
          <p:nvPr/>
        </p:nvSpPr>
        <p:spPr>
          <a:xfrm>
            <a:off x="3487385" y="1297866"/>
            <a:ext cx="745072" cy="415498"/>
          </a:xfrm>
          <a:prstGeom prst="rect">
            <a:avLst/>
          </a:prstGeom>
          <a:noFill/>
        </p:spPr>
        <p:txBody>
          <a:bodyPr wrap="square" lIns="0" rIns="0" rtlCol="0">
            <a:spAutoFit/>
          </a:bodyPr>
          <a:lstStyle/>
          <a:p>
            <a:pPr algn="ctr"/>
            <a:r>
              <a:rPr lang="en-US" sz="1050" dirty="0" smtClean="0">
                <a:solidFill>
                  <a:srgbClr val="727478"/>
                </a:solidFill>
                <a:latin typeface="Calibri Light" panose="020F0302020204030204" pitchFamily="34" charset="0"/>
                <a:ea typeface="Intel Clear" charset="0"/>
                <a:cs typeface="Calibri Light" panose="020F0302020204030204" pitchFamily="34" charset="0"/>
              </a:rPr>
              <a:t>Internet backbone</a:t>
            </a:r>
            <a:endParaRPr lang="en-US" sz="1050" dirty="0">
              <a:solidFill>
                <a:srgbClr val="727478"/>
              </a:solidFill>
              <a:latin typeface="Calibri Light" panose="020F0302020204030204" pitchFamily="34" charset="0"/>
              <a:ea typeface="Intel Clear" charset="0"/>
              <a:cs typeface="Calibri Light" panose="020F0302020204030204" pitchFamily="34" charset="0"/>
            </a:endParaRPr>
          </a:p>
        </p:txBody>
      </p:sp>
      <p:pic>
        <p:nvPicPr>
          <p:cNvPr id="199" name="Picture 1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0589" y="3898623"/>
            <a:ext cx="620467" cy="620467"/>
          </a:xfrm>
          <a:prstGeom prst="rect">
            <a:avLst/>
          </a:prstGeom>
        </p:spPr>
      </p:pic>
      <p:sp>
        <p:nvSpPr>
          <p:cNvPr id="127" name="Rectangle 126"/>
          <p:cNvSpPr/>
          <p:nvPr/>
        </p:nvSpPr>
        <p:spPr>
          <a:xfrm>
            <a:off x="5275912" y="1673909"/>
            <a:ext cx="3228668" cy="185051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sp>
        <p:nvSpPr>
          <p:cNvPr id="128" name="Rectangle 127"/>
          <p:cNvSpPr/>
          <p:nvPr/>
        </p:nvSpPr>
        <p:spPr>
          <a:xfrm>
            <a:off x="5275911" y="3516915"/>
            <a:ext cx="3228668" cy="904304"/>
          </a:xfrm>
          <a:prstGeom prst="rect">
            <a:avLst/>
          </a:prstGeom>
          <a:solidFill>
            <a:srgbClr val="D0D6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grpSp>
        <p:nvGrpSpPr>
          <p:cNvPr id="129" name="Group 128"/>
          <p:cNvGrpSpPr/>
          <p:nvPr/>
        </p:nvGrpSpPr>
        <p:grpSpPr>
          <a:xfrm>
            <a:off x="5725547" y="3591615"/>
            <a:ext cx="2631965" cy="726429"/>
            <a:chOff x="7226092" y="5627166"/>
            <a:chExt cx="4559142" cy="1360231"/>
          </a:xfrm>
        </p:grpSpPr>
        <p:sp>
          <p:nvSpPr>
            <p:cNvPr id="139" name="Rectangle 138"/>
            <p:cNvSpPr/>
            <p:nvPr/>
          </p:nvSpPr>
          <p:spPr>
            <a:xfrm>
              <a:off x="9409695" y="6533987"/>
              <a:ext cx="2375533" cy="453410"/>
            </a:xfrm>
            <a:prstGeom prst="rect">
              <a:avLst/>
            </a:prstGeom>
            <a:solidFill>
              <a:schemeClr val="accent2">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4"/>
              <a:r>
                <a:rPr lang="en-US" sz="1000" dirty="0">
                  <a:solidFill>
                    <a:srgbClr val="003C71"/>
                  </a:solidFill>
                  <a:latin typeface="Calibri Regular" charset="0"/>
                </a:rPr>
                <a:t>Protected Storage</a:t>
              </a:r>
            </a:p>
          </p:txBody>
        </p:sp>
        <p:sp>
          <p:nvSpPr>
            <p:cNvPr id="140" name="Rectangle 139"/>
            <p:cNvSpPr/>
            <p:nvPr/>
          </p:nvSpPr>
          <p:spPr>
            <a:xfrm>
              <a:off x="7226095" y="6533987"/>
              <a:ext cx="2183025" cy="453410"/>
            </a:xfrm>
            <a:prstGeom prst="rect">
              <a:avLst/>
            </a:prstGeom>
            <a:solidFill>
              <a:schemeClr val="accent2">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4"/>
              <a:r>
                <a:rPr lang="en-US" sz="1013" dirty="0">
                  <a:solidFill>
                    <a:srgbClr val="003C71"/>
                  </a:solidFill>
                  <a:latin typeface="Calibri Regular" charset="0"/>
                </a:rPr>
                <a:t>Protected Boot</a:t>
              </a:r>
            </a:p>
          </p:txBody>
        </p:sp>
        <p:sp>
          <p:nvSpPr>
            <p:cNvPr id="141" name="Rectangle 140"/>
            <p:cNvSpPr/>
            <p:nvPr/>
          </p:nvSpPr>
          <p:spPr>
            <a:xfrm>
              <a:off x="7226092" y="5627166"/>
              <a:ext cx="4559142" cy="453410"/>
            </a:xfrm>
            <a:prstGeom prst="rect">
              <a:avLst/>
            </a:prstGeom>
            <a:solidFill>
              <a:schemeClr val="accent2">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4"/>
              <a:r>
                <a:rPr lang="en-US" sz="1013" dirty="0">
                  <a:solidFill>
                    <a:srgbClr val="003C71"/>
                  </a:solidFill>
                  <a:latin typeface="Calibri Regular" charset="0"/>
                </a:rPr>
                <a:t>Trusted Execution Environment</a:t>
              </a:r>
            </a:p>
          </p:txBody>
        </p:sp>
        <p:sp>
          <p:nvSpPr>
            <p:cNvPr id="142" name="Rectangle 141"/>
            <p:cNvSpPr/>
            <p:nvPr/>
          </p:nvSpPr>
          <p:spPr>
            <a:xfrm>
              <a:off x="7226094" y="6080576"/>
              <a:ext cx="4559139" cy="453410"/>
            </a:xfrm>
            <a:prstGeom prst="rect">
              <a:avLst/>
            </a:prstGeom>
            <a:solidFill>
              <a:schemeClr val="accent2">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84"/>
              <a:r>
                <a:rPr lang="en-US" sz="1013" dirty="0">
                  <a:solidFill>
                    <a:srgbClr val="003C71"/>
                  </a:solidFill>
                  <a:latin typeface="Calibri Regular" charset="0"/>
                </a:rPr>
                <a:t>Hardware and Software Identities</a:t>
              </a:r>
            </a:p>
          </p:txBody>
        </p:sp>
      </p:grpSp>
      <p:sp>
        <p:nvSpPr>
          <p:cNvPr id="130" name="TextBox 129"/>
          <p:cNvSpPr txBox="1"/>
          <p:nvPr/>
        </p:nvSpPr>
        <p:spPr>
          <a:xfrm>
            <a:off x="5354138" y="3628609"/>
            <a:ext cx="205621" cy="718457"/>
          </a:xfrm>
          <a:prstGeom prst="rect">
            <a:avLst/>
          </a:prstGeom>
          <a:noFill/>
        </p:spPr>
        <p:txBody>
          <a:bodyPr vert="vert270" wrap="none" lIns="0" tIns="0" rIns="0" bIns="0" rtlCol="0" anchor="ctr">
            <a:noAutofit/>
          </a:bodyPr>
          <a:lstStyle/>
          <a:p>
            <a:pPr algn="dist" defTabSz="685784"/>
            <a:r>
              <a:rPr lang="en-US" sz="1050" b="1" spc="56" dirty="0" smtClean="0">
                <a:solidFill>
                  <a:srgbClr val="003C71"/>
                </a:solidFill>
                <a:latin typeface="Calibri Light" panose="020F0302020204030204" pitchFamily="34" charset="0"/>
                <a:ea typeface="ＭＳ Ｐゴシック" pitchFamily="34" charset="-128"/>
                <a:cs typeface="Calibri Light" panose="020F0302020204030204" pitchFamily="34" charset="0"/>
              </a:rPr>
              <a:t>HARDWARE</a:t>
            </a:r>
            <a:endParaRPr lang="en-US" sz="1050" b="1" spc="56" dirty="0">
              <a:solidFill>
                <a:srgbClr val="003C71"/>
              </a:solidFill>
              <a:latin typeface="Calibri Light" panose="020F0302020204030204" pitchFamily="34" charset="0"/>
              <a:ea typeface="ＭＳ Ｐゴシック" pitchFamily="34" charset="-128"/>
              <a:cs typeface="Calibri Light" panose="020F0302020204030204" pitchFamily="34" charset="0"/>
            </a:endParaRPr>
          </a:p>
        </p:txBody>
      </p:sp>
      <p:sp>
        <p:nvSpPr>
          <p:cNvPr id="133" name="Right Triangle 132"/>
          <p:cNvSpPr/>
          <p:nvPr/>
        </p:nvSpPr>
        <p:spPr>
          <a:xfrm rot="10800000">
            <a:off x="5038935" y="1797222"/>
            <a:ext cx="236977" cy="219225"/>
          </a:xfrm>
          <a:prstGeom prst="rtTriangl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sp>
        <p:nvSpPr>
          <p:cNvPr id="134" name="Right Triangle 133"/>
          <p:cNvSpPr/>
          <p:nvPr/>
        </p:nvSpPr>
        <p:spPr>
          <a:xfrm rot="5400000">
            <a:off x="8513445" y="1788346"/>
            <a:ext cx="219225" cy="236977"/>
          </a:xfrm>
          <a:prstGeom prst="rtTriangle">
            <a:avLst/>
          </a:prstGeom>
          <a:solidFill>
            <a:srgbClr val="7E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sp>
        <p:nvSpPr>
          <p:cNvPr id="135" name="Rectangle 134"/>
          <p:cNvSpPr/>
          <p:nvPr/>
        </p:nvSpPr>
        <p:spPr>
          <a:xfrm>
            <a:off x="5026085" y="1260613"/>
            <a:ext cx="3702601" cy="543495"/>
          </a:xfrm>
          <a:prstGeom prst="rect">
            <a:avLst/>
          </a:prstGeom>
          <a:solidFill>
            <a:schemeClr val="bg1"/>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sp>
        <p:nvSpPr>
          <p:cNvPr id="136" name="TextBox 135"/>
          <p:cNvSpPr txBox="1"/>
          <p:nvPr/>
        </p:nvSpPr>
        <p:spPr>
          <a:xfrm rot="5400000">
            <a:off x="6613499" y="59239"/>
            <a:ext cx="480308" cy="2952120"/>
          </a:xfrm>
          <a:prstGeom prst="rect">
            <a:avLst/>
          </a:prstGeom>
          <a:noFill/>
        </p:spPr>
        <p:txBody>
          <a:bodyPr vert="vert270" wrap="none" lIns="0" tIns="0" rIns="0" bIns="0" rtlCol="0" anchor="ctr">
            <a:noAutofit/>
          </a:bodyPr>
          <a:lstStyle/>
          <a:p>
            <a:pPr defTabSz="685784"/>
            <a:r>
              <a:rPr lang="en-US" sz="1350" dirty="0" smtClean="0">
                <a:solidFill>
                  <a:srgbClr val="003C71"/>
                </a:solidFill>
                <a:latin typeface="Calibri Regular" charset="0"/>
                <a:ea typeface="ＭＳ Ｐゴシック" pitchFamily="34" charset="-128"/>
              </a:rPr>
              <a:t>Comprehensive Security Approach</a:t>
            </a:r>
            <a:endParaRPr lang="en-US" sz="1350" dirty="0">
              <a:solidFill>
                <a:srgbClr val="003C71"/>
              </a:solidFill>
              <a:latin typeface="Calibri Regular" charset="0"/>
              <a:ea typeface="ＭＳ Ｐゴシック" pitchFamily="34" charset="-128"/>
            </a:endParaRPr>
          </a:p>
        </p:txBody>
      </p:sp>
      <p:sp>
        <p:nvSpPr>
          <p:cNvPr id="137" name="Down Arrow 136"/>
          <p:cNvSpPr/>
          <p:nvPr/>
        </p:nvSpPr>
        <p:spPr>
          <a:xfrm rot="10800000">
            <a:off x="8457875" y="1984248"/>
            <a:ext cx="362140" cy="1980138"/>
          </a:xfrm>
          <a:prstGeom prst="downArrow">
            <a:avLst>
              <a:gd name="adj1" fmla="val 50000"/>
              <a:gd name="adj2" fmla="val 48969"/>
            </a:avLst>
          </a:prstGeom>
          <a:gradFill>
            <a:gsLst>
              <a:gs pos="0">
                <a:schemeClr val="accent2">
                  <a:tint val="100000"/>
                  <a:shade val="100000"/>
                  <a:satMod val="130000"/>
                </a:schemeClr>
              </a:gs>
              <a:gs pos="100000">
                <a:schemeClr val="accent2">
                  <a:tint val="50000"/>
                  <a:shade val="100000"/>
                  <a:satMod val="350000"/>
                  <a:alpha val="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defRPr/>
            </a:pPr>
            <a:endParaRPr lang="en-US" sz="1125" kern="0" dirty="0">
              <a:solidFill>
                <a:srgbClr val="061922"/>
              </a:solidFill>
              <a:latin typeface="Calibri Regular" charset="0"/>
              <a:ea typeface="Verdana" pitchFamily="34" charset="0"/>
              <a:cs typeface="Verdana" pitchFamily="34" charset="0"/>
            </a:endParaRPr>
          </a:p>
        </p:txBody>
      </p:sp>
      <p:pic>
        <p:nvPicPr>
          <p:cNvPr id="138" name="Picture 137" descr="lock_blue.png"/>
          <p:cNvPicPr>
            <a:picLocks noChangeAspect="1"/>
          </p:cNvPicPr>
          <p:nvPr/>
        </p:nvPicPr>
        <p:blipFill>
          <a:blip r:embed="rId7" cstate="print">
            <a:duotone>
              <a:prstClr val="black"/>
              <a:schemeClr val="accent6">
                <a:tint val="45000"/>
                <a:satMod val="400000"/>
              </a:schemeClr>
            </a:duotone>
            <a:alphaModFix amt="50000"/>
            <a:extLst>
              <a:ext uri="{28A0092B-C50C-407E-A947-70E740481C1C}">
                <a14:useLocalDpi xmlns:a14="http://schemas.microsoft.com/office/drawing/2010/main" val="0"/>
              </a:ext>
            </a:extLst>
          </a:blip>
          <a:stretch>
            <a:fillRect/>
          </a:stretch>
        </p:blipFill>
        <p:spPr>
          <a:xfrm>
            <a:off x="8240044" y="1369358"/>
            <a:ext cx="240205" cy="328587"/>
          </a:xfrm>
          <a:prstGeom prst="rect">
            <a:avLst/>
          </a:prstGeom>
        </p:spPr>
      </p:pic>
      <p:sp>
        <p:nvSpPr>
          <p:cNvPr id="112" name="TextBox 111"/>
          <p:cNvSpPr txBox="1"/>
          <p:nvPr/>
        </p:nvSpPr>
        <p:spPr>
          <a:xfrm rot="16200000">
            <a:off x="8007120" y="2819767"/>
            <a:ext cx="1260788" cy="166941"/>
          </a:xfrm>
          <a:prstGeom prst="rect">
            <a:avLst/>
          </a:prstGeom>
          <a:noFill/>
        </p:spPr>
        <p:txBody>
          <a:bodyPr vert="horz" wrap="square" lIns="0" tIns="0" rIns="0" bIns="0" rtlCol="0">
            <a:spAutoFit/>
          </a:bodyPr>
          <a:lstStyle/>
          <a:p>
            <a:pPr defTabSz="457200"/>
            <a:r>
              <a:rPr lang="en-US" sz="975" dirty="0">
                <a:solidFill>
                  <a:prstClr val="white"/>
                </a:solidFill>
                <a:latin typeface="Calibri Regular" charset="0"/>
                <a:ea typeface="Calibri Regular" charset="0"/>
                <a:cs typeface="Calibri Regular" charset="0"/>
              </a:rPr>
              <a:t>Trust and Context</a:t>
            </a:r>
          </a:p>
        </p:txBody>
      </p:sp>
      <p:grpSp>
        <p:nvGrpSpPr>
          <p:cNvPr id="143" name="Group 142"/>
          <p:cNvGrpSpPr/>
          <p:nvPr/>
        </p:nvGrpSpPr>
        <p:grpSpPr>
          <a:xfrm>
            <a:off x="4202516" y="3351770"/>
            <a:ext cx="1030644" cy="619094"/>
            <a:chOff x="5438969" y="4491755"/>
            <a:chExt cx="955684" cy="574066"/>
          </a:xfrm>
        </p:grpSpPr>
        <p:pic>
          <p:nvPicPr>
            <p:cNvPr id="145" name="Picture 144" descr="chip_color.png"/>
            <p:cNvPicPr>
              <a:picLocks noChangeAspect="1"/>
            </p:cNvPicPr>
            <p:nvPr/>
          </p:nvPicPr>
          <p:blipFill>
            <a:blip r:embed="rId8" cstate="print">
              <a:biLevel thresh="25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438969" y="4491755"/>
              <a:ext cx="611288" cy="574066"/>
            </a:xfrm>
            <a:prstGeom prst="rect">
              <a:avLst/>
            </a:prstGeom>
            <a:noFill/>
            <a:ln>
              <a:noFill/>
            </a:ln>
          </p:spPr>
        </p:pic>
        <p:sp>
          <p:nvSpPr>
            <p:cNvPr id="146" name="Right Arrow 145"/>
            <p:cNvSpPr/>
            <p:nvPr/>
          </p:nvSpPr>
          <p:spPr>
            <a:xfrm>
              <a:off x="6095268" y="4684657"/>
              <a:ext cx="299385" cy="218229"/>
            </a:xfrm>
            <a:prstGeom prst="right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pic>
          <p:nvPicPr>
            <p:cNvPr id="147" name="Picture 146" descr="lock_w.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41420" y="4643705"/>
              <a:ext cx="206386" cy="244984"/>
            </a:xfrm>
            <a:prstGeom prst="rect">
              <a:avLst/>
            </a:prstGeom>
            <a:noFill/>
            <a:ln>
              <a:noFill/>
            </a:ln>
          </p:spPr>
        </p:pic>
      </p:grpSp>
      <p:sp>
        <p:nvSpPr>
          <p:cNvPr id="7" name="Oval 6"/>
          <p:cNvSpPr/>
          <p:nvPr/>
        </p:nvSpPr>
        <p:spPr>
          <a:xfrm>
            <a:off x="2492679" y="1918968"/>
            <a:ext cx="921226" cy="921226"/>
          </a:xfrm>
          <a:prstGeom prst="ellipse">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1" name="Oval 110"/>
          <p:cNvSpPr/>
          <p:nvPr/>
        </p:nvSpPr>
        <p:spPr>
          <a:xfrm>
            <a:off x="982956" y="1997681"/>
            <a:ext cx="688737" cy="688737"/>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4" name="Oval 113"/>
          <p:cNvSpPr/>
          <p:nvPr/>
        </p:nvSpPr>
        <p:spPr>
          <a:xfrm>
            <a:off x="3646174" y="2385864"/>
            <a:ext cx="688737" cy="688737"/>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5" name="Oval 114"/>
          <p:cNvSpPr/>
          <p:nvPr/>
        </p:nvSpPr>
        <p:spPr>
          <a:xfrm>
            <a:off x="2024876" y="2673426"/>
            <a:ext cx="958894" cy="958894"/>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6" name="Oval 115"/>
          <p:cNvSpPr/>
          <p:nvPr/>
        </p:nvSpPr>
        <p:spPr>
          <a:xfrm>
            <a:off x="2148310" y="2791695"/>
            <a:ext cx="688737" cy="688737"/>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7" name="Oval 116"/>
          <p:cNvSpPr/>
          <p:nvPr/>
        </p:nvSpPr>
        <p:spPr>
          <a:xfrm>
            <a:off x="1187508" y="2314303"/>
            <a:ext cx="538418" cy="538418"/>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8" name="Oval 117"/>
          <p:cNvSpPr/>
          <p:nvPr/>
        </p:nvSpPr>
        <p:spPr>
          <a:xfrm>
            <a:off x="3300134" y="2658568"/>
            <a:ext cx="633664" cy="633664"/>
          </a:xfrm>
          <a:prstGeom prst="ellipse">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9" name="Oval 118"/>
          <p:cNvSpPr/>
          <p:nvPr/>
        </p:nvSpPr>
        <p:spPr>
          <a:xfrm>
            <a:off x="1581711" y="2558085"/>
            <a:ext cx="667338" cy="667338"/>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21" name="Oval 120"/>
          <p:cNvSpPr/>
          <p:nvPr/>
        </p:nvSpPr>
        <p:spPr>
          <a:xfrm>
            <a:off x="2359346" y="3000144"/>
            <a:ext cx="390884" cy="39088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66" name="Group 65"/>
          <p:cNvGrpSpPr/>
          <p:nvPr/>
        </p:nvGrpSpPr>
        <p:grpSpPr>
          <a:xfrm>
            <a:off x="2636705" y="4009403"/>
            <a:ext cx="777200" cy="719078"/>
            <a:chOff x="3716804" y="2778837"/>
            <a:chExt cx="777200" cy="719078"/>
          </a:xfrm>
        </p:grpSpPr>
        <p:sp>
          <p:nvSpPr>
            <p:cNvPr id="69" name="Rectangle 68"/>
            <p:cNvSpPr/>
            <p:nvPr/>
          </p:nvSpPr>
          <p:spPr>
            <a:xfrm>
              <a:off x="3716804" y="3190653"/>
              <a:ext cx="777200" cy="307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62"/>
              <a:endParaRPr lang="en-US" sz="1100" b="1" dirty="0">
                <a:solidFill>
                  <a:srgbClr val="FFFFFF"/>
                </a:solidFill>
              </a:endParaRPr>
            </a:p>
          </p:txBody>
        </p:sp>
        <p:pic>
          <p:nvPicPr>
            <p:cNvPr id="71" name="Picture 70" descr="tablet.png"/>
            <p:cNvPicPr>
              <a:picLocks noChangeAspect="1"/>
            </p:cNvPicPr>
            <p:nvPr/>
          </p:nvPicPr>
          <p:blipFill>
            <a:blip r:embed="rId11">
              <a:biLevel thresh="25000"/>
              <a:extLst>
                <a:ext uri="{28A0092B-C50C-407E-A947-70E740481C1C}">
                  <a14:useLocalDpi xmlns:a14="http://schemas.microsoft.com/office/drawing/2010/main" val="0"/>
                </a:ext>
              </a:extLst>
            </a:blip>
            <a:stretch>
              <a:fillRect/>
            </a:stretch>
          </p:blipFill>
          <p:spPr>
            <a:xfrm>
              <a:off x="3864437" y="2778837"/>
              <a:ext cx="494204" cy="380923"/>
            </a:xfrm>
            <a:prstGeom prst="rect">
              <a:avLst/>
            </a:prstGeom>
          </p:spPr>
        </p:pic>
      </p:grpSp>
      <p:sp>
        <p:nvSpPr>
          <p:cNvPr id="62" name="Rectangle 61"/>
          <p:cNvSpPr/>
          <p:nvPr/>
        </p:nvSpPr>
        <p:spPr>
          <a:xfrm>
            <a:off x="5275911" y="2743201"/>
            <a:ext cx="3228668" cy="787940"/>
          </a:xfrm>
          <a:prstGeom prst="rect">
            <a:avLst/>
          </a:prstGeom>
          <a:gradFill>
            <a:gsLst>
              <a:gs pos="0">
                <a:srgbClr val="D1D6D9">
                  <a:alpha val="80000"/>
                </a:srgbClr>
              </a:gs>
              <a:gs pos="100000">
                <a:srgbClr val="D1D6D9">
                  <a:alpha val="0"/>
                </a:srgbClr>
              </a:gs>
            </a:gsLst>
            <a:lin ang="162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013" dirty="0">
              <a:solidFill>
                <a:prstClr val="white"/>
              </a:solidFill>
              <a:latin typeface="Calibri Regular" charset="0"/>
            </a:endParaRPr>
          </a:p>
        </p:txBody>
      </p:sp>
      <p:sp>
        <p:nvSpPr>
          <p:cNvPr id="131" name="TextBox 130"/>
          <p:cNvSpPr txBox="1"/>
          <p:nvPr/>
        </p:nvSpPr>
        <p:spPr>
          <a:xfrm>
            <a:off x="5658606" y="1887402"/>
            <a:ext cx="2385108" cy="1692771"/>
          </a:xfrm>
          <a:prstGeom prst="rect">
            <a:avLst/>
          </a:prstGeom>
          <a:noFill/>
        </p:spPr>
        <p:txBody>
          <a:bodyPr vert="horz" wrap="square" lIns="0" tIns="0" rIns="0" bIns="0" rtlCol="0">
            <a:spAutoFit/>
          </a:bodyPr>
          <a:lstStyle/>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Over-the-air updates</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IDPS/anomaly detection</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Network enforcement</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Certificate management services</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Anti-malware and remote monitoring</a:t>
            </a:r>
          </a:p>
          <a:p>
            <a:pPr marL="171450" indent="-171450">
              <a:buFont typeface="Wingdings" charset="2"/>
              <a:buChar char="§"/>
              <a:defRPr/>
            </a:pPr>
            <a:r>
              <a:rPr lang="en-US" sz="970" kern="0" dirty="0" smtClean="0">
                <a:solidFill>
                  <a:prstClr val="white"/>
                </a:solidFill>
                <a:latin typeface="Calibri Light" panose="020F0302020204030204" pitchFamily="34" charset="0"/>
                <a:ea typeface="Intel Clear" charset="0"/>
                <a:cs typeface="Calibri Light" panose="020F0302020204030204" pitchFamily="34" charset="0"/>
              </a:rPr>
              <a:t>Biometrics</a:t>
            </a:r>
          </a:p>
          <a:p>
            <a:pPr marL="171450" indent="-171450">
              <a:buFont typeface="Wingdings" charset="2"/>
              <a:buChar char="§"/>
              <a:defRPr/>
            </a:pPr>
            <a:endParaRPr lang="en-US" sz="970" kern="0" dirty="0">
              <a:solidFill>
                <a:prstClr val="white"/>
              </a:solidFill>
              <a:latin typeface="Calibri Light" panose="020F0302020204030204" pitchFamily="34" charset="0"/>
              <a:ea typeface="Intel Clear" charset="0"/>
              <a:cs typeface="Calibri Light" panose="020F0302020204030204" pitchFamily="34" charset="0"/>
            </a:endParaRPr>
          </a:p>
          <a:p>
            <a:pPr marL="171450" indent="-171450">
              <a:buFont typeface="Wingdings" charset="2"/>
              <a:buChar char="§"/>
              <a:defRPr/>
            </a:pPr>
            <a:r>
              <a:rPr lang="en-US" sz="970" kern="0" dirty="0" smtClean="0">
                <a:solidFill>
                  <a:prstClr val="white"/>
                </a:solidFill>
                <a:latin typeface="Calibri Light" panose="020F0302020204030204" pitchFamily="34" charset="0"/>
                <a:ea typeface="Intel Clear" charset="0"/>
                <a:cs typeface="Calibri Light" panose="020F0302020204030204" pitchFamily="34" charset="0"/>
              </a:rPr>
              <a:t>Fast </a:t>
            </a:r>
            <a:r>
              <a:rPr lang="en-US" sz="970" kern="0" dirty="0">
                <a:solidFill>
                  <a:prstClr val="white"/>
                </a:solidFill>
                <a:latin typeface="Calibri Light" panose="020F0302020204030204" pitchFamily="34" charset="0"/>
                <a:ea typeface="Intel Clear" charset="0"/>
                <a:cs typeface="Calibri Light" panose="020F0302020204030204" pitchFamily="34" charset="0"/>
              </a:rPr>
              <a:t>cryptographic performance</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Device identification</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Isolated execution</a:t>
            </a:r>
          </a:p>
          <a:p>
            <a:pPr marL="171450" indent="-171450">
              <a:buFont typeface="Wingdings" charset="2"/>
              <a:buChar char="§"/>
              <a:defRPr/>
            </a:pPr>
            <a:r>
              <a:rPr lang="en-US" sz="970" kern="0" dirty="0">
                <a:solidFill>
                  <a:prstClr val="white"/>
                </a:solidFill>
                <a:latin typeface="Calibri Light" panose="020F0302020204030204" pitchFamily="34" charset="0"/>
                <a:ea typeface="Intel Clear" charset="0"/>
                <a:cs typeface="Calibri Light" panose="020F0302020204030204" pitchFamily="34" charset="0"/>
              </a:rPr>
              <a:t>(Message) </a:t>
            </a:r>
            <a:r>
              <a:rPr lang="en-US" sz="970" kern="0" dirty="0" smtClean="0">
                <a:solidFill>
                  <a:prstClr val="white"/>
                </a:solidFill>
                <a:latin typeface="Calibri Light" panose="020F0302020204030204" pitchFamily="34" charset="0"/>
                <a:ea typeface="Intel Clear" charset="0"/>
                <a:cs typeface="Calibri Light" panose="020F0302020204030204" pitchFamily="34" charset="0"/>
              </a:rPr>
              <a:t>authentication</a:t>
            </a:r>
            <a:endParaRPr lang="en-US" sz="970" kern="0" dirty="0">
              <a:solidFill>
                <a:prstClr val="white"/>
              </a:solidFill>
              <a:latin typeface="Calibri Light" panose="020F0302020204030204" pitchFamily="34" charset="0"/>
              <a:ea typeface="Intel Clear" charset="0"/>
              <a:cs typeface="Calibri Light" panose="020F0302020204030204" pitchFamily="34" charset="0"/>
            </a:endParaRPr>
          </a:p>
        </p:txBody>
      </p:sp>
      <p:sp>
        <p:nvSpPr>
          <p:cNvPr id="132" name="TextBox 131"/>
          <p:cNvSpPr txBox="1"/>
          <p:nvPr/>
        </p:nvSpPr>
        <p:spPr>
          <a:xfrm>
            <a:off x="5377593" y="2123121"/>
            <a:ext cx="205621" cy="718457"/>
          </a:xfrm>
          <a:prstGeom prst="rect">
            <a:avLst/>
          </a:prstGeom>
          <a:noFill/>
        </p:spPr>
        <p:txBody>
          <a:bodyPr vert="vert270" wrap="none" lIns="0" tIns="0" rIns="0" bIns="0" rtlCol="0" anchor="ctr">
            <a:noAutofit/>
          </a:bodyPr>
          <a:lstStyle/>
          <a:p>
            <a:pPr algn="dist" defTabSz="685784"/>
            <a:r>
              <a:rPr lang="en-US" sz="1050" b="1" spc="56" dirty="0" smtClean="0">
                <a:solidFill>
                  <a:prstClr val="white"/>
                </a:solidFill>
                <a:latin typeface="Calibri Light" panose="020F0302020204030204" pitchFamily="34" charset="0"/>
                <a:ea typeface="ＭＳ Ｐゴシック" pitchFamily="34" charset="-128"/>
                <a:cs typeface="Calibri Light" panose="020F0302020204030204" pitchFamily="34" charset="0"/>
              </a:rPr>
              <a:t>SOFTWARE</a:t>
            </a:r>
            <a:endParaRPr lang="en-US" sz="1050" b="1" spc="56" dirty="0">
              <a:solidFill>
                <a:prstClr val="white"/>
              </a:solidFill>
              <a:latin typeface="Calibri Light" panose="020F0302020204030204" pitchFamily="34" charset="0"/>
              <a:ea typeface="ＭＳ Ｐゴシック" pitchFamily="34" charset="-128"/>
              <a:cs typeface="Calibri Light" panose="020F0302020204030204" pitchFamily="34" charset="0"/>
            </a:endParaRPr>
          </a:p>
        </p:txBody>
      </p:sp>
    </p:spTree>
    <p:extLst>
      <p:ext uri="{BB962C8B-B14F-4D97-AF65-F5344CB8AC3E}">
        <p14:creationId xmlns:p14="http://schemas.microsoft.com/office/powerpoint/2010/main" val="14834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2_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CD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9CD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0</TotalTime>
  <Words>1959</Words>
  <Application>Microsoft Office PowerPoint</Application>
  <PresentationFormat>On-screen Show (16:9)</PresentationFormat>
  <Paragraphs>291</Paragraphs>
  <Slides>15</Slides>
  <Notes>14</Notes>
  <HiddenSlides>3</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15</vt:i4>
      </vt:variant>
    </vt:vector>
  </HeadingPairs>
  <TitlesOfParts>
    <vt:vector size="30" baseType="lpstr">
      <vt:lpstr>Arial Unicode MS</vt:lpstr>
      <vt:lpstr>ＭＳ Ｐゴシック</vt:lpstr>
      <vt:lpstr>Arial</vt:lpstr>
      <vt:lpstr>Calibri</vt:lpstr>
      <vt:lpstr>Calibri Light</vt:lpstr>
      <vt:lpstr>Calibri Regular</vt:lpstr>
      <vt:lpstr>Intel Clear</vt:lpstr>
      <vt:lpstr>Intel Clear Pro</vt:lpstr>
      <vt:lpstr>Verdana</vt:lpstr>
      <vt:lpstr>Wingdings</vt:lpstr>
      <vt:lpstr>Default Theme</vt:lpstr>
      <vt:lpstr>2_Int_PPT Template_ClearPro_16x9</vt:lpstr>
      <vt:lpstr>Office Theme</vt:lpstr>
      <vt:lpstr>Int_PPT Template_ClearPro_16x9</vt:lpstr>
      <vt:lpstr>1_Office Theme</vt:lpstr>
      <vt:lpstr>PowerPoint Presentation</vt:lpstr>
      <vt:lpstr>Agenda</vt:lpstr>
      <vt:lpstr>Summary</vt:lpstr>
      <vt:lpstr>Levels of Automation</vt:lpstr>
      <vt:lpstr>Legal Environment Complex for Commercial…</vt:lpstr>
      <vt:lpstr>Commercial Key Benefit, Lower Privacy Concerns… Both segments have similar benefits with the exception of commercial having a  perceived lower level of security and privacy issues.</vt:lpstr>
      <vt:lpstr>V2X Connectivity</vt:lpstr>
      <vt:lpstr>Vehicle Security</vt:lpstr>
      <vt:lpstr>Sub-system Level Defense-in depth</vt:lpstr>
      <vt:lpstr>Data, Algorithms and Privacy</vt:lpstr>
      <vt:lpstr>PowerPoint Presentation</vt:lpstr>
      <vt:lpstr>PowerPoint Presentation</vt:lpstr>
      <vt:lpstr>PowerPoint Presentation</vt:lpstr>
      <vt:lpstr>4 Predominant autonomous fleet use cases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CTPClassification=CTP_IC:VisualMarkings=</cp:keywords>
  <cp:lastModifiedBy/>
  <cp:revision>1</cp:revision>
  <dcterms:created xsi:type="dcterms:W3CDTF">2017-01-12T01:01:57Z</dcterms:created>
  <dcterms:modified xsi:type="dcterms:W3CDTF">2017-10-19T16:17:39Z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f3b5af4a-1679-419f-82ac-b49038c3071f</vt:lpwstr>
  </property>
  <property fmtid="{D5CDD505-2E9C-101B-9397-08002B2CF9AE}" pid="3" name="CTP_BU">
    <vt:lpwstr>DATACNTR MARKETING GRP</vt:lpwstr>
  </property>
  <property fmtid="{D5CDD505-2E9C-101B-9397-08002B2CF9AE}" pid="4" name="CTP_TimeStamp">
    <vt:lpwstr>2017-05-22 18:03:33Z</vt:lpwstr>
  </property>
  <property fmtid="{D5CDD505-2E9C-101B-9397-08002B2CF9AE}" pid="5" name="CTPClassification">
    <vt:lpwstr>CTP_IC</vt:lpwstr>
  </property>
</Properties>
</file>