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7"/>
    <p:sldMasterId id="2147483660" r:id="rId18"/>
  </p:sldMasterIdLst>
  <p:notesMasterIdLst>
    <p:notesMasterId r:id="rId27"/>
  </p:notesMasterIdLst>
  <p:sldIdLst>
    <p:sldId id="1325" r:id="rId19"/>
    <p:sldId id="1114" r:id="rId20"/>
    <p:sldId id="1098" r:id="rId21"/>
    <p:sldId id="1324" r:id="rId22"/>
    <p:sldId id="1109" r:id="rId23"/>
    <p:sldId id="968" r:id="rId24"/>
    <p:sldId id="1094" r:id="rId25"/>
    <p:sldId id="1329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2130" y="8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customXml" Target="../customXml/item13.xml"/><Relationship Id="rId18" Type="http://schemas.openxmlformats.org/officeDocument/2006/relationships/slideMaster" Target="slideMasters/slideMaster2.xml"/><Relationship Id="rId26" Type="http://schemas.openxmlformats.org/officeDocument/2006/relationships/slide" Target="slides/slide8.xml"/><Relationship Id="rId3" Type="http://schemas.openxmlformats.org/officeDocument/2006/relationships/customXml" Target="../customXml/item3.xml"/><Relationship Id="rId21" Type="http://schemas.openxmlformats.org/officeDocument/2006/relationships/slide" Target="slides/slide3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Master" Target="slideMasters/slideMaster1.xml"/><Relationship Id="rId25" Type="http://schemas.openxmlformats.org/officeDocument/2006/relationships/slide" Target="slides/slide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slide" Target="slides/slide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6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5.xml"/><Relationship Id="rId28" Type="http://schemas.openxmlformats.org/officeDocument/2006/relationships/presProps" Target="presProps.xml"/><Relationship Id="rId10" Type="http://schemas.openxmlformats.org/officeDocument/2006/relationships/customXml" Target="../customXml/item10.xml"/><Relationship Id="rId19" Type="http://schemas.openxmlformats.org/officeDocument/2006/relationships/slide" Target="slides/slide1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6287BA-BC23-4AF3-9F16-8D3323AC472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B105B1-619C-47EA-98C3-363AC9240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74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7518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4BAC7-998D-4AE4-A792-EB93BB7B5A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873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D287E-6898-4894-941A-5248CD60DC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+mn-cs"/>
              </a:rPr>
              <a:pPr marL="0" marR="0" lvl="0" indent="0" algn="r" defTabSz="4837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85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D287E-6898-4894-941A-5248CD60DC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+mn-cs"/>
              </a:rPr>
              <a:pPr marL="0" marR="0" lvl="0" indent="0" algn="r" defTabSz="4837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489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D287E-6898-4894-941A-5248CD60DC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+mn-cs"/>
              </a:rPr>
              <a:pPr marL="0" marR="0" lvl="0" indent="0" algn="r" defTabSz="4837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328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9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D287E-6898-4894-941A-5248CD60DC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+mn-cs"/>
              </a:rPr>
              <a:pPr marL="0" marR="0" lvl="0" indent="0" algn="r" defTabSz="49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910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83759">
              <a:defRPr/>
            </a:pPr>
            <a:fld id="{69AD287E-6898-4894-941A-5248CD60DC43}" type="slidenum">
              <a:rPr lang="en-US">
                <a:solidFill>
                  <a:prstClr val="black"/>
                </a:solidFill>
                <a:latin typeface="Arial Narrow" panose="020B0604020202020204" pitchFamily="34" charset="0"/>
              </a:rPr>
              <a:pPr defTabSz="483759">
                <a:defRPr/>
              </a:pPr>
              <a:t>6</a:t>
            </a:fld>
            <a:endParaRPr lang="en-US">
              <a:solidFill>
                <a:prstClr val="black"/>
              </a:solidFill>
              <a:latin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15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478">
              <a:defRPr/>
            </a:pPr>
            <a:fld id="{1084BAC7-998D-4AE4-A792-EB93BB7B5AB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478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4419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7518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4BAC7-998D-4AE4-A792-EB93BB7B5A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91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04EC2-F3C1-6F79-75B0-4DA1A4B99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2C7FCA-FE13-77E4-53D2-FCC7B315A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423EB-6F10-838A-2080-6744338B3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C64-99B3-4F9A-BBF7-5E6E2AA6DD1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444F1-493B-E86E-8DCF-6DB388045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6A8CC-878B-4B88-3F5B-EA5E13E40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30ADB-7145-40DE-BC85-3316BA15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69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0213C-453C-A182-D8C1-2D87B7528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56BD1B-F0E9-1658-2844-B36BEAB5B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6F17D-7BFC-B92C-C59F-79D5D9952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C64-99B3-4F9A-BBF7-5E6E2AA6DD1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A6510-AB2C-DB81-3484-C014E4401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1A519-6E8C-FB0F-6A56-D3785324F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30ADB-7145-40DE-BC85-3316BA15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58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16D2B2-D404-E102-9EC3-874B8E77A8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7DDFD1-A3DF-7120-1721-4466BD66E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C9661-4F83-73D8-E940-BED4CD56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C64-99B3-4F9A-BBF7-5E6E2AA6DD1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F34E7-57BA-CCC7-B08E-493B20D0B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A57A6-D4B4-2306-5AEC-AC6B3FEC9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30ADB-7145-40DE-BC85-3316BA15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72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66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66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fld id="{DC4D0B94-4FBD-4AE9-8CD2-A56C7E7335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46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748C0-3BCA-EF77-5C37-0537821CF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D3B0AD-F715-32D0-BD3F-DD484790C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25DCB-093A-D587-6DBA-B68236437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6D90E-D798-41DC-BFE3-F80EBC2F6F9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6BBA4-2514-9925-8C47-D87CC2312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709BC-B574-77F6-D052-D4D894273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E239-150E-4A14-9B59-8CC59C888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F805E-8801-CD47-4AE6-A47F82034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371BC4-9C50-3BBD-681C-13225B38A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6D90E-D798-41DC-BFE3-F80EBC2F6F9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8E0C01-C0ED-4588-61EF-337CC1E4C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07791-78AA-ECD6-B335-51F36B503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E239-150E-4A14-9B59-8CC59C888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53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6D1F07-E2CD-9D2A-806B-69F4178F9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6D90E-D798-41DC-BFE3-F80EBC2F6F9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77DDE-9F57-FBC1-895F-7179DEDC9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0694-5836-9BA2-D538-1685D1E39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E239-150E-4A14-9B59-8CC59C888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49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66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66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fld id="{DC4D0B94-4FBD-4AE9-8CD2-A56C7E7335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78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44E0C-B85D-B7DA-01D9-B69664823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18185-529C-2F71-A8F5-86CB45549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83546-0FEC-67DB-0EE8-12BE46E07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C64-99B3-4F9A-BBF7-5E6E2AA6DD1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BEAD1-C141-8AF7-3DA2-2FBA82F8A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5FD66-6880-9BED-3D6E-42FCAB12F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30ADB-7145-40DE-BC85-3316BA15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62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E88A0-7069-026B-B93E-90CC52F7F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473EF-0264-F048-6404-D5107F319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C7F6A-ECEB-7CC0-846C-E09271828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C64-99B3-4F9A-BBF7-5E6E2AA6DD1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01B84-70EA-ACD3-30B7-E13128471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8FFDC-28D3-F7E8-BBA8-F193CC86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30ADB-7145-40DE-BC85-3316BA15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81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43ABC-58B5-D28B-D4FF-666468149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B703E-90D7-470A-01AC-9D1EF5A375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3BED56-0776-EE13-C4BA-3D3FB932E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CD5F02-23D3-34BA-D1A4-71C437F34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C64-99B3-4F9A-BBF7-5E6E2AA6DD1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5664A-6978-D3AD-10AE-94AA7ED7C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80E1D-4FF6-2CF4-0231-303EBDA84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30ADB-7145-40DE-BC85-3316BA15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1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6E80-9E34-1D34-47C6-015B220C8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DEA82-FE0E-A225-0622-0524CB753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30F3A-112B-C946-A9B4-079B9EA94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E678EE-514E-C752-2D47-DB09C50A20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0E55B2-61E5-6200-8C63-D52A4EA056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A725C6-9584-B814-5283-1C6385125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C64-99B3-4F9A-BBF7-5E6E2AA6DD1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9DD9CD-D3EF-B559-791C-A83C416BE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AC7860-3A9A-5604-F92A-A9F8CDCB5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30ADB-7145-40DE-BC85-3316BA15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8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5A39D-5D58-60C7-0820-8D36A51A3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E680DA-C978-6759-9789-FFBC908AD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C64-99B3-4F9A-BBF7-5E6E2AA6DD1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A0A87D-2C46-BD4B-BA2E-BF524FD05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DE695A-A238-6D10-079F-2CC018E7F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30ADB-7145-40DE-BC85-3316BA15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69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56AB0D-258E-E56A-B8B3-5DF283FC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C64-99B3-4F9A-BBF7-5E6E2AA6DD1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9E08D-22E3-7A74-0472-A202E9DB1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69E61-F9BC-CC8F-A60D-2A8E8463A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30ADB-7145-40DE-BC85-3316BA15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5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CB1B4-3CFD-B308-EC6C-2B0EC232F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E8938-E8E0-4C7D-B73D-57AA0EB8D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0FF90-9B7B-D9C2-B11A-B4C7EAF46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0A28F-7B84-0BF7-27B4-D8129A32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C64-99B3-4F9A-BBF7-5E6E2AA6DD1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946D2C-6AF9-60C9-7CEF-1575C770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5AEF1-45F9-1C68-A36A-D3C0D013A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30ADB-7145-40DE-BC85-3316BA15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80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E4EEE-11F6-A141-665E-E769B7B98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4E3574-769B-B361-1DE4-6FEC76FE2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20CC7C-6443-ADC3-9504-69BEDAD80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746792-E93B-273C-13E2-94387F9C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C64-99B3-4F9A-BBF7-5E6E2AA6DD1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DA9E-933F-DFC9-C7D0-D8911E96D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F668F-2020-1C7F-5F83-0C3ADE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30ADB-7145-40DE-BC85-3316BA15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5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913A73-493A-5C13-A5BF-6257AF5A2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1F194-3199-7985-B833-BB7555ABF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05FF4-28F9-2DF2-B031-91425521EF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0DC64-99B3-4F9A-BBF7-5E6E2AA6DD1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1AC14-DBCF-152E-2401-462F5425AC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87E48-1BF6-88DF-BDC1-E0AC9ABA5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30ADB-7145-40DE-BC85-3316BA15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1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A87DE1-5436-F979-F154-EC01EC6D1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96B40-167F-3338-E70F-EFCDB4068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73E7B-4C45-2812-F861-23E6F568EF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6D90E-D798-41DC-BFE3-F80EBC2F6F9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2E27B-A7A9-D15C-F26D-38FE024038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3934C-2CC3-21E2-538D-E84A08C8B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8E239-150E-4A14-9B59-8CC59C888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7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customXml" Target="../../customXml/item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customXml" Target="../../customXml/item4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6.xml"/><Relationship Id="rId1" Type="http://schemas.openxmlformats.org/officeDocument/2006/relationships/customXml" Target="../../customXml/item1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.xml"/><Relationship Id="rId1" Type="http://schemas.openxmlformats.org/officeDocument/2006/relationships/customXml" Target="../../customXml/item6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6.xml"/><Relationship Id="rId1" Type="http://schemas.openxmlformats.org/officeDocument/2006/relationships/customXml" Target="../../customXml/item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3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DA6DFB-DBD8-5765-E964-ADAA5BE2F9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group of trucks in a parking lot&#10;&#10;Description automatically generated">
            <a:extLst>
              <a:ext uri="{FF2B5EF4-FFF2-40B4-BE49-F238E27FC236}">
                <a16:creationId xmlns:a16="http://schemas.microsoft.com/office/drawing/2014/main" id="{8F53B04A-47DA-7E8F-ABA3-935D2DD0D2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44" r="5248" b="10577"/>
          <a:stretch/>
        </p:blipFill>
        <p:spPr>
          <a:xfrm>
            <a:off x="1229" y="1321"/>
            <a:ext cx="12193352" cy="6860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7CBA7D-9F1E-C2C4-A2BA-64F4CB977AC9}"/>
              </a:ext>
            </a:extLst>
          </p:cNvPr>
          <p:cNvSpPr txBox="1"/>
          <p:nvPr/>
        </p:nvSpPr>
        <p:spPr>
          <a:xfrm>
            <a:off x="567985" y="547308"/>
            <a:ext cx="450546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pc="100" dirty="0">
                <a:solidFill>
                  <a:prstClr val="white">
                    <a:lumMod val="50000"/>
                  </a:prstClr>
                </a:solidFill>
                <a:latin typeface="Bollinger Bold"/>
              </a:rPr>
              <a:t>BOLLINGER MOTORS – OAK PARK, MI</a:t>
            </a:r>
            <a:endParaRPr lang="en-US" dirty="0">
              <a:solidFill>
                <a:prstClr val="white">
                  <a:lumMod val="50000"/>
                </a:prstClr>
              </a:solidFill>
              <a:latin typeface="Bollinger Bold"/>
            </a:endParaRPr>
          </a:p>
          <a:p>
            <a:pPr>
              <a:defRPr/>
            </a:pPr>
            <a:r>
              <a:rPr lang="en-US" spc="100" dirty="0">
                <a:solidFill>
                  <a:prstClr val="white">
                    <a:lumMod val="50000"/>
                  </a:prstClr>
                </a:solidFill>
                <a:latin typeface="Bollinger Bold"/>
              </a:rPr>
              <a:t>CLASS</a:t>
            </a:r>
            <a:r>
              <a:rPr kumimoji="0" lang="en-US" b="0" i="0" u="none" strike="noStrike" kern="1200" cap="none" spc="1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ollinger Bold"/>
              </a:rPr>
              <a:t> 4 / 5 / </a:t>
            </a:r>
            <a:r>
              <a:rPr lang="en-US" spc="100" dirty="0">
                <a:solidFill>
                  <a:prstClr val="white">
                    <a:lumMod val="50000"/>
                  </a:prstClr>
                </a:solidFill>
                <a:latin typeface="Bollinger Bold"/>
              </a:rPr>
              <a:t>6</a:t>
            </a:r>
            <a:endParaRPr lang="en-US" dirty="0">
              <a:solidFill>
                <a:prstClr val="white">
                  <a:lumMod val="50000"/>
                </a:prstClr>
              </a:solidFill>
              <a:latin typeface="Bollinger Bold"/>
            </a:endParaRPr>
          </a:p>
          <a:p>
            <a:pPr>
              <a:defRPr/>
            </a:pPr>
            <a:r>
              <a:rPr lang="en-US" spc="100" dirty="0">
                <a:solidFill>
                  <a:prstClr val="white">
                    <a:lumMod val="50000"/>
                  </a:prstClr>
                </a:solidFill>
                <a:latin typeface="Bollinger Bold"/>
              </a:rPr>
              <a:t>ALL-ELECTRIC</a:t>
            </a:r>
            <a:endParaRPr lang="en-US" dirty="0">
              <a:solidFill>
                <a:prstClr val="white">
                  <a:lumMod val="50000"/>
                </a:prstClr>
              </a:solidFill>
              <a:latin typeface="Bollinger Bold"/>
            </a:endParaRPr>
          </a:p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100" dirty="0">
                <a:solidFill>
                  <a:prstClr val="white">
                    <a:lumMod val="50000"/>
                  </a:prstClr>
                </a:solidFill>
                <a:latin typeface="Bollinger Bold"/>
              </a:rPr>
              <a:t>COMMERCIAL</a:t>
            </a:r>
            <a:r>
              <a:rPr kumimoji="0" lang="en-US" b="0" i="0" u="none" strike="noStrike" kern="1200" cap="none" spc="1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ollinger Bold"/>
              </a:rPr>
              <a:t> TRUCKS</a:t>
            </a:r>
            <a:endParaRPr lang="en-US" dirty="0">
              <a:solidFill>
                <a:prstClr val="white">
                  <a:lumMod val="50000"/>
                </a:prstClr>
              </a:solidFill>
              <a:latin typeface="Bollinger Bold"/>
            </a:endParaRPr>
          </a:p>
        </p:txBody>
      </p:sp>
      <p:pic>
        <p:nvPicPr>
          <p:cNvPr id="6" name="Picture 5" descr="A black and white diagonal stripes&#10;&#10;Description automatically generated">
            <a:extLst>
              <a:ext uri="{FF2B5EF4-FFF2-40B4-BE49-F238E27FC236}">
                <a16:creationId xmlns:a16="http://schemas.microsoft.com/office/drawing/2014/main" id="{DAA01871-4572-2A50-06D9-3773F7B345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406" y="6051062"/>
            <a:ext cx="207160" cy="557784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3437734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844416-5DBC-849A-71CA-221C535963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black and white photo of a toy truck&#10;&#10;Description automatically generated with low confidence">
            <a:extLst>
              <a:ext uri="{FF2B5EF4-FFF2-40B4-BE49-F238E27FC236}">
                <a16:creationId xmlns:a16="http://schemas.microsoft.com/office/drawing/2014/main" id="{F0CB8482-7F81-3FF7-2930-F283F6320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69" y="2026033"/>
            <a:ext cx="6500015" cy="4205892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830FA34-DFB3-53BB-D3E3-2810AA5EE3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814" y="5971056"/>
            <a:ext cx="206786" cy="5567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636B6F-580C-4611-13FE-E5B2168536FE}"/>
              </a:ext>
            </a:extLst>
          </p:cNvPr>
          <p:cNvSpPr txBox="1"/>
          <p:nvPr/>
        </p:nvSpPr>
        <p:spPr>
          <a:xfrm>
            <a:off x="3035431" y="498718"/>
            <a:ext cx="578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BOLLINGER B4 CLASS 4 ALL-ELECTRIC CHASSIS CAB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C005AC-58E0-54A7-EB21-2918A017E63C}"/>
              </a:ext>
            </a:extLst>
          </p:cNvPr>
          <p:cNvCxnSpPr>
            <a:cxnSpLocks/>
          </p:cNvCxnSpPr>
          <p:nvPr/>
        </p:nvCxnSpPr>
        <p:spPr>
          <a:xfrm>
            <a:off x="1066800" y="5971056"/>
            <a:ext cx="10058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812E66-74E5-033A-D7B3-95DFC9B6A3FC}"/>
              </a:ext>
            </a:extLst>
          </p:cNvPr>
          <p:cNvCxnSpPr>
            <a:cxnSpLocks/>
          </p:cNvCxnSpPr>
          <p:nvPr/>
        </p:nvCxnSpPr>
        <p:spPr>
          <a:xfrm>
            <a:off x="1066800" y="869194"/>
            <a:ext cx="10058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947C1E2B-8C5E-5FBC-58BC-43BFFD2905B9}"/>
              </a:ext>
            </a:extLst>
          </p:cNvPr>
          <p:cNvSpPr/>
          <p:nvPr/>
        </p:nvSpPr>
        <p:spPr>
          <a:xfrm>
            <a:off x="11341699" y="709174"/>
            <a:ext cx="427015" cy="3200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&gt;</a:t>
            </a:r>
            <a:fld id="{DC4D0B94-4FBD-4AE9-8CD2-A56C7E733556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Bollinger bold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A86A32-0658-8ABA-CEB2-0DA793276755}"/>
              </a:ext>
            </a:extLst>
          </p:cNvPr>
          <p:cNvSpPr txBox="1"/>
          <p:nvPr/>
        </p:nvSpPr>
        <p:spPr>
          <a:xfrm>
            <a:off x="982396" y="5997628"/>
            <a:ext cx="6228029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All data preliminary and subject to change. Range estimated at half payload, running a typical urban delivery route.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BA31B-D7DC-0CE8-AB55-16D60F5B0A69}"/>
              </a:ext>
            </a:extLst>
          </p:cNvPr>
          <p:cNvSpPr txBox="1"/>
          <p:nvPr/>
        </p:nvSpPr>
        <p:spPr>
          <a:xfrm>
            <a:off x="940060" y="2342189"/>
            <a:ext cx="3958408" cy="32162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BATTERY		2 PACKS PROVIDE 158 KWH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RANGE		110-200 MILES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CHARGING (0 – 100%)	J1772 CCS</a:t>
            </a:r>
          </a:p>
          <a:p>
            <a:pPr lvl="2">
              <a:spcAft>
                <a:spcPts val="600"/>
              </a:spcAft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AC LEVEL 2	9 HOURS @ 80 AMPS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	DCFC	1.5 HOURS @ </a:t>
            </a:r>
            <a:r>
              <a:rPr lang="en-US" sz="1100">
                <a:solidFill>
                  <a:prstClr val="black"/>
                </a:solidFill>
                <a:latin typeface="Bollinger Bold"/>
              </a:rPr>
              <a:t>75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 AMPS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POWER		363 HP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TORQUE		702 FT LBS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REAR AXLE		DUAL WHEEL RWD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		GAWR – 10,500 LBS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FRONT AXLE		SOLID BEAM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		GAWR – 6,500 LBS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Arial"/>
              </a:rPr>
              <a:t>TIRE SIZE	                                225/70R19.5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llinger Bold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72237A-7FEB-2754-2FB3-4F86329D7DC5}"/>
              </a:ext>
            </a:extLst>
          </p:cNvPr>
          <p:cNvSpPr txBox="1"/>
          <p:nvPr/>
        </p:nvSpPr>
        <p:spPr>
          <a:xfrm>
            <a:off x="1003271" y="5706097"/>
            <a:ext cx="8457271" cy="261610"/>
          </a:xfrm>
          <a:prstGeom prst="rect">
            <a:avLst/>
          </a:prstGeom>
          <a:noFill/>
          <a:ln w="6350">
            <a:noFill/>
          </a:ln>
        </p:spPr>
        <p:txBody>
          <a:bodyPr wrap="square" lIns="91440" tIns="45720" rIns="91440" bIns="45720" rtlCol="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PER CUSTOMER FEEDBACK:  MEDIUM DUTY TRUCKS, ON AVERAGE, ARE DRIVEN LESS THAN 100 MILES PER DAY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334602-1D3C-B7F9-8293-97EED108AD2A}"/>
              </a:ext>
            </a:extLst>
          </p:cNvPr>
          <p:cNvSpPr txBox="1"/>
          <p:nvPr/>
        </p:nvSpPr>
        <p:spPr>
          <a:xfrm>
            <a:off x="850301" y="753897"/>
            <a:ext cx="85490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100" normalizeH="0" baseline="0" noProof="0">
                <a:ln>
                  <a:noFill/>
                </a:ln>
                <a:solidFill>
                  <a:prstClr val="white">
                    <a:lumMod val="75000"/>
                    <a:alpha val="51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CLASS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FC7A86-DA5F-64CD-3603-E15E474FFEB7}"/>
              </a:ext>
            </a:extLst>
          </p:cNvPr>
          <p:cNvSpPr txBox="1"/>
          <p:nvPr/>
        </p:nvSpPr>
        <p:spPr>
          <a:xfrm>
            <a:off x="4808011" y="2342189"/>
            <a:ext cx="4430744" cy="22313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GVWR		15,500 LBS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PAYLOAD		7,3</a:t>
            </a:r>
            <a:r>
              <a:rPr lang="en-US" sz="1100">
                <a:solidFill>
                  <a:prstClr val="black"/>
                </a:solidFill>
                <a:latin typeface="Bollinger Bold"/>
              </a:rPr>
              <a:t>25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LBS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WHEELBASE		158”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CAB TO AXLE		136”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TURN CIRCLE		44’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CAB TO BOX		4”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FRAME HEIGHT                               30”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FRAME WIDTH		40”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BODY LENGTH		16 – 18’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55DA44-F197-C4FE-A7DE-8770956212F5}"/>
              </a:ext>
            </a:extLst>
          </p:cNvPr>
          <p:cNvSpPr txBox="1"/>
          <p:nvPr/>
        </p:nvSpPr>
        <p:spPr>
          <a:xfrm>
            <a:off x="10314043" y="6614944"/>
            <a:ext cx="1032387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CONFIDENTIAL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2074082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844416-5DBC-849A-71CA-221C535963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830FA34-DFB3-53BB-D3E3-2810AA5EE3D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814" y="5971056"/>
            <a:ext cx="206786" cy="5567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636B6F-580C-4611-13FE-E5B2168536FE}"/>
              </a:ext>
            </a:extLst>
          </p:cNvPr>
          <p:cNvSpPr txBox="1"/>
          <p:nvPr/>
        </p:nvSpPr>
        <p:spPr>
          <a:xfrm>
            <a:off x="2950590" y="489291"/>
            <a:ext cx="5866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BOLLINGER B5 CLASS 5 ALL-ELECTRIC CHASSIS CAB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C005AC-58E0-54A7-EB21-2918A017E63C}"/>
              </a:ext>
            </a:extLst>
          </p:cNvPr>
          <p:cNvCxnSpPr>
            <a:cxnSpLocks/>
          </p:cNvCxnSpPr>
          <p:nvPr/>
        </p:nvCxnSpPr>
        <p:spPr>
          <a:xfrm>
            <a:off x="1066800" y="5971056"/>
            <a:ext cx="10058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812E66-74E5-033A-D7B3-95DFC9B6A3FC}"/>
              </a:ext>
            </a:extLst>
          </p:cNvPr>
          <p:cNvCxnSpPr>
            <a:cxnSpLocks/>
          </p:cNvCxnSpPr>
          <p:nvPr/>
        </p:nvCxnSpPr>
        <p:spPr>
          <a:xfrm>
            <a:off x="1066800" y="869194"/>
            <a:ext cx="10058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947C1E2B-8C5E-5FBC-58BC-43BFFD2905B9}"/>
              </a:ext>
            </a:extLst>
          </p:cNvPr>
          <p:cNvSpPr/>
          <p:nvPr/>
        </p:nvSpPr>
        <p:spPr>
          <a:xfrm>
            <a:off x="11341699" y="709174"/>
            <a:ext cx="427015" cy="3200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&gt;</a:t>
            </a:r>
            <a:fld id="{DC4D0B94-4FBD-4AE9-8CD2-A56C7E733556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Bollinger bold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A86A32-0658-8ABA-CEB2-0DA793276755}"/>
              </a:ext>
            </a:extLst>
          </p:cNvPr>
          <p:cNvSpPr txBox="1"/>
          <p:nvPr/>
        </p:nvSpPr>
        <p:spPr>
          <a:xfrm>
            <a:off x="982396" y="5997628"/>
            <a:ext cx="6209762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All data preliminary and subject to change. Range estimated at half payload, running a typical urban delivery route.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BA31B-D7DC-0CE8-AB55-16D60F5B0A69}"/>
              </a:ext>
            </a:extLst>
          </p:cNvPr>
          <p:cNvSpPr txBox="1"/>
          <p:nvPr/>
        </p:nvSpPr>
        <p:spPr>
          <a:xfrm>
            <a:off x="940060" y="2301699"/>
            <a:ext cx="3958408" cy="32162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BATTERY		2 PACKS PROVIDE 158 KWH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RANGE		110-180 MILES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CHARGING (0 – 100%)	J1772 CCS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	AC LEVEL 2	9 HOURS @ 80 AMPS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	DCFC	1.5 HOURS @ </a:t>
            </a:r>
            <a:r>
              <a:rPr lang="en-US" sz="1100">
                <a:solidFill>
                  <a:prstClr val="black"/>
                </a:solidFill>
                <a:latin typeface="Bollinger Bold"/>
              </a:rPr>
              <a:t>75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 AMPS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POWER		363 HP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TORQUE		702 FT LBS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REAR AXLE		DUAL WHEEL RWD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		GAWR – 13,500 LBS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FRONT AXLE		SOLID BEAM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		GAWR – 7,500 LBS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Arial"/>
              </a:rPr>
              <a:t>TIRE SIZE	                                225/70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Arial"/>
              </a:rPr>
              <a:t>R19.5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  <a:lumOff val="35000"/>
                </a:prstClr>
              </a:solidFill>
              <a:effectLst/>
              <a:uLnTx/>
              <a:uFillTx/>
              <a:latin typeface="Bollinger Bold" pitchFamily="50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334602-1D3C-B7F9-8293-97EED108AD2A}"/>
              </a:ext>
            </a:extLst>
          </p:cNvPr>
          <p:cNvSpPr txBox="1"/>
          <p:nvPr/>
        </p:nvSpPr>
        <p:spPr>
          <a:xfrm>
            <a:off x="850301" y="722372"/>
            <a:ext cx="85490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100" normalizeH="0" baseline="0" noProof="0">
                <a:ln>
                  <a:noFill/>
                </a:ln>
                <a:solidFill>
                  <a:prstClr val="white">
                    <a:lumMod val="75000"/>
                    <a:alpha val="51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CLASS 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FC7A86-DA5F-64CD-3603-E15E474FFEB7}"/>
              </a:ext>
            </a:extLst>
          </p:cNvPr>
          <p:cNvSpPr txBox="1"/>
          <p:nvPr/>
        </p:nvSpPr>
        <p:spPr>
          <a:xfrm>
            <a:off x="4808011" y="2301699"/>
            <a:ext cx="4430744" cy="22313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GVWR		19,500 LBS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PAYLOAD		11,000 LBS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WHEELBASE		158 - 178”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CAB TO AXLE		136 - 156”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TURN CIRCLE		44-48’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CAB TO BOX		8”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FRAME HEIGHT                               30”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FRAME WIDTH		40”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BODY LENGTH		16 – 20’</a:t>
            </a:r>
          </a:p>
        </p:txBody>
      </p:sp>
      <p:pic>
        <p:nvPicPr>
          <p:cNvPr id="10" name="Picture 9" descr="A black and white photo of a toy truck&#10;&#10;Description automatically generated with low confidence">
            <a:extLst>
              <a:ext uri="{FF2B5EF4-FFF2-40B4-BE49-F238E27FC236}">
                <a16:creationId xmlns:a16="http://schemas.microsoft.com/office/drawing/2014/main" id="{99E7E140-0639-81B3-72B6-6379CCE915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69" y="2026033"/>
            <a:ext cx="6500015" cy="42058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92D538-094A-B16C-3BC9-81643D4ED76E}"/>
              </a:ext>
            </a:extLst>
          </p:cNvPr>
          <p:cNvSpPr txBox="1"/>
          <p:nvPr/>
        </p:nvSpPr>
        <p:spPr>
          <a:xfrm>
            <a:off x="1003271" y="5706097"/>
            <a:ext cx="8457271" cy="261610"/>
          </a:xfrm>
          <a:prstGeom prst="rect">
            <a:avLst/>
          </a:prstGeom>
          <a:noFill/>
          <a:ln w="6350">
            <a:noFill/>
          </a:ln>
        </p:spPr>
        <p:txBody>
          <a:bodyPr wrap="square" lIns="91440" tIns="45720" rIns="91440" bIns="45720" rtlCol="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PER CUSTOMER FEEDBACK:  MEDIUM DUTY TRUCKS, ON AVERAGE, ARE DRIVEN LESS THAN 100 MILES PER DAY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1D026-A0B7-9A02-8FD5-331F5C3E53B0}"/>
              </a:ext>
            </a:extLst>
          </p:cNvPr>
          <p:cNvSpPr txBox="1"/>
          <p:nvPr/>
        </p:nvSpPr>
        <p:spPr>
          <a:xfrm>
            <a:off x="10314043" y="6614944"/>
            <a:ext cx="1032387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CONFIDENTIAL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686593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844416-5DBC-849A-71CA-221C535963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830FA34-DFB3-53BB-D3E3-2810AA5EE3D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814" y="5971056"/>
            <a:ext cx="206786" cy="5567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636B6F-580C-4611-13FE-E5B2168536FE}"/>
              </a:ext>
            </a:extLst>
          </p:cNvPr>
          <p:cNvSpPr txBox="1"/>
          <p:nvPr/>
        </p:nvSpPr>
        <p:spPr>
          <a:xfrm>
            <a:off x="1472472" y="498718"/>
            <a:ext cx="9031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2025 MY OPTIONAL EQUIPMENT</a:t>
            </a:r>
          </a:p>
        </p:txBody>
      </p:sp>
      <p:pic>
        <p:nvPicPr>
          <p:cNvPr id="17" name="Picture 16" descr="A pile of nuts in a box&#10;&#10;Description automatically generated">
            <a:extLst>
              <a:ext uri="{FF2B5EF4-FFF2-40B4-BE49-F238E27FC236}">
                <a16:creationId xmlns:a16="http://schemas.microsoft.com/office/drawing/2014/main" id="{115C21AB-3C4E-6923-3323-7C669DF01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81" y="2499292"/>
            <a:ext cx="4965219" cy="2790907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C005AC-58E0-54A7-EB21-2918A017E63C}"/>
              </a:ext>
            </a:extLst>
          </p:cNvPr>
          <p:cNvCxnSpPr>
            <a:cxnSpLocks/>
          </p:cNvCxnSpPr>
          <p:nvPr/>
        </p:nvCxnSpPr>
        <p:spPr>
          <a:xfrm>
            <a:off x="1066800" y="5971056"/>
            <a:ext cx="10058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812E66-74E5-033A-D7B3-95DFC9B6A3FC}"/>
              </a:ext>
            </a:extLst>
          </p:cNvPr>
          <p:cNvCxnSpPr>
            <a:cxnSpLocks/>
          </p:cNvCxnSpPr>
          <p:nvPr/>
        </p:nvCxnSpPr>
        <p:spPr>
          <a:xfrm>
            <a:off x="1066800" y="869194"/>
            <a:ext cx="10058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947C1E2B-8C5E-5FBC-58BC-43BFFD2905B9}"/>
              </a:ext>
            </a:extLst>
          </p:cNvPr>
          <p:cNvSpPr/>
          <p:nvPr/>
        </p:nvSpPr>
        <p:spPr>
          <a:xfrm>
            <a:off x="11341699" y="709174"/>
            <a:ext cx="427015" cy="3200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&gt;</a:t>
            </a:r>
            <a:fld id="{DC4D0B94-4FBD-4AE9-8CD2-A56C7E733556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Bollinger bold"/>
              <a:ea typeface="+mn-ea"/>
              <a:cs typeface="+mn-cs"/>
            </a:endParaRPr>
          </a:p>
        </p:txBody>
      </p:sp>
      <p:pic>
        <p:nvPicPr>
          <p:cNvPr id="20" name="Picture 19" descr="A close-up of a pile of bearings&#10;&#10;Description automatically generated">
            <a:extLst>
              <a:ext uri="{FF2B5EF4-FFF2-40B4-BE49-F238E27FC236}">
                <a16:creationId xmlns:a16="http://schemas.microsoft.com/office/drawing/2014/main" id="{220312D9-57D6-A437-039E-979C5F07B7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499291"/>
            <a:ext cx="4965221" cy="27909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334602-1D3C-B7F9-8293-97EED108AD2A}"/>
              </a:ext>
            </a:extLst>
          </p:cNvPr>
          <p:cNvSpPr txBox="1"/>
          <p:nvPr/>
        </p:nvSpPr>
        <p:spPr>
          <a:xfrm>
            <a:off x="850301" y="834967"/>
            <a:ext cx="85490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100" normalizeH="0" baseline="0" noProof="0">
                <a:ln>
                  <a:noFill/>
                </a:ln>
                <a:solidFill>
                  <a:prstClr val="white">
                    <a:lumMod val="75000"/>
                    <a:alpha val="51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CLASS 4/5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BE3CA1-F994-94A8-11FB-18375C370160}"/>
              </a:ext>
            </a:extLst>
          </p:cNvPr>
          <p:cNvSpPr/>
          <p:nvPr/>
        </p:nvSpPr>
        <p:spPr>
          <a:xfrm>
            <a:off x="1066798" y="2493655"/>
            <a:ext cx="4965222" cy="2796543"/>
          </a:xfrm>
          <a:prstGeom prst="rect">
            <a:avLst/>
          </a:prstGeom>
          <a:solidFill>
            <a:schemeClr val="bg1">
              <a:alpha val="75112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983B64-543A-36A7-DA51-E5101D76083A}"/>
              </a:ext>
            </a:extLst>
          </p:cNvPr>
          <p:cNvSpPr txBox="1"/>
          <p:nvPr/>
        </p:nvSpPr>
        <p:spPr>
          <a:xfrm>
            <a:off x="10314043" y="6614944"/>
            <a:ext cx="1032387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CONFIDENTIAL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C60F72-C4AF-98E3-7A72-FA21141B2F5D}"/>
              </a:ext>
            </a:extLst>
          </p:cNvPr>
          <p:cNvSpPr/>
          <p:nvPr/>
        </p:nvSpPr>
        <p:spPr>
          <a:xfrm>
            <a:off x="6158758" y="2501544"/>
            <a:ext cx="4985100" cy="2788658"/>
          </a:xfrm>
          <a:prstGeom prst="rect">
            <a:avLst/>
          </a:prstGeom>
          <a:solidFill>
            <a:schemeClr val="bg1">
              <a:alpha val="74947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BA31B-D7DC-0CE8-AB55-16D60F5B0A69}"/>
              </a:ext>
            </a:extLst>
          </p:cNvPr>
          <p:cNvSpPr txBox="1"/>
          <p:nvPr/>
        </p:nvSpPr>
        <p:spPr>
          <a:xfrm>
            <a:off x="1185350" y="2639951"/>
            <a:ext cx="4826788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prstClr val="black"/>
                </a:solidFill>
                <a:latin typeface="Bollinger Bold"/>
              </a:rPr>
              <a:t>OPTIONAL</a:t>
            </a: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linger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MOBILEYE 	</a:t>
            </a:r>
            <a:r>
              <a:rPr lang="en-US" sz="1100">
                <a:solidFill>
                  <a:prstClr val="black"/>
                </a:solidFill>
                <a:latin typeface="Bollinger Bold"/>
              </a:rPr>
              <a:t>	ADVANCED DRIVER ASSISTANCE SYSTEM</a:t>
            </a:r>
            <a:endParaRPr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linger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		</a:t>
            </a:r>
            <a:r>
              <a:rPr lang="en-US" sz="1100">
                <a:solidFill>
                  <a:prstClr val="black"/>
                </a:solidFill>
                <a:latin typeface="Bollinger Bold"/>
              </a:rPr>
              <a:t>FORWARD COLLISION WARNING</a:t>
            </a:r>
            <a:endParaRPr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linger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prstClr val="black"/>
                </a:solidFill>
                <a:latin typeface="Bollinger Bold"/>
              </a:rPr>
              <a:t>	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	</a:t>
            </a:r>
            <a:r>
              <a:rPr lang="en-US" sz="1100">
                <a:solidFill>
                  <a:prstClr val="black"/>
                </a:solidFill>
                <a:latin typeface="Bollinger Bold"/>
              </a:rPr>
              <a:t>PEDESTRIAN &amp; CYCLIST COLLISION WARNING</a:t>
            </a:r>
            <a:endParaRPr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linger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		LANE DEPARTURE WARRNING</a:t>
            </a:r>
            <a:endParaRPr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linger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		HEADWAY MONITORING &amp; WARNING</a:t>
            </a:r>
            <a:endParaRPr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linger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		SPEED LIMIT INDICATOR</a:t>
            </a:r>
            <a:endParaRPr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linger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prstClr val="black"/>
                </a:solidFill>
                <a:latin typeface="Bollinger Bold"/>
              </a:rPr>
              <a:t>CAB COLOR		WHITE (STD) OTHER COLORS AVAILABLE</a:t>
            </a:r>
            <a:endParaRPr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linger Bold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llinger Bold" pitchFamily="50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73E8B0-9F33-EF7D-5152-7FB8932FC83D}"/>
              </a:ext>
            </a:extLst>
          </p:cNvPr>
          <p:cNvSpPr txBox="1"/>
          <p:nvPr/>
        </p:nvSpPr>
        <p:spPr>
          <a:xfrm>
            <a:off x="6295543" y="2643401"/>
            <a:ext cx="4691648" cy="20928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prstClr val="black"/>
              </a:solidFill>
              <a:latin typeface="Bollinger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prstClr val="black"/>
                </a:solidFill>
                <a:latin typeface="Bollinger Bold"/>
              </a:rPr>
              <a:t>WHEEL COLOR		WHITE, BLACK, GRAY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prstClr val="black"/>
                </a:solidFill>
                <a:latin typeface="Bollinger Bold"/>
              </a:rPr>
              <a:t>TERZO E PTO		10KW (13.4HP)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linger 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prstClr val="black"/>
                </a:solidFill>
                <a:latin typeface="Bollinger Bold"/>
              </a:rPr>
              <a:t>102” MIRRORS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/>
                <a:ea typeface="+mn-ea"/>
                <a:cs typeface="Arial"/>
              </a:rPr>
              <a:t>CAB AIR SHIELD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linger Bold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llinger Bold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E32156-249E-62D2-AD1A-8BFDA403C371}"/>
              </a:ext>
            </a:extLst>
          </p:cNvPr>
          <p:cNvSpPr txBox="1"/>
          <p:nvPr/>
        </p:nvSpPr>
        <p:spPr>
          <a:xfrm>
            <a:off x="982396" y="5997628"/>
            <a:ext cx="6209762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All </a:t>
            </a:r>
            <a:r>
              <a:rPr lang="en-US" sz="90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information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preliminary and subject to change.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939145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CBF3ED-22F9-47E9-1440-C58F2FCF1B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7EDD395-3177-9109-631D-3D83461673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814" y="5971056"/>
            <a:ext cx="206786" cy="55677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1CC258-C049-F182-5532-8FA6C80E928A}"/>
              </a:ext>
            </a:extLst>
          </p:cNvPr>
          <p:cNvCxnSpPr>
            <a:cxnSpLocks/>
          </p:cNvCxnSpPr>
          <p:nvPr/>
        </p:nvCxnSpPr>
        <p:spPr>
          <a:xfrm>
            <a:off x="1066800" y="5971056"/>
            <a:ext cx="10058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6310BF-1255-3C65-8387-9066EB814074}"/>
              </a:ext>
            </a:extLst>
          </p:cNvPr>
          <p:cNvCxnSpPr>
            <a:cxnSpLocks/>
          </p:cNvCxnSpPr>
          <p:nvPr/>
        </p:nvCxnSpPr>
        <p:spPr>
          <a:xfrm>
            <a:off x="1066800" y="869194"/>
            <a:ext cx="10058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70AD6D4-F81E-2485-E3A8-F93ED0DB3FD2}"/>
              </a:ext>
            </a:extLst>
          </p:cNvPr>
          <p:cNvSpPr/>
          <p:nvPr/>
        </p:nvSpPr>
        <p:spPr>
          <a:xfrm>
            <a:off x="11341699" y="709174"/>
            <a:ext cx="427015" cy="3200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&gt;</a:t>
            </a:r>
            <a:fld id="{DC4D0B94-4FBD-4AE9-8CD2-A56C7E733556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Bollinger bold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026B17-6C23-E5B4-C5E6-B2796B38084A}"/>
              </a:ext>
            </a:extLst>
          </p:cNvPr>
          <p:cNvSpPr txBox="1"/>
          <p:nvPr/>
        </p:nvSpPr>
        <p:spPr>
          <a:xfrm>
            <a:off x="1066800" y="498718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FLAT, CLEAN AND STRAIGHT FRAME RAILS MAKE IT MUCH EASIER TO ELECTRIFY YOUR FLEET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DF3CC-0897-7423-1B0E-1CAA17957FFF}"/>
              </a:ext>
            </a:extLst>
          </p:cNvPr>
          <p:cNvSpPr txBox="1"/>
          <p:nvPr/>
        </p:nvSpPr>
        <p:spPr>
          <a:xfrm>
            <a:off x="964640" y="6036117"/>
            <a:ext cx="6209762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All data preliminary and subject to change.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BE872-B643-120F-B7BB-2B3B7285832D}"/>
              </a:ext>
            </a:extLst>
          </p:cNvPr>
          <p:cNvSpPr txBox="1"/>
          <p:nvPr/>
        </p:nvSpPr>
        <p:spPr>
          <a:xfrm>
            <a:off x="10314043" y="6614944"/>
            <a:ext cx="1032387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CONFIDENTIAL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9078CC-DF4A-2DD0-46D0-83732B8CE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152932"/>
            <a:ext cx="10057284" cy="446945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EE48370-DBB8-100C-4FD1-604D302D759D}"/>
              </a:ext>
            </a:extLst>
          </p:cNvPr>
          <p:cNvSpPr txBox="1">
            <a:spLocks/>
          </p:cNvSpPr>
          <p:nvPr/>
        </p:nvSpPr>
        <p:spPr>
          <a:xfrm>
            <a:off x="9552499" y="1936418"/>
            <a:ext cx="1277118" cy="344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OPTIONAL E-PTO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prstClr val="black">
                    <a:lumMod val="65000"/>
                    <a:lumOff val="35000"/>
                  </a:prstClr>
                </a:solidFill>
                <a:latin typeface="Bollinger Bold" pitchFamily="50" charset="0"/>
              </a:rPr>
              <a:t>10 Kw / 13.4 HP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Bollinger Bold" pitchFamily="50" charset="0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25A1F4-A155-374A-041D-A17E042D1E89}"/>
              </a:ext>
            </a:extLst>
          </p:cNvPr>
          <p:cNvCxnSpPr/>
          <p:nvPr/>
        </p:nvCxnSpPr>
        <p:spPr>
          <a:xfrm flipH="1">
            <a:off x="9771753" y="2356826"/>
            <a:ext cx="530504" cy="50602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3CF69AE6-B3A3-8164-AEB6-4A7616656E6C}"/>
              </a:ext>
            </a:extLst>
          </p:cNvPr>
          <p:cNvSpPr txBox="1">
            <a:spLocks/>
          </p:cNvSpPr>
          <p:nvPr/>
        </p:nvSpPr>
        <p:spPr>
          <a:xfrm>
            <a:off x="7509115" y="4993044"/>
            <a:ext cx="1897069" cy="223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DUAL REAR WHEEL DRIVE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D5DD443-5361-3691-05E2-E0FBF651E152}"/>
              </a:ext>
            </a:extLst>
          </p:cNvPr>
          <p:cNvSpPr txBox="1">
            <a:spLocks/>
          </p:cNvSpPr>
          <p:nvPr/>
        </p:nvSpPr>
        <p:spPr>
          <a:xfrm>
            <a:off x="6172333" y="4354830"/>
            <a:ext cx="1575074" cy="231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SOLID REAR E-AXLE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CC5B7F1-81BC-6A16-3E6C-6C952CF92225}"/>
              </a:ext>
            </a:extLst>
          </p:cNvPr>
          <p:cNvCxnSpPr>
            <a:cxnSpLocks/>
          </p:cNvCxnSpPr>
          <p:nvPr/>
        </p:nvCxnSpPr>
        <p:spPr>
          <a:xfrm flipV="1">
            <a:off x="7401644" y="3493698"/>
            <a:ext cx="1085850" cy="838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D41715FE-FE45-A637-420D-3EC9DE229A5B}"/>
              </a:ext>
            </a:extLst>
          </p:cNvPr>
          <p:cNvSpPr txBox="1">
            <a:spLocks/>
          </p:cNvSpPr>
          <p:nvPr/>
        </p:nvSpPr>
        <p:spPr>
          <a:xfrm>
            <a:off x="3641666" y="4726018"/>
            <a:ext cx="1313504" cy="37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STRAIGHT BEAM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FRONT AXLE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1C7317C0-0EB8-E2BE-3EB0-A41A90B3EDE1}"/>
              </a:ext>
            </a:extLst>
          </p:cNvPr>
          <p:cNvSpPr txBox="1">
            <a:spLocks/>
          </p:cNvSpPr>
          <p:nvPr/>
        </p:nvSpPr>
        <p:spPr>
          <a:xfrm>
            <a:off x="3477026" y="1156586"/>
            <a:ext cx="2674424" cy="573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HV COMPONENTS </a:t>
            </a:r>
            <a:r>
              <a:rPr lang="en-US" sz="1100">
                <a:solidFill>
                  <a:prstClr val="black">
                    <a:lumMod val="65000"/>
                    <a:lumOff val="35000"/>
                  </a:prstClr>
                </a:solidFill>
                <a:latin typeface="Bollinger Bold" pitchFamily="50" charset="0"/>
              </a:rPr>
              <a:t>SAFELY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Bollinger Bold" pitchFamily="50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BETWEEN FRAME RAILS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978098-8AEE-D8FA-AA56-AE1D34585BE4}"/>
              </a:ext>
            </a:extLst>
          </p:cNvPr>
          <p:cNvCxnSpPr/>
          <p:nvPr/>
        </p:nvCxnSpPr>
        <p:spPr>
          <a:xfrm>
            <a:off x="4705350" y="1730272"/>
            <a:ext cx="0" cy="12605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C7E97E40-4ACD-7AE1-A071-158A452E6705}"/>
              </a:ext>
            </a:extLst>
          </p:cNvPr>
          <p:cNvSpPr txBox="1">
            <a:spLocks/>
          </p:cNvSpPr>
          <p:nvPr/>
        </p:nvSpPr>
        <p:spPr>
          <a:xfrm>
            <a:off x="5357705" y="2057628"/>
            <a:ext cx="1941822" cy="573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SUSTAINABLE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LFP BATTERY PACKS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2128AF3A-4EEE-8A49-67BC-5472EEFDE541}"/>
              </a:ext>
            </a:extLst>
          </p:cNvPr>
          <p:cNvSpPr txBox="1">
            <a:spLocks/>
          </p:cNvSpPr>
          <p:nvPr/>
        </p:nvSpPr>
        <p:spPr>
          <a:xfrm>
            <a:off x="9974425" y="2849795"/>
            <a:ext cx="1231385" cy="958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FLAT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CLEAN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STRAIGHT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FRAME RAILS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CA3BF4-3433-C522-3C2C-5D403FDE59A5}"/>
              </a:ext>
            </a:extLst>
          </p:cNvPr>
          <p:cNvCxnSpPr>
            <a:cxnSpLocks/>
          </p:cNvCxnSpPr>
          <p:nvPr/>
        </p:nvCxnSpPr>
        <p:spPr>
          <a:xfrm flipH="1" flipV="1">
            <a:off x="3505739" y="3874697"/>
            <a:ext cx="693348" cy="7842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custData r:id="rId1"/>
    </p:custDataLst>
    <p:extLst>
      <p:ext uri="{BB962C8B-B14F-4D97-AF65-F5344CB8AC3E}">
        <p14:creationId xmlns:p14="http://schemas.microsoft.com/office/powerpoint/2010/main" val="222914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CBF3ED-22F9-47E9-1440-C58F2FCF1B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D9891E-0BF8-DB56-EF0E-603269D56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82" y="1236717"/>
            <a:ext cx="4106075" cy="2250222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7EDD395-3177-9109-631D-3D83461673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814" y="5971056"/>
            <a:ext cx="206786" cy="556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30CEC9-5BB6-3010-E23F-5978BF21DFAD}"/>
              </a:ext>
            </a:extLst>
          </p:cNvPr>
          <p:cNvSpPr txBox="1"/>
          <p:nvPr/>
        </p:nvSpPr>
        <p:spPr>
          <a:xfrm>
            <a:off x="1066800" y="489291"/>
            <a:ext cx="10058400" cy="3799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  <a:latin typeface="Bollinger Bold"/>
              </a:rPr>
              <a:t>OUR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/>
              </a:rPr>
              <a:t> CLEAN FRAME OFFERS UNLIMITED BODY APPLICATION OPPORTUNITIES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1CC258-C049-F182-5532-8FA6C80E928A}"/>
              </a:ext>
            </a:extLst>
          </p:cNvPr>
          <p:cNvCxnSpPr>
            <a:cxnSpLocks/>
          </p:cNvCxnSpPr>
          <p:nvPr/>
        </p:nvCxnSpPr>
        <p:spPr>
          <a:xfrm>
            <a:off x="1066800" y="5971056"/>
            <a:ext cx="10058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9EEC326-EC1C-4C29-9D9E-8BA96F91322F}"/>
              </a:ext>
            </a:extLst>
          </p:cNvPr>
          <p:cNvSpPr/>
          <p:nvPr/>
        </p:nvSpPr>
        <p:spPr>
          <a:xfrm>
            <a:off x="7174036" y="362088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69F888-51F5-4DA3-9E26-054DCBD78E32}"/>
              </a:ext>
            </a:extLst>
          </p:cNvPr>
          <p:cNvSpPr/>
          <p:nvPr/>
        </p:nvSpPr>
        <p:spPr>
          <a:xfrm>
            <a:off x="7604522" y="352432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+mn-cs"/>
              </a:rPr>
              <a:t>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6310BF-1255-3C65-8387-9066EB814074}"/>
              </a:ext>
            </a:extLst>
          </p:cNvPr>
          <p:cNvCxnSpPr>
            <a:cxnSpLocks/>
          </p:cNvCxnSpPr>
          <p:nvPr/>
        </p:nvCxnSpPr>
        <p:spPr>
          <a:xfrm>
            <a:off x="1066800" y="869194"/>
            <a:ext cx="10058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3B33EF45-3D1A-FD9A-37A1-656674909E9B}"/>
              </a:ext>
            </a:extLst>
          </p:cNvPr>
          <p:cNvSpPr/>
          <p:nvPr/>
        </p:nvSpPr>
        <p:spPr>
          <a:xfrm>
            <a:off x="11341699" y="709174"/>
            <a:ext cx="427015" cy="3200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&gt;</a:t>
            </a:r>
            <a:fld id="{DC4D0B94-4FBD-4AE9-8CD2-A56C7E733556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Bollinger bold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52B22D7-0A3B-664C-7875-339852E6C3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61" y="3546078"/>
            <a:ext cx="4106075" cy="22502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0636CF-931F-8B9E-5F15-7DC51E5200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44" y="1270875"/>
            <a:ext cx="4122075" cy="22589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5F88A6-25F5-B683-B845-DE75A49AD4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744" y="3514704"/>
            <a:ext cx="4138073" cy="22677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EA51F5-9773-7211-A6AA-22605DAF4B8C}"/>
              </a:ext>
            </a:extLst>
          </p:cNvPr>
          <p:cNvSpPr txBox="1"/>
          <p:nvPr/>
        </p:nvSpPr>
        <p:spPr>
          <a:xfrm>
            <a:off x="10314043" y="6614944"/>
            <a:ext cx="1032387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CONFIDENTIAL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644964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E943C29-8752-E2E3-307E-16D8BEB2E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1154D1-3B7B-A9EC-E50B-9EBCB368B3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814" y="5971056"/>
            <a:ext cx="206786" cy="55677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A40E27-311F-0311-0D00-7B84BFBDBF78}"/>
              </a:ext>
            </a:extLst>
          </p:cNvPr>
          <p:cNvCxnSpPr>
            <a:cxnSpLocks/>
          </p:cNvCxnSpPr>
          <p:nvPr/>
        </p:nvCxnSpPr>
        <p:spPr>
          <a:xfrm>
            <a:off x="1066800" y="5971056"/>
            <a:ext cx="10058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E6452B0-6CDE-5562-446D-496BBB5EB729}"/>
              </a:ext>
            </a:extLst>
          </p:cNvPr>
          <p:cNvCxnSpPr>
            <a:cxnSpLocks/>
          </p:cNvCxnSpPr>
          <p:nvPr/>
        </p:nvCxnSpPr>
        <p:spPr>
          <a:xfrm>
            <a:off x="1066800" y="869194"/>
            <a:ext cx="10058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EAFF2D6A-9A91-C0E7-1062-7F119FD003A5}"/>
              </a:ext>
            </a:extLst>
          </p:cNvPr>
          <p:cNvSpPr/>
          <p:nvPr/>
        </p:nvSpPr>
        <p:spPr>
          <a:xfrm>
            <a:off x="11341699" y="709174"/>
            <a:ext cx="427015" cy="3200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t>&gt;</a:t>
            </a:r>
            <a:fld id="{DC4D0B94-4FBD-4AE9-8CD2-A56C7E733556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ollinger bold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Bollinger 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F4EEBB-74B9-C485-A943-9217C9A361EA}"/>
              </a:ext>
            </a:extLst>
          </p:cNvPr>
          <p:cNvSpPr txBox="1"/>
          <p:nvPr/>
        </p:nvSpPr>
        <p:spPr>
          <a:xfrm>
            <a:off x="2185472" y="1533342"/>
            <a:ext cx="7821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 pitchFamily="50" charset="0"/>
                <a:ea typeface="+mn-ea"/>
                <a:cs typeface="Arial" panose="020B0604020202020204" pitchFamily="34" charset="0"/>
              </a:rPr>
              <a:t>IRA INCENTIVE = 30% OF VEHICLE PURCHASE PRICE UP TO $40,000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3978EA-FE09-E84B-219C-1AB4E2B09227}"/>
              </a:ext>
            </a:extLst>
          </p:cNvPr>
          <p:cNvSpPr txBox="1"/>
          <p:nvPr/>
        </p:nvSpPr>
        <p:spPr>
          <a:xfrm>
            <a:off x="1066800" y="489291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FLEETS BENEFIT GREATLY FROM THE INFLATION REDUCTION ACT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F5040D-667A-FB62-D28E-EF57854FCEAF}"/>
              </a:ext>
            </a:extLst>
          </p:cNvPr>
          <p:cNvSpPr txBox="1"/>
          <p:nvPr/>
        </p:nvSpPr>
        <p:spPr>
          <a:xfrm>
            <a:off x="1789749" y="4622511"/>
            <a:ext cx="8767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linger Bold" pitchFamily="50" charset="0"/>
                <a:ea typeface="+mn-ea"/>
                <a:cs typeface="Arial" panose="020B0604020202020204" pitchFamily="34" charset="0"/>
              </a:rPr>
              <a:t>ENCOURAGING FLEETS TO TRANSITION MORE TRUCKS TO ELECTRIC FASTER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93AC92-E30D-15A6-EE56-069526FC9FBB}"/>
              </a:ext>
            </a:extLst>
          </p:cNvPr>
          <p:cNvGrpSpPr/>
          <p:nvPr/>
        </p:nvGrpSpPr>
        <p:grpSpPr>
          <a:xfrm>
            <a:off x="1043220" y="2597599"/>
            <a:ext cx="10260716" cy="1535697"/>
            <a:chOff x="1066800" y="2409967"/>
            <a:chExt cx="11627156" cy="1740209"/>
          </a:xfrm>
        </p:grpSpPr>
        <p:pic>
          <p:nvPicPr>
            <p:cNvPr id="17" name="Picture 16" descr="A picture containing truck, outdoor, driving, transport&#10;&#10;Description automatically generated">
              <a:extLst>
                <a:ext uri="{FF2B5EF4-FFF2-40B4-BE49-F238E27FC236}">
                  <a16:creationId xmlns:a16="http://schemas.microsoft.com/office/drawing/2014/main" id="{7DA8F365-71EF-1D62-2862-861034A856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0" t="6845" r="7246"/>
            <a:stretch/>
          </p:blipFill>
          <p:spPr>
            <a:xfrm>
              <a:off x="1066800" y="2409967"/>
              <a:ext cx="2277500" cy="1740209"/>
            </a:xfrm>
            <a:prstGeom prst="rect">
              <a:avLst/>
            </a:prstGeom>
          </p:spPr>
        </p:pic>
        <p:pic>
          <p:nvPicPr>
            <p:cNvPr id="18" name="Picture 17" descr="A picture containing truck, outdoor, driving, transport&#10;&#10;Description automatically generated">
              <a:extLst>
                <a:ext uri="{FF2B5EF4-FFF2-40B4-BE49-F238E27FC236}">
                  <a16:creationId xmlns:a16="http://schemas.microsoft.com/office/drawing/2014/main" id="{1D0FC874-616C-F091-7730-FF4493862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0" t="6845" r="7246"/>
            <a:stretch/>
          </p:blipFill>
          <p:spPr>
            <a:xfrm>
              <a:off x="3404214" y="2409967"/>
              <a:ext cx="2277500" cy="1740209"/>
            </a:xfrm>
            <a:prstGeom prst="rect">
              <a:avLst/>
            </a:prstGeom>
          </p:spPr>
        </p:pic>
        <p:pic>
          <p:nvPicPr>
            <p:cNvPr id="19" name="Picture 18" descr="A picture containing truck, outdoor, driving, transport&#10;&#10;Description automatically generated">
              <a:extLst>
                <a:ext uri="{FF2B5EF4-FFF2-40B4-BE49-F238E27FC236}">
                  <a16:creationId xmlns:a16="http://schemas.microsoft.com/office/drawing/2014/main" id="{DB05FD4E-4988-B435-CC87-267AB0626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0" t="6845" r="7246"/>
            <a:stretch/>
          </p:blipFill>
          <p:spPr>
            <a:xfrm>
              <a:off x="5741628" y="2409967"/>
              <a:ext cx="2277500" cy="1740209"/>
            </a:xfrm>
            <a:prstGeom prst="rect">
              <a:avLst/>
            </a:prstGeom>
          </p:spPr>
        </p:pic>
        <p:pic>
          <p:nvPicPr>
            <p:cNvPr id="20" name="Picture 19" descr="A picture containing truck, outdoor, driving, transport&#10;&#10;Description automatically generated">
              <a:extLst>
                <a:ext uri="{FF2B5EF4-FFF2-40B4-BE49-F238E27FC236}">
                  <a16:creationId xmlns:a16="http://schemas.microsoft.com/office/drawing/2014/main" id="{E09DDE07-2ABE-7AE3-5FA0-A477EB02F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0" t="6845" r="7246"/>
            <a:stretch/>
          </p:blipFill>
          <p:spPr>
            <a:xfrm>
              <a:off x="8079042" y="2409967"/>
              <a:ext cx="2277500" cy="1740209"/>
            </a:xfrm>
            <a:prstGeom prst="rect">
              <a:avLst/>
            </a:prstGeom>
          </p:spPr>
        </p:pic>
        <p:pic>
          <p:nvPicPr>
            <p:cNvPr id="22" name="Picture 21" descr="A picture containing truck, outdoor, driving, transport&#10;&#10;Description automatically generated">
              <a:extLst>
                <a:ext uri="{FF2B5EF4-FFF2-40B4-BE49-F238E27FC236}">
                  <a16:creationId xmlns:a16="http://schemas.microsoft.com/office/drawing/2014/main" id="{3944A927-47C6-AFC6-59D0-C4DA10596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0" t="6845" r="7246"/>
            <a:stretch/>
          </p:blipFill>
          <p:spPr>
            <a:xfrm>
              <a:off x="10416456" y="2409967"/>
              <a:ext cx="2277500" cy="174020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1890D51-3A7C-862E-992C-ADF25E688B42}"/>
              </a:ext>
            </a:extLst>
          </p:cNvPr>
          <p:cNvSpPr txBox="1"/>
          <p:nvPr/>
        </p:nvSpPr>
        <p:spPr>
          <a:xfrm>
            <a:off x="982396" y="5997628"/>
            <a:ext cx="6209762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Vehicle must be 14,000 GVW or greater to qualify for full Inflation Reduction Act incentives.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CF9558-0299-D2D7-1172-A27881D45DD8}"/>
              </a:ext>
            </a:extLst>
          </p:cNvPr>
          <p:cNvSpPr txBox="1"/>
          <p:nvPr/>
        </p:nvSpPr>
        <p:spPr>
          <a:xfrm>
            <a:off x="10314043" y="6614944"/>
            <a:ext cx="1032387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ollinger Bold" pitchFamily="50" charset="0"/>
                <a:ea typeface="+mn-ea"/>
                <a:cs typeface="+mn-cs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14252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DA6DFB-DBD8-5765-E964-ADAA5BE2F9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group of trucks in a parking lot&#10;&#10;Description automatically generated">
            <a:extLst>
              <a:ext uri="{FF2B5EF4-FFF2-40B4-BE49-F238E27FC236}">
                <a16:creationId xmlns:a16="http://schemas.microsoft.com/office/drawing/2014/main" id="{8F53B04A-47DA-7E8F-ABA3-935D2DD0D2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90" t="15136" r="2143" b="13969"/>
          <a:stretch/>
        </p:blipFill>
        <p:spPr>
          <a:xfrm>
            <a:off x="1843" y="1477"/>
            <a:ext cx="12193661" cy="6867622"/>
          </a:xfrm>
          <a:prstGeom prst="rect">
            <a:avLst/>
          </a:prstGeom>
        </p:spPr>
      </p:pic>
      <p:pic>
        <p:nvPicPr>
          <p:cNvPr id="6" name="Picture 5" descr="A black and white diagonal stripes&#10;&#10;Description automatically generated">
            <a:extLst>
              <a:ext uri="{FF2B5EF4-FFF2-40B4-BE49-F238E27FC236}">
                <a16:creationId xmlns:a16="http://schemas.microsoft.com/office/drawing/2014/main" id="{DAA01871-4572-2A50-06D9-3773F7B345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406" y="6051062"/>
            <a:ext cx="207160" cy="557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4716E1-3ADF-9DE3-DCD1-DAC1E3BADA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3251" y="970934"/>
            <a:ext cx="6120581" cy="1002894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1092473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��< ? x m l   v e r s i o n = " 1 . 0 "   e n c o d i n g = " u t f - 1 6 " ? > < I d W r a p p e r   x m l n s : x s d = " h t t p : / / w w w . w 3 . o r g / 2 0 0 1 / X M L S c h e m a "   x m l n s : x s i = " h t t p : / / w w w . w 3 . o r g / 2 0 0 1 / X M L S c h e m a - i n s t a n c e "   x m l n s = " p b - w r a p p e r " >  
     < I d > 4 a 2 b b 7 3 7 - 4 d 6 f - 4 6 9 d - 8 f 7 5 - 3 d d d 3 9 c f 5 8 f 3 < / I d >  
 < / I d W r a p p e r > 
</file>

<file path=customXml/item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4d71f14-ef91-462a-b7d8-0790051e9613" xsi:nil="true"/>
  </documentManagement>
</p:properties>
</file>

<file path=customXml/item11.xml>��< ? x m l   v e r s i o n = " 1 . 0 "   e n c o d i n g = " u t f - 1 6 " ? > < I d W r a p p e r   x m l n s : x s d = " h t t p : / / w w w . w 3 . o r g / 2 0 0 1 / X M L S c h e m a "   x m l n s : x s i = " h t t p : / / w w w . w 3 . o r g / 2 0 0 1 / X M L S c h e m a - i n s t a n c e "   x m l n s = " p b - w r a p p e r " >  
     < I d > 4 a 2 b b 7 3 7 - 4 d 6 f - 4 6 9 d - 8 f 7 5 - 3 d d d 3 9 c f 5 8 f 3 < / I d >  
 < / I d W r a p p e r > 
</file>

<file path=customXml/item12.xml>��< ? x m l   v e r s i o n = " 1 . 0 "   e n c o d i n g = " u t f - 1 6 " ? > < I d W r a p p e r   x m l n s : x s d = " h t t p : / / w w w . w 3 . o r g / 2 0 0 1 / X M L S c h e m a "   x m l n s : x s i = " h t t p : / / w w w . w 3 . o r g / 2 0 0 1 / X M L S c h e m a - i n s t a n c e "   x m l n s = " p b - w r a p p e r " >  
     < I d > 4 a 2 b b 7 3 7 - 4 d 6 f - 4 6 9 d - 8 f 7 5 - 3 d d d 3 9 c f 5 8 f 3 < / I d >  
 < / I d W r a p p e r > 
</file>

<file path=customXml/item13.xml>��< ? x m l   v e r s i o n = " 1 . 0 "   e n c o d i n g = " u t f - 1 6 " ? > < I d W r a p p e r   x m l n s : x s d = " h t t p : / / w w w . w 3 . o r g / 2 0 0 1 / X M L S c h e m a "   x m l n s : x s i = " h t t p : / / w w w . w 3 . o r g / 2 0 0 1 / X M L S c h e m a - i n s t a n c e "   x m l n s = " p b - w r a p p e r " >  
     < I d > 7 2 d 2 9 c 8 b - 2 2 1 c - 4 a d f - 8 b 8 a - b e 6 b b 1 9 3 a 9 6 1 < / I d >  
 < / I d W r a p p e r > 
</file>

<file path=customXml/item14.xml><?xml version="1.0" encoding="utf-8"?>
<IdWrapper xmlns:xsd="http://www.w3.org/2001/XMLSchema" xmlns:xsi="http://www.w3.org/2001/XMLSchema-instance" xmlns="pb-wrapper">
  <Id>cd77150d-965f-4d30-9092-1b0eecb102a5</Id>
</IdWrapper>
</file>

<file path=customXml/item15.xml>��< ? x m l   v e r s i o n = " 1 . 0 "   e n c o d i n g = " u t f - 1 6 " ? > < I d W r a p p e r   x m l n s : x s d = " h t t p : / / w w w . w 3 . o r g / 2 0 0 1 / X M L S c h e m a "   x m l n s : x s i = " h t t p : / / w w w . w 3 . o r g / 2 0 0 1 / X M L S c h e m a - i n s t a n c e "   x m l n s = " p b - w r a p p e r " >  
     < I d > c d 7 7 1 5 0 d - 9 6 5 f - 4 d 3 0 - 9 0 9 2 - 1 b 0 e e c b 1 0 2 a 5 < / I d >  
 < / I d W r a p p e r > 
</file>

<file path=customXml/item1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C7CA1AB0DF31478BFB4685762CD44E" ma:contentTypeVersion="4" ma:contentTypeDescription="Create a new document." ma:contentTypeScope="" ma:versionID="3faf7ac12aeccda704e240b22a2c36bf">
  <xsd:schema xmlns:xsd="http://www.w3.org/2001/XMLSchema" xmlns:xs="http://www.w3.org/2001/XMLSchema" xmlns:p="http://schemas.microsoft.com/office/2006/metadata/properties" xmlns:ns3="c4d71f14-ef91-462a-b7d8-0790051e9613" targetNamespace="http://schemas.microsoft.com/office/2006/metadata/properties" ma:root="true" ma:fieldsID="7700351eb8b52f571982cdbd7dccb953" ns3:_="">
    <xsd:import namespace="c4d71f14-ef91-462a-b7d8-0790051e9613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d71f14-ef91-462a-b7d8-0790051e9613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��< ? x m l   v e r s i o n = " 1 . 0 "   e n c o d i n g = " u t f - 1 6 " ? > < I d W r a p p e r   x m l n s : x s d = " h t t p : / / w w w . w 3 . o r g / 2 0 0 1 / X M L S c h e m a "   x m l n s : x s i = " h t t p : / / w w w . w 3 . o r g / 2 0 0 1 / X M L S c h e m a - i n s t a n c e "   x m l n s = " p b - w r a p p e r " >  
     < I d > c d 7 7 1 5 0 d - 9 6 5 f - 4 d 3 0 - 9 0 9 2 - 1 b 0 e e c b 1 0 2 a 5 < / I d >  
 < / I d W r a p p e r > 
</file>

<file path=customXml/item3.xml>��< ? x m l   v e r s i o n = " 1 . 0 "   e n c o d i n g = " u t f - 1 6 " ? > < I d W r a p p e r   x m l n s : x s d = " h t t p : / / w w w . w 3 . o r g / 2 0 0 1 / X M L S c h e m a "   x m l n s : x s i = " h t t p : / / w w w . w 3 . o r g / 2 0 0 1 / X M L S c h e m a - i n s t a n c e "   x m l n s = " p b - w r a p p e r " >  
     < I d > c d 7 7 1 5 0 d - 9 6 5 f - 4 d 3 0 - 9 0 9 2 - 1 b 0 e e c b 1 0 2 a 5 < / I d >  
 < / I d W r a p p e r > 
</file>

<file path=customXml/item4.xml>��< ? x m l   v e r s i o n = " 1 . 0 "   e n c o d i n g = " u t f - 1 6 " ? > < I d W r a p p e r   x m l n s : x s d = " h t t p : / / w w w . w 3 . o r g / 2 0 0 1 / X M L S c h e m a "   x m l n s : x s i = " h t t p : / / w w w . w 3 . o r g / 2 0 0 1 / X M L S c h e m a - i n s t a n c e "   x m l n s = " p b - w r a p p e r " >  
     < I d > c d 7 7 1 5 0 d - 9 6 5 f - 4 d 3 0 - 9 0 9 2 - 1 b 0 e e c b 1 0 2 a 5 < / I d >  
 < / I d W r a p p e r > 
</file>

<file path=customXml/item5.xml>��< ? x m l   v e r s i o n = " 1 . 0 "   e n c o d i n g = " u t f - 1 6 " ? > < I d W r a p p e r   x m l n s : x s d = " h t t p : / / w w w . w 3 . o r g / 2 0 0 1 / X M L S c h e m a "   x m l n s : x s i = " h t t p : / / w w w . w 3 . o r g / 2 0 0 1 / X M L S c h e m a - i n s t a n c e "   x m l n s = " p b - w r a p p e r " >  
     < I d > 7 2 d 2 9 c 8 b - 2 2 1 c - 4 a d f - 8 b 8 a - b e 6 b b 1 9 3 a 9 6 1 < / I d >  
 < / I d W r a p p e r > 
</file>

<file path=customXml/item6.xml>��< ? x m l   v e r s i o n = " 1 . 0 "   e n c o d i n g = " u t f - 1 6 " ? > < I d W r a p p e r   x m l n s : x s d = " h t t p : / / w w w . w 3 . o r g / 2 0 0 1 / X M L S c h e m a "   x m l n s : x s i = " h t t p : / / w w w . w 3 . o r g / 2 0 0 1 / X M L S c h e m a - i n s t a n c e "   x m l n s = " p b - w r a p p e r " >  
     < I d > 4 a 2 b b 7 3 7 - 4 d 6 f - 4 6 9 d - 8 f 7 5 - 3 d d d 3 9 c f 5 8 f 3 < / I d >  
 < / I d W r a p p e r > 
</file>

<file path=customXml/item7.xml>��< ? x m l   v e r s i o n = " 1 . 0 "   e n c o d i n g = " u t f - 1 6 " ? > < I d W r a p p e r   x m l n s : x s d = " h t t p : / / w w w . w 3 . o r g / 2 0 0 1 / X M L S c h e m a "   x m l n s : x s i = " h t t p : / / w w w . w 3 . o r g / 2 0 0 1 / X M L S c h e m a - i n s t a n c e "   x m l n s = " p b - w r a p p e r " >  
     < I d > c d 7 7 1 5 0 d - 9 6 5 f - 4 d 3 0 - 9 0 9 2 - 1 b 0 e e c b 1 0 2 a 5 < / I d >  
 < / I d W r a p p e r > 
</file>

<file path=customXml/item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.xml>��< ? x m l   v e r s i o n = " 1 . 0 "   e n c o d i n g = " u t f - 1 6 " ? > < I d W r a p p e r   x m l n s : x s d = " h t t p : / / w w w . w 3 . o r g / 2 0 0 1 / X M L S c h e m a "   x m l n s : x s i = " h t t p : / / w w w . w 3 . o r g / 2 0 0 1 / X M L S c h e m a - i n s t a n c e "   x m l n s = " p b - w r a p p e r " >  
     < I d > c d 7 7 1 5 0 d - 9 6 5 f - 4 d 3 0 - 9 0 9 2 - 1 b 0 e e c b 1 0 2 a 5 < / I d >  
 < / I d W r a p p e r > 
</file>

<file path=customXml/itemProps1.xml><?xml version="1.0" encoding="utf-8"?>
<ds:datastoreItem xmlns:ds="http://schemas.openxmlformats.org/officeDocument/2006/customXml" ds:itemID="{5C5CBC8C-2BEA-304D-8863-8B375E097CAD}">
  <ds:schemaRefs>
    <ds:schemaRef ds:uri="http://www.w3.org/2001/XMLSchema"/>
    <ds:schemaRef ds:uri="pb-wrapper"/>
  </ds:schemaRefs>
</ds:datastoreItem>
</file>

<file path=customXml/itemProps10.xml><?xml version="1.0" encoding="utf-8"?>
<ds:datastoreItem xmlns:ds="http://schemas.openxmlformats.org/officeDocument/2006/customXml" ds:itemID="{58FC0FBC-182A-4BD1-B727-6C3D83410947}">
  <ds:schemaRefs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c4d71f14-ef91-462a-b7d8-0790051e9613"/>
    <ds:schemaRef ds:uri="http://schemas.microsoft.com/office/2006/metadata/properties"/>
    <ds:schemaRef ds:uri="http://purl.org/dc/terms/"/>
  </ds:schemaRefs>
</ds:datastoreItem>
</file>

<file path=customXml/itemProps11.xml><?xml version="1.0" encoding="utf-8"?>
<ds:datastoreItem xmlns:ds="http://schemas.openxmlformats.org/officeDocument/2006/customXml" ds:itemID="{975DF96E-6B1D-49DA-87E8-B537BEC47A46}">
  <ds:schemaRefs>
    <ds:schemaRef ds:uri="http://www.w3.org/2001/XMLSchema"/>
    <ds:schemaRef ds:uri="pb-wrapper"/>
  </ds:schemaRefs>
</ds:datastoreItem>
</file>

<file path=customXml/itemProps12.xml><?xml version="1.0" encoding="utf-8"?>
<ds:datastoreItem xmlns:ds="http://schemas.openxmlformats.org/officeDocument/2006/customXml" ds:itemID="{B072CE2B-6FA8-44C5-9A7F-2E587C7502F8}">
  <ds:schemaRefs>
    <ds:schemaRef ds:uri="http://www.w3.org/2001/XMLSchema"/>
    <ds:schemaRef ds:uri="pb-wrapper"/>
  </ds:schemaRefs>
</ds:datastoreItem>
</file>

<file path=customXml/itemProps13.xml><?xml version="1.0" encoding="utf-8"?>
<ds:datastoreItem xmlns:ds="http://schemas.openxmlformats.org/officeDocument/2006/customXml" ds:itemID="{492CBC4C-2BAF-4B16-BDE7-5FD0BAA78D02}">
  <ds:schemaRefs>
    <ds:schemaRef ds:uri="http://www.w3.org/2001/XMLSchema"/>
    <ds:schemaRef ds:uri="pb-wrapper"/>
  </ds:schemaRefs>
</ds:datastoreItem>
</file>

<file path=customXml/itemProps14.xml><?xml version="1.0" encoding="utf-8"?>
<ds:datastoreItem xmlns:ds="http://schemas.openxmlformats.org/officeDocument/2006/customXml" ds:itemID="{71361345-5C5A-492F-9B12-C7C5BFC5CF1B}">
  <ds:schemaRefs>
    <ds:schemaRef ds:uri="http://www.w3.org/2001/XMLSchema"/>
    <ds:schemaRef ds:uri="pb-wrapper"/>
  </ds:schemaRefs>
</ds:datastoreItem>
</file>

<file path=customXml/itemProps15.xml><?xml version="1.0" encoding="utf-8"?>
<ds:datastoreItem xmlns:ds="http://schemas.openxmlformats.org/officeDocument/2006/customXml" ds:itemID="{83FAC4B3-50B6-4CF3-94F6-38F8D4B47D7C}">
  <ds:schemaRefs>
    <ds:schemaRef ds:uri="http://www.w3.org/2001/XMLSchema"/>
    <ds:schemaRef ds:uri="pb-wrapper"/>
  </ds:schemaRefs>
</ds:datastoreItem>
</file>

<file path=customXml/itemProps16.xml><?xml version="1.0" encoding="utf-8"?>
<ds:datastoreItem xmlns:ds="http://schemas.openxmlformats.org/officeDocument/2006/customXml" ds:itemID="{969AC116-3EF8-4A72-A34A-2CBF379E4A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d71f14-ef91-462a-b7d8-0790051e96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5AF0873-B216-48F2-A0E2-B529C53B6EE9}">
  <ds:schemaRefs>
    <ds:schemaRef ds:uri="http://www.w3.org/2001/XMLSchema"/>
    <ds:schemaRef ds:uri="pb-wrapper"/>
  </ds:schemaRefs>
</ds:datastoreItem>
</file>

<file path=customXml/itemProps3.xml><?xml version="1.0" encoding="utf-8"?>
<ds:datastoreItem xmlns:ds="http://schemas.openxmlformats.org/officeDocument/2006/customXml" ds:itemID="{C242A4FA-8BED-4A30-923D-AB393EAA9751}">
  <ds:schemaRefs>
    <ds:schemaRef ds:uri="http://www.w3.org/2001/XMLSchema"/>
    <ds:schemaRef ds:uri="pb-wrapper"/>
  </ds:schemaRefs>
</ds:datastoreItem>
</file>

<file path=customXml/itemProps4.xml><?xml version="1.0" encoding="utf-8"?>
<ds:datastoreItem xmlns:ds="http://schemas.openxmlformats.org/officeDocument/2006/customXml" ds:itemID="{F00D3890-1E5E-4CA9-A84D-786DE7F6047F}">
  <ds:schemaRefs>
    <ds:schemaRef ds:uri="http://www.w3.org/2001/XMLSchema"/>
    <ds:schemaRef ds:uri="pb-wrapper"/>
  </ds:schemaRefs>
</ds:datastoreItem>
</file>

<file path=customXml/itemProps5.xml><?xml version="1.0" encoding="utf-8"?>
<ds:datastoreItem xmlns:ds="http://schemas.openxmlformats.org/officeDocument/2006/customXml" ds:itemID="{ED5264EB-3249-429F-AC65-4E25C8BAAED1}">
  <ds:schemaRefs>
    <ds:schemaRef ds:uri="http://www.w3.org/2001/XMLSchema"/>
    <ds:schemaRef ds:uri="pb-wrapper"/>
  </ds:schemaRefs>
</ds:datastoreItem>
</file>

<file path=customXml/itemProps6.xml><?xml version="1.0" encoding="utf-8"?>
<ds:datastoreItem xmlns:ds="http://schemas.openxmlformats.org/officeDocument/2006/customXml" ds:itemID="{008F1294-5058-4CC7-A9C8-341C0AF2D8BB}">
  <ds:schemaRefs>
    <ds:schemaRef ds:uri="http://www.w3.org/2001/XMLSchema"/>
    <ds:schemaRef ds:uri="pb-wrapper"/>
  </ds:schemaRefs>
</ds:datastoreItem>
</file>

<file path=customXml/itemProps7.xml><?xml version="1.0" encoding="utf-8"?>
<ds:datastoreItem xmlns:ds="http://schemas.openxmlformats.org/officeDocument/2006/customXml" ds:itemID="{A91B911E-101F-431D-9CF3-B7169521927C}">
  <ds:schemaRefs>
    <ds:schemaRef ds:uri="http://www.w3.org/2001/XMLSchema"/>
    <ds:schemaRef ds:uri="pb-wrapper"/>
  </ds:schemaRefs>
</ds:datastoreItem>
</file>

<file path=customXml/itemProps8.xml><?xml version="1.0" encoding="utf-8"?>
<ds:datastoreItem xmlns:ds="http://schemas.openxmlformats.org/officeDocument/2006/customXml" ds:itemID="{47C085EB-8A87-4741-9F1C-2287551A2BA1}">
  <ds:schemaRefs>
    <ds:schemaRef ds:uri="http://schemas.microsoft.com/sharepoint/v3/contenttype/forms"/>
  </ds:schemaRefs>
</ds:datastoreItem>
</file>

<file path=customXml/itemProps9.xml><?xml version="1.0" encoding="utf-8"?>
<ds:datastoreItem xmlns:ds="http://schemas.openxmlformats.org/officeDocument/2006/customXml" ds:itemID="{5D10FCB0-9F75-4E20-BF36-F2F5F87BC699}">
  <ds:schemaRefs>
    <ds:schemaRef ds:uri="http://www.w3.org/2001/XMLSchema"/>
    <ds:schemaRef ds:uri="pb-wrapper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2023</TotalTime>
  <Words>616</Words>
  <Application>Microsoft Office PowerPoint</Application>
  <PresentationFormat>Widescreen</PresentationFormat>
  <Paragraphs>118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Arial Narrow</vt:lpstr>
      <vt:lpstr>Bollinger Bold</vt:lpstr>
      <vt:lpstr>Bollinger Bold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Sage</dc:creator>
  <cp:lastModifiedBy>Lamont Davis</cp:lastModifiedBy>
  <cp:revision>4</cp:revision>
  <cp:lastPrinted>2023-11-06T20:05:48Z</cp:lastPrinted>
  <dcterms:created xsi:type="dcterms:W3CDTF">2023-04-11T20:00:32Z</dcterms:created>
  <dcterms:modified xsi:type="dcterms:W3CDTF">2023-12-07T20:49:13Z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0x01010017C7CA1AB0DF31478BFB4685762CD44E</vt:lpwstr>
  </property>
  <property fmtid="{D5CDD505-2E9C-101B-9397-08002B2CF9AE}" pid="3" name="MediaServiceImageTags">
    <vt:lpwstr/>
  </property>
</Properties>
</file>