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3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B0E02-5293-4D82-93FB-EC872E1EE3FB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81456-4656-45DE-9C4E-8C11E9503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81456-4656-45DE-9C4E-8C11E9503B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F7B1-ECC5-43A5-B413-C20B6B71A92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83BB-0DD6-4CB5-B1E5-D90F6A894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antone@ysaqmd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mjones@ysaqmd.or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  <a:alpha val="6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Yolo-Solano Air Quality Management District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83820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Clean Technologies Forum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July 9, 2015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new color logo.t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0" y="990600"/>
            <a:ext cx="6553200" cy="4239806"/>
          </a:xfrm>
          <a:prstGeom prst="ellipse">
            <a:avLst/>
          </a:prstGeom>
          <a:ln>
            <a:noFill/>
          </a:ln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  <a:softEdge rad="317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Examples of recent Clean Air Funds projects: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Backhoe replacement 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Dump truck replacement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Shop truck replacement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Replacement of diesel refuse truck with LNG</a:t>
            </a:r>
          </a:p>
          <a:p>
            <a:pPr marL="382588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None of these projects received full funding.</a:t>
            </a: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MJones.YSAQMD.000\AppData\Local\Microsoft\Windows\Temporary Internet Files\Content.IE5\9UWKWE68\tractor-john-deere-gator-hpx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468" y="3048000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600" y="1417177"/>
            <a:ext cx="480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u="sng" kern="0" dirty="0">
                <a:latin typeface="Arial" pitchFamily="34" charset="0"/>
                <a:cs typeface="Arial" pitchFamily="34" charset="0"/>
              </a:rPr>
              <a:t>Clean Air Funds </a:t>
            </a:r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sz="3200" u="sng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Clean Agricultural Equipment and Public Fleet Program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Applications accepted on a continuous basis.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Calling us prior to applying is a good idea.</a:t>
            </a:r>
          </a:p>
          <a:p>
            <a:pPr marL="400050" lvl="1" indent="0" defTabSz="1019175" eaLnBrk="0" fontAlgn="base" hangingPunct="0">
              <a:spcAft>
                <a:spcPct val="0"/>
              </a:spcAft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 marL="382588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Clean Air Funds Program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Approximately two-month application window.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Application period normally begins in late January, with funding awarded in June.</a:t>
            </a: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5400" y="1263134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19175" eaLnBrk="0" fontAlgn="base" hangingPunct="0">
              <a:spcAft>
                <a:spcPct val="0"/>
              </a:spcAft>
              <a:defRPr/>
            </a:pPr>
            <a:r>
              <a:rPr lang="en-US" sz="3200" u="sng" kern="0" dirty="0">
                <a:latin typeface="Arial" pitchFamily="34" charset="0"/>
                <a:cs typeface="Arial" pitchFamily="34" charset="0"/>
              </a:rPr>
              <a:t>Application Timelines</a:t>
            </a:r>
          </a:p>
        </p:txBody>
      </p:sp>
    </p:spTree>
    <p:extLst>
      <p:ext uri="{BB962C8B-B14F-4D97-AF65-F5344CB8AC3E}">
        <p14:creationId xmlns:p14="http://schemas.microsoft.com/office/powerpoint/2010/main" val="23610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Information and applications can be found at: </a:t>
            </a:r>
            <a:r>
              <a:rPr lang="en-US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ysaqmd.org/incentives</a:t>
            </a: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endParaRPr lang="en-US" kern="0" dirty="0">
              <a:latin typeface="Arial" pitchFamily="34" charset="0"/>
              <a:cs typeface="Arial" pitchFamily="34" charset="0"/>
            </a:endParaRP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District contacts: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Jim Antone, Associate Planner (</a:t>
            </a:r>
            <a:r>
              <a:rPr lang="en-US" kern="0" dirty="0" smtClean="0">
                <a:latin typeface="Arial" pitchFamily="34" charset="0"/>
                <a:cs typeface="Arial" pitchFamily="34" charset="0"/>
                <a:hlinkClick r:id="rId3"/>
              </a:rPr>
              <a:t>jantone@ysaqmd.org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, 530-757-3653)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Matt Jones, Planning Manager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kern="0" dirty="0" smtClean="0">
                <a:latin typeface="Arial" pitchFamily="34" charset="0"/>
                <a:cs typeface="Arial" pitchFamily="34" charset="0"/>
                <a:hlinkClick r:id="rId4"/>
              </a:rPr>
              <a:t>mjones@ysaqmd.org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, 530-757-3668)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5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Yolo-Solano Air Quality Management District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83820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Clean Technologies Forum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July 9, 2015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new color logo.t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0" y="990600"/>
            <a:ext cx="6553200" cy="4239806"/>
          </a:xfrm>
          <a:prstGeom prst="ellipse">
            <a:avLst/>
          </a:prstGeom>
          <a:ln>
            <a:noFill/>
          </a:ln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12495240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District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en-US" b="1" dirty="0"/>
              <a:t>Local Jurisdictions</a:t>
            </a:r>
          </a:p>
          <a:p>
            <a:pPr>
              <a:defRPr/>
            </a:pPr>
            <a:endParaRPr lang="en-US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Yolo </a:t>
            </a:r>
            <a:r>
              <a:rPr lang="en-US" u="sng" dirty="0"/>
              <a:t>County</a:t>
            </a: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u="sng" dirty="0"/>
              <a:t>NE Solano Co. </a:t>
            </a:r>
          </a:p>
          <a:p>
            <a:pPr marL="0" indent="0">
              <a:spcBef>
                <a:spcPts val="0"/>
              </a:spcBef>
              <a:defRPr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	Davis     </a:t>
            </a:r>
            <a:r>
              <a:rPr lang="en-US" dirty="0"/>
              <a:t>			Dixon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	West </a:t>
            </a:r>
            <a:r>
              <a:rPr lang="en-US" dirty="0"/>
              <a:t>Sacramento 	Rio Vista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	Winters</a:t>
            </a:r>
            <a:r>
              <a:rPr lang="en-US" dirty="0"/>
              <a:t>			Vacaville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	Woodland</a:t>
            </a:r>
            <a:r>
              <a:rPr lang="en-US" dirty="0"/>
              <a:t>	   			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District Boundaries</a:t>
            </a:r>
            <a:endParaRPr lang="en-US" dirty="0"/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jantone\AppData\Local\Microsoft\Windows\Temporary Internet Files\Content.Outlook\M2SBNHX6\District-Map-v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529" y="1295400"/>
            <a:ext cx="504894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2618"/>
            <a:ext cx="8229600" cy="4028182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Focused on replacing mobile off-road agricultural equipment 25 hp or greater.</a:t>
            </a:r>
          </a:p>
          <a:p>
            <a:pPr marL="0" lvl="0" indent="0" algn="ctr" defTabSz="1019175" eaLnBrk="0" fontAlgn="base" hangingPunct="0">
              <a:spcAft>
                <a:spcPct val="0"/>
              </a:spcAft>
              <a:buNone/>
              <a:defRPr/>
            </a:pPr>
            <a:r>
              <a:rPr lang="en-US" i="1" kern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However -</a:t>
            </a: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Our Board has directed the District to provide funding for on and off-road heavy-duty municipal fleet vehicles as well.</a:t>
            </a: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Program Files\Microsoft Office\MEDIA\CAGCAT10\j014988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638800"/>
            <a:ext cx="1268994" cy="101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95539" y="1143000"/>
            <a:ext cx="64027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u="sng" kern="0" dirty="0">
                <a:latin typeface="Arial" pitchFamily="34" charset="0"/>
                <a:cs typeface="Arial" pitchFamily="34" charset="0"/>
              </a:rPr>
              <a:t>Clean Agricultural Equipment and </a:t>
            </a:r>
            <a:endParaRPr lang="en-US" sz="3200" u="sng" kern="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Public </a:t>
            </a:r>
            <a:r>
              <a:rPr lang="en-US" sz="3200" u="sng" kern="0" dirty="0">
                <a:latin typeface="Arial" pitchFamily="34" charset="0"/>
                <a:cs typeface="Arial" pitchFamily="34" charset="0"/>
              </a:rPr>
              <a:t>Fleet </a:t>
            </a:r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sz="3200" u="sng" kern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100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i="1" kern="0" dirty="0" smtClean="0">
                <a:latin typeface="Arial" pitchFamily="34" charset="0"/>
                <a:cs typeface="Arial" pitchFamily="34" charset="0"/>
              </a:rPr>
              <a:t>Municipal fleet vehicles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” include privately owned vehicles that perform work for a municipality.</a:t>
            </a: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The program uses the current cost-effectiveness limit and dollar-per-ton amount found in the Carl Moyer program guidelines.</a:t>
            </a:r>
            <a:endParaRPr lang="en-US" kern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81138" y="1274748"/>
            <a:ext cx="64027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u="sng" kern="0" dirty="0">
                <a:latin typeface="Arial" pitchFamily="34" charset="0"/>
                <a:cs typeface="Arial" pitchFamily="34" charset="0"/>
              </a:rPr>
              <a:t>Clean Agricultural Equipment and </a:t>
            </a:r>
            <a:endParaRPr lang="en-US" sz="3200" u="sng" kern="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Public </a:t>
            </a:r>
            <a:r>
              <a:rPr lang="en-US" sz="3200" u="sng" kern="0" dirty="0">
                <a:latin typeface="Arial" pitchFamily="34" charset="0"/>
                <a:cs typeface="Arial" pitchFamily="34" charset="0"/>
              </a:rPr>
              <a:t>Fleet </a:t>
            </a:r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sz="3200" u="sng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Types </a:t>
            </a:r>
            <a:r>
              <a:rPr lang="en-US" kern="0" dirty="0">
                <a:latin typeface="Arial" pitchFamily="34" charset="0"/>
                <a:cs typeface="Arial" pitchFamily="34" charset="0"/>
              </a:rPr>
              <a:t>of projects that can qualify for funding: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Replacements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Retrofits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Repowers</a:t>
            </a:r>
          </a:p>
          <a:p>
            <a:pPr marL="382588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The District is promoting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advanced cleaner technologies and fuels.</a:t>
            </a:r>
            <a:endParaRPr lang="en-US" kern="0" dirty="0">
              <a:latin typeface="Arial" pitchFamily="34" charset="0"/>
              <a:cs typeface="Arial" pitchFamily="34" charset="0"/>
            </a:endParaRP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MJones.YSAQMD.000\AppData\Local\Microsoft\Windows\Temporary Internet Files\Content.IE5\392OUS8X\5999459428_3373eab7b7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400"/>
            <a:ext cx="2578368" cy="172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1341690"/>
            <a:ext cx="64027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u="sng" kern="0" dirty="0">
                <a:latin typeface="Arial" pitchFamily="34" charset="0"/>
                <a:cs typeface="Arial" pitchFamily="34" charset="0"/>
              </a:rPr>
              <a:t>Clean Agricultural Equipment and </a:t>
            </a:r>
            <a:endParaRPr lang="en-US" sz="3200" u="sng" kern="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Public </a:t>
            </a:r>
            <a:r>
              <a:rPr lang="en-US" sz="3200" u="sng" kern="0" dirty="0">
                <a:latin typeface="Arial" pitchFamily="34" charset="0"/>
                <a:cs typeface="Arial" pitchFamily="34" charset="0"/>
              </a:rPr>
              <a:t>Fleet </a:t>
            </a:r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sz="3200" u="sng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100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Factors that may affect the amount of funding you receive: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Model year of existing vehicles or equipment.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Many heavy-duty municipal vehicles have low hours of operation on an annual basis.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Regulatory deadlines may limit the amount of surplus emissions that can be achieved.</a:t>
            </a: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15734" y="1295400"/>
            <a:ext cx="64027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u="sng" kern="0" dirty="0">
                <a:latin typeface="Arial" pitchFamily="34" charset="0"/>
                <a:cs typeface="Arial" pitchFamily="34" charset="0"/>
              </a:rPr>
              <a:t>Clean Agricultural Equipment and </a:t>
            </a:r>
            <a:endParaRPr lang="en-US" sz="3200" u="sng" kern="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Public </a:t>
            </a:r>
            <a:r>
              <a:rPr lang="en-US" sz="3200" u="sng" kern="0" dirty="0">
                <a:latin typeface="Arial" pitchFamily="34" charset="0"/>
                <a:cs typeface="Arial" pitchFamily="34" charset="0"/>
              </a:rPr>
              <a:t>Fleet </a:t>
            </a:r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sz="3200" u="sng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4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Annual program with a limited application window.  Projects can be funded in the following categories: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Clean Technologies/Low Emission Vehicles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Alternative Transportation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Transit Services</a:t>
            </a:r>
          </a:p>
          <a:p>
            <a:pPr marL="782638" lvl="1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Public Education</a:t>
            </a: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33600" y="1219200"/>
            <a:ext cx="480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u="sng" kern="0" dirty="0">
                <a:latin typeface="Arial" pitchFamily="34" charset="0"/>
                <a:cs typeface="Arial" pitchFamily="34" charset="0"/>
              </a:rPr>
              <a:t>Clean Air Funds </a:t>
            </a:r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sz="3200" u="sng" kern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MJones.YSAQMD.000\AppData\Local\Microsoft\Windows\Temporary Internet Files\Content.IE5\392OUS8X\bus-4914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2398985" cy="176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7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Autofit/>
          </a:bodyPr>
          <a:lstStyle/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The Clean Air Funds Program is a competitive process.</a:t>
            </a: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Limited funding is available each year.</a:t>
            </a: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No set cost-effectiveness criteria.</a:t>
            </a:r>
          </a:p>
          <a:p>
            <a:pPr marL="382588" lvl="0" indent="-382588" defTabSz="1019175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Members of the District Board make final funding determinations.</a:t>
            </a:r>
          </a:p>
        </p:txBody>
      </p:sp>
      <p:pic>
        <p:nvPicPr>
          <p:cNvPr id="4" name="Picture 3" descr="AQMD logo 2c c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8001000" y="152400"/>
            <a:ext cx="859538" cy="90830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7467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33600" y="1199260"/>
            <a:ext cx="480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u="sng" kern="0" dirty="0">
                <a:latin typeface="Arial" pitchFamily="34" charset="0"/>
                <a:cs typeface="Arial" pitchFamily="34" charset="0"/>
              </a:rPr>
              <a:t>Clean Air Funds </a:t>
            </a:r>
            <a:r>
              <a:rPr lang="en-US" sz="3200" u="sng" kern="0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sz="3200" u="sng" kern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MJones.YSAQMD.000\AppData\Local\Microsoft\Windows\Temporary Internet Files\Content.IE5\9UWKWE68\parents-meeting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53000"/>
            <a:ext cx="2090737" cy="162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406</Words>
  <Application>Microsoft Office PowerPoint</Application>
  <PresentationFormat>On-screen Show (4:3)</PresentationFormat>
  <Paragraphs>88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Yolo-Solano Air Quality Management District </vt:lpstr>
      <vt:lpstr>District Jurisdiction</vt:lpstr>
      <vt:lpstr>District Boundaries</vt:lpstr>
      <vt:lpstr>Incentive Programs</vt:lpstr>
      <vt:lpstr>Incentive Programs</vt:lpstr>
      <vt:lpstr>Incentive Programs</vt:lpstr>
      <vt:lpstr>Incentive Programs</vt:lpstr>
      <vt:lpstr>Incentive Programs</vt:lpstr>
      <vt:lpstr>Incentive Programs</vt:lpstr>
      <vt:lpstr>Incentive Programs</vt:lpstr>
      <vt:lpstr>Incentive Programs</vt:lpstr>
      <vt:lpstr>Contact Information</vt:lpstr>
      <vt:lpstr>Yolo-Solano Air Quality Management District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</dc:title>
  <dc:creator>Kathy Coulter</dc:creator>
  <cp:lastModifiedBy>Internal Services Agency</cp:lastModifiedBy>
  <cp:revision>149</cp:revision>
  <cp:lastPrinted>2013-06-06T20:22:46Z</cp:lastPrinted>
  <dcterms:created xsi:type="dcterms:W3CDTF">2009-12-15T22:55:18Z</dcterms:created>
  <dcterms:modified xsi:type="dcterms:W3CDTF">2015-07-13T21:08:42Z</dcterms:modified>
</cp:coreProperties>
</file>