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6" r:id="rId3"/>
    <p:sldId id="260" r:id="rId4"/>
    <p:sldId id="258" r:id="rId5"/>
    <p:sldId id="264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90592-143E-4FA9-936C-BA82E4F3F79A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11FFB-1F88-49FE-B9B7-C5A16F98A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65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74499-860D-4303-A14F-D5DDD07A4C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096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36A6D7-D2D7-45BA-9580-FA034AEB0E4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071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5202B1-5D86-4426-B09F-548F31717FF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409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85A2D4-8467-4CC5-90C6-74F187E5690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126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C57772-F409-470F-8432-931F4E6A068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83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884668-6154-4D46-95A4-4E52F272B17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24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866669-03CA-45D0-971A-784E6EFB309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63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8100D3-AB98-4890-AB50-F866C4D16FB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50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81C00B-DC16-456A-9256-B7F3E47440D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611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B10B02-8D04-4343-B718-2FE6FFCB1FB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65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888AD9-5ACF-4076-B521-31121BA916B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99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EB92A6-4468-4C94-83BC-F61CDD0AF36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9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extrusionClr>
                <a:schemeClr val="tx1">
                  <a:lumMod val="75000"/>
                  <a:lumOff val="25000"/>
                </a:schemeClr>
              </a:extrusionClr>
            </a:sp3d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400800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0176D83D-D01F-47F2-81D4-1D2226C55E1B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005DA4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>
              <a:lumMod val="75000"/>
              <a:lumOff val="2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>
              <a:lumMod val="75000"/>
              <a:lumOff val="2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>
              <a:lumMod val="75000"/>
              <a:lumOff val="2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lumMod val="75000"/>
              <a:lumOff val="2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eff.Riding@valleyair.org" TargetMode="External"/><Relationship Id="rId2" Type="http://schemas.openxmlformats.org/officeDocument/2006/relationships/hyperlink" Target="mailto:David.Lopez@valleyair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en-US" sz="3200" dirty="0" smtClean="0"/>
              <a:t>San Joaquin Valley </a:t>
            </a:r>
            <a:br>
              <a:rPr lang="en-US" sz="3200" dirty="0" smtClean="0"/>
            </a:br>
            <a:r>
              <a:rPr lang="en-US" sz="3200" dirty="0" smtClean="0"/>
              <a:t>Air Pollution Control District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5410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ea typeface="+mn-ea"/>
                <a:cs typeface="+mn-cs"/>
              </a:rPr>
              <a:t>Comprised of eight </a:t>
            </a:r>
            <a:r>
              <a:rPr lang="en-US" sz="2000" dirty="0" smtClean="0">
                <a:solidFill>
                  <a:schemeClr val="tx1"/>
                </a:solidFill>
                <a:ea typeface="+mn-ea"/>
                <a:cs typeface="+mn-cs"/>
              </a:rPr>
              <a:t>Central Valley counties: </a:t>
            </a:r>
            <a:r>
              <a:rPr lang="en-US" sz="2000" dirty="0">
                <a:solidFill>
                  <a:schemeClr val="tx1"/>
                </a:solidFill>
                <a:ea typeface="+mn-ea"/>
                <a:cs typeface="+mn-cs"/>
              </a:rPr>
              <a:t>San Joaquin, Stanislaus, Merced, Madera, Fresno, Kings, Tulare and the San Joaquin Valley Air Basin portion of </a:t>
            </a:r>
            <a:r>
              <a:rPr lang="en-US" sz="2000" dirty="0" smtClean="0">
                <a:solidFill>
                  <a:schemeClr val="tx1"/>
                </a:solidFill>
                <a:ea typeface="+mn-ea"/>
                <a:cs typeface="+mn-cs"/>
              </a:rPr>
              <a:t>Kern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Valley already has toughest air regulations in the 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Adopted over 600 stringent rules and regulations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More </a:t>
            </a:r>
            <a:r>
              <a:rPr lang="en-US" sz="2000" dirty="0">
                <a:solidFill>
                  <a:schemeClr val="tx1"/>
                </a:solidFill>
              </a:rPr>
              <a:t>than 80% of the NOx inventory in the Valley is attributed to mobile </a:t>
            </a:r>
            <a:r>
              <a:rPr lang="en-US" sz="2000" dirty="0" smtClean="0">
                <a:solidFill>
                  <a:schemeClr val="tx1"/>
                </a:solidFill>
              </a:rPr>
              <a:t>sources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No direct regulatory authority over mobile sources</a:t>
            </a:r>
            <a:endParaRPr lang="en-US" sz="1800" dirty="0">
              <a:solidFill>
                <a:schemeClr val="tx1"/>
              </a:solidFill>
            </a:endParaRPr>
          </a:p>
          <a:p>
            <a:pPr marL="342900" lvl="1" indent="-342900"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Despite </a:t>
            </a:r>
            <a:r>
              <a:rPr lang="en-US" sz="2000" dirty="0">
                <a:solidFill>
                  <a:schemeClr val="tx1"/>
                </a:solidFill>
              </a:rPr>
              <a:t>major reductions in </a:t>
            </a:r>
            <a:r>
              <a:rPr lang="en-US" sz="2000" dirty="0" smtClean="0">
                <a:solidFill>
                  <a:schemeClr val="tx1"/>
                </a:solidFill>
              </a:rPr>
              <a:t>emissions, virtually </a:t>
            </a:r>
            <a:r>
              <a:rPr lang="en-US" sz="2000" dirty="0">
                <a:solidFill>
                  <a:schemeClr val="tx1"/>
                </a:solidFill>
              </a:rPr>
              <a:t>impossible </a:t>
            </a:r>
            <a:r>
              <a:rPr lang="en-US" sz="2000" dirty="0" smtClean="0">
                <a:solidFill>
                  <a:schemeClr val="tx1"/>
                </a:solidFill>
              </a:rPr>
              <a:t>to </a:t>
            </a:r>
            <a:r>
              <a:rPr lang="en-US" sz="2000" dirty="0">
                <a:solidFill>
                  <a:schemeClr val="tx1"/>
                </a:solidFill>
              </a:rPr>
              <a:t>attain </a:t>
            </a:r>
            <a:r>
              <a:rPr lang="en-US" sz="2000" dirty="0" smtClean="0">
                <a:solidFill>
                  <a:schemeClr val="tx1"/>
                </a:solidFill>
              </a:rPr>
              <a:t>new air quality standards without implementation </a:t>
            </a:r>
            <a:r>
              <a:rPr lang="en-US" sz="2000" dirty="0">
                <a:solidFill>
                  <a:schemeClr val="tx1"/>
                </a:solidFill>
              </a:rPr>
              <a:t>of </a:t>
            </a:r>
            <a:r>
              <a:rPr lang="en-US" sz="2000" dirty="0" smtClean="0">
                <a:solidFill>
                  <a:schemeClr val="tx1"/>
                </a:solidFill>
              </a:rPr>
              <a:t>transformative measures</a:t>
            </a:r>
          </a:p>
          <a:p>
            <a:pPr marL="342900" lvl="1" indent="-342900"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More </a:t>
            </a:r>
            <a:r>
              <a:rPr lang="en-US" sz="2000" dirty="0">
                <a:solidFill>
                  <a:schemeClr val="tx1"/>
                </a:solidFill>
              </a:rPr>
              <a:t>than 90% reductions in emissions needed to attain federal standards</a:t>
            </a:r>
          </a:p>
          <a:p>
            <a:pPr marL="342900" lvl="1" indent="-342900"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  <a:ea typeface="+mn-ea"/>
                <a:cs typeface="+mn-cs"/>
              </a:rPr>
              <a:t>23 </a:t>
            </a:r>
            <a:r>
              <a:rPr lang="en-US" sz="2000" dirty="0">
                <a:solidFill>
                  <a:schemeClr val="tx1"/>
                </a:solidFill>
                <a:ea typeface="+mn-ea"/>
                <a:cs typeface="+mn-cs"/>
              </a:rPr>
              <a:t>of </a:t>
            </a:r>
            <a:r>
              <a:rPr lang="en-US" sz="2000" dirty="0" smtClean="0">
                <a:solidFill>
                  <a:schemeClr val="tx1"/>
                </a:solidFill>
                <a:ea typeface="+mn-ea"/>
                <a:cs typeface="+mn-cs"/>
              </a:rPr>
              <a:t>the state’s 30 </a:t>
            </a:r>
            <a:r>
              <a:rPr lang="en-US" sz="2000" dirty="0">
                <a:solidFill>
                  <a:schemeClr val="tx1"/>
                </a:solidFill>
                <a:ea typeface="+mn-ea"/>
                <a:cs typeface="+mn-cs"/>
              </a:rPr>
              <a:t>most disadvantaged </a:t>
            </a:r>
            <a:r>
              <a:rPr lang="en-US" sz="2000" dirty="0" smtClean="0">
                <a:solidFill>
                  <a:schemeClr val="tx1"/>
                </a:solidFill>
                <a:ea typeface="+mn-ea"/>
                <a:cs typeface="+mn-cs"/>
              </a:rPr>
              <a:t>communities in SJV</a:t>
            </a:r>
            <a:endParaRPr lang="en-US" sz="2000" dirty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57772-F409-470F-8432-931F4E6A068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7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Accomplishments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000" dirty="0" smtClean="0"/>
              <a:t>During 2014, more </a:t>
            </a:r>
            <a:r>
              <a:rPr lang="en-US" sz="2000" dirty="0" smtClean="0">
                <a:solidFill>
                  <a:schemeClr val="tx1"/>
                </a:solidFill>
              </a:rPr>
              <a:t>than $230 million in District funding and private investment was spent on projects that reduced more than 10,000 tons of lifetime emissions in the Valley air basin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288 Ag Pump Engines replaced with over $6 Million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571 Tractors replaced with over $20 Million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851 Clean Air Vehicles funded with over $2 Million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1,057 Heavy-Duty Diesel Truck replaced with over $46 Million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2,619 New Certified Stoves</a:t>
            </a:r>
            <a:r>
              <a:rPr lang="en-US" sz="2000" dirty="0" smtClean="0"/>
              <a:t> &amp; Inserts with over $4 Million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More than 12,000 vehicles repaired at more than 60 weekend repair events through the District’s Tune-In Tune-Up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108 vehicles replaced through the District’s pilot vehicle replacement program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57772-F409-470F-8432-931F4E6A068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04"/>
            <a:ext cx="8229600" cy="1143000"/>
          </a:xfrm>
        </p:spPr>
        <p:txBody>
          <a:bodyPr/>
          <a:lstStyle/>
          <a:p>
            <a:pPr algn="ctr"/>
            <a:r>
              <a:rPr lang="en-US" sz="3200" dirty="0" smtClean="0"/>
              <a:t>Heavy-Duty Engine Programs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sz="1800" dirty="0" smtClean="0"/>
              <a:t>Tractor </a:t>
            </a:r>
            <a:r>
              <a:rPr lang="en-US" sz="1800" dirty="0"/>
              <a:t>Replacement </a:t>
            </a:r>
            <a:r>
              <a:rPr lang="en-US" sz="1800" dirty="0" smtClean="0"/>
              <a:t>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Provides incentive to replace in-use, off-road tractors and mobile equipment used in agricultural operations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1800" dirty="0"/>
              <a:t>Off-Road Mobile Equipment </a:t>
            </a:r>
            <a:r>
              <a:rPr lang="en-US" sz="1800" dirty="0" smtClean="0"/>
              <a:t>Repowers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Provides incentives to repower in-use, heavy-duty, off-road equipment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1800" dirty="0"/>
              <a:t>Ag Pump </a:t>
            </a:r>
            <a:r>
              <a:rPr lang="en-US" sz="1800" dirty="0" smtClean="0"/>
              <a:t>Replacement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Provides incentives to repower or replace irrigation pump engines/motors used in agricultural operations</a:t>
            </a:r>
            <a:r>
              <a:rPr lang="en-US" sz="1600" dirty="0" smtClean="0"/>
              <a:t>.</a:t>
            </a:r>
          </a:p>
          <a:p>
            <a:r>
              <a:rPr lang="en-US" sz="1800" dirty="0" smtClean="0"/>
              <a:t>Proposition </a:t>
            </a:r>
            <a:r>
              <a:rPr lang="en-US" sz="1800" dirty="0"/>
              <a:t>1B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Provides incentives to truck owners for truck replacement for heavy-duty on-road trucks involved in goods movement</a:t>
            </a:r>
          </a:p>
          <a:p>
            <a:r>
              <a:rPr lang="en-US" sz="1800" dirty="0"/>
              <a:t>Truck Voucher Program (TVP)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Provides incentives to small business truck owners, located in the San Joaquin Valley, to replace or retrofit heavy-duty, on-road diesel trucks through a streamlined process.</a:t>
            </a:r>
          </a:p>
          <a:p>
            <a:r>
              <a:rPr lang="en-US" sz="1800" dirty="0"/>
              <a:t>Forklift </a:t>
            </a:r>
            <a:r>
              <a:rPr lang="en-US" sz="1800" dirty="0" smtClean="0"/>
              <a:t>Program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Provides incentives to businesses and public agencies for new, electric forklifts.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57772-F409-470F-8432-931F4E6A068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5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sz="3200" dirty="0" smtClean="0"/>
              <a:t>Community Based Incentive Programs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r>
              <a:rPr lang="en-US" sz="2000" dirty="0"/>
              <a:t>Burn Cleaner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Provides rebates towards the purchase of eligible new, clean-air vehicles</a:t>
            </a:r>
            <a:r>
              <a:rPr lang="en-US" sz="16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Remove II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Bike Paths </a:t>
            </a:r>
            <a:r>
              <a:rPr lang="en-US" sz="2000" dirty="0" smtClean="0">
                <a:solidFill>
                  <a:schemeClr val="tx1"/>
                </a:solidFill>
              </a:rPr>
              <a:t>(Class I and II paths, Bicycle Boulevards)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Provides funds to establish bicycle infrastructure such as Class I or Class II bicycle </a:t>
            </a:r>
            <a:r>
              <a:rPr lang="en-US" sz="1600" dirty="0" smtClean="0"/>
              <a:t>paths and bicycle boulevards.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E-Mobility Commerce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Provides funds to develop or expand electronic telecommunication services</a:t>
            </a:r>
            <a:r>
              <a:rPr lang="en-US" sz="16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Alternative Fuel Mechanic Training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Provides funds for mechanic education or training in alternative-fuel vehicles and infrastructure</a:t>
            </a:r>
            <a:r>
              <a:rPr lang="en-US" sz="1600" dirty="0" smtClean="0"/>
              <a:t>.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Park &amp; Rides and Transportation Subsidy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Provides funds to subsidize transportation passes for bus, shuttle and commuter rail services. Funds are also available for the construction of park and ride lots</a:t>
            </a:r>
            <a:r>
              <a:rPr lang="en-US" sz="16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57772-F409-470F-8432-931F4E6A068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69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US" sz="2800" dirty="0" smtClean="0"/>
              <a:t>Community Based Incentive Programs (cont.)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610600" cy="4754563"/>
          </a:xfrm>
        </p:spPr>
        <p:txBody>
          <a:bodyPr/>
          <a:lstStyle/>
          <a:p>
            <a:r>
              <a:rPr lang="en-US" sz="2000" dirty="0"/>
              <a:t>School Bus Programs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Local and State school programs (retrofit and replacements)</a:t>
            </a:r>
          </a:p>
          <a:p>
            <a:r>
              <a:rPr lang="en-US" sz="2000" dirty="0"/>
              <a:t>Public Benefit </a:t>
            </a:r>
            <a:r>
              <a:rPr lang="en-US" sz="2000" dirty="0" smtClean="0"/>
              <a:t>Grants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New Alternative Fuel </a:t>
            </a:r>
            <a:r>
              <a:rPr lang="en-US" sz="2000" dirty="0" smtClean="0"/>
              <a:t>Vehicle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This component provides funding for the purchase of new alternative fueled vehicles (Electric, Plug-In Hybrid, CNG, LNG, LPG, </a:t>
            </a:r>
            <a:r>
              <a:rPr lang="en-US" sz="1600" dirty="0" smtClean="0"/>
              <a:t>etc.)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Alternative Fuel </a:t>
            </a:r>
            <a:r>
              <a:rPr lang="en-US" sz="2000" dirty="0" smtClean="0"/>
              <a:t>Infrastructure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This component provides funding for the construction and expansion of alternative fuel infrastructure.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Enhanced Transportation Strategies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This component provides funding for projects that will implement enhanced transportation strategies. </a:t>
            </a:r>
          </a:p>
          <a:p>
            <a:r>
              <a:rPr lang="en-US" sz="2000" dirty="0"/>
              <a:t>PEV </a:t>
            </a:r>
            <a:r>
              <a:rPr lang="en-US" sz="2000" dirty="0" smtClean="0"/>
              <a:t>Readiness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Preparing the San Joaquin Valley for electric vehicles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57772-F409-470F-8432-931F4E6A068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3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US" sz="2800" dirty="0"/>
              <a:t>Community Based Incentive Programs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54563"/>
          </a:xfrm>
        </p:spPr>
        <p:txBody>
          <a:bodyPr/>
          <a:lstStyle/>
          <a:p>
            <a:r>
              <a:rPr lang="en-US" sz="2000" dirty="0" smtClean="0"/>
              <a:t>Drive Clean! Rebate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Provides rebates towards the purchase of eligible new, clean-air vehicles</a:t>
            </a:r>
            <a:r>
              <a:rPr lang="en-US" sz="1600" dirty="0" smtClean="0"/>
              <a:t>.</a:t>
            </a:r>
          </a:p>
          <a:p>
            <a:pPr marL="342900" lvl="1" indent="-342900">
              <a:buFontTx/>
              <a:buChar char="•"/>
            </a:pPr>
            <a:r>
              <a:rPr lang="en-US" sz="2000" dirty="0"/>
              <a:t>Charge Up</a:t>
            </a:r>
            <a:r>
              <a:rPr lang="en-US" sz="2000" dirty="0" smtClean="0"/>
              <a:t>!</a:t>
            </a:r>
          </a:p>
          <a:p>
            <a:pPr marL="68580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Provides funds for businesses and public agencies to purchase and install electric vehicle chargers for public use</a:t>
            </a:r>
            <a:r>
              <a:rPr lang="en-US" sz="1600" dirty="0" smtClean="0"/>
              <a:t>.</a:t>
            </a:r>
          </a:p>
          <a:p>
            <a:r>
              <a:rPr lang="en-US" sz="2000" dirty="0" smtClean="0"/>
              <a:t>PASS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Provides free auto emission evaluation and repair vouchers to residents</a:t>
            </a:r>
            <a:r>
              <a:rPr lang="en-US" sz="1600" dirty="0" smtClean="0"/>
              <a:t>.</a:t>
            </a:r>
          </a:p>
          <a:p>
            <a:pPr lvl="2"/>
            <a:r>
              <a:rPr lang="en-US" sz="1600" dirty="0" smtClean="0"/>
              <a:t>Tune In &amp; Tune Up</a:t>
            </a:r>
          </a:p>
          <a:p>
            <a:pPr lvl="2"/>
            <a:r>
              <a:rPr lang="en-US" sz="1600" dirty="0" smtClean="0"/>
              <a:t>EFMP &amp; </a:t>
            </a:r>
            <a:r>
              <a:rPr lang="en-US" sz="1600" dirty="0"/>
              <a:t>Plus </a:t>
            </a:r>
            <a:r>
              <a:rPr lang="en-US" sz="1600" dirty="0" smtClean="0"/>
              <a:t>Up</a:t>
            </a:r>
          </a:p>
          <a:p>
            <a:r>
              <a:rPr lang="en-US" sz="2000" dirty="0" smtClean="0"/>
              <a:t>Vanpool Voucher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Provides incentives to encourage vanpooling to reduce single occupant vehicle commutes</a:t>
            </a:r>
            <a:r>
              <a:rPr lang="en-US" sz="1600" dirty="0" smtClean="0"/>
              <a:t>.</a:t>
            </a:r>
          </a:p>
          <a:p>
            <a:r>
              <a:rPr lang="en-US" sz="2000" dirty="0"/>
              <a:t>Clean Green Yard </a:t>
            </a:r>
            <a:r>
              <a:rPr lang="en-US" sz="2000" dirty="0" smtClean="0"/>
              <a:t>Machines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Provides incentives to replace gas-fueled lawn and garden equipment for new zero-emission electric equipment.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57772-F409-470F-8432-931F4E6A068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9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David Lopez</a:t>
            </a:r>
          </a:p>
          <a:p>
            <a:pPr marL="0" indent="0" algn="ctr">
              <a:buNone/>
            </a:pPr>
            <a:r>
              <a:rPr lang="en-US" sz="2800" dirty="0" smtClean="0">
                <a:hlinkClick r:id="rId2"/>
              </a:rPr>
              <a:t>David.Lopez@valleyair.org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559-230-6147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Jeff Riding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 smtClean="0">
                <a:hlinkClick r:id="rId3"/>
              </a:rPr>
              <a:t>Jeff.Riding@valleyair.org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559-230-5871</a:t>
            </a:r>
            <a:endParaRPr lang="en-US" sz="2800" dirty="0"/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57772-F409-470F-8432-931F4E6A068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48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White HAL Template #4 (low ink version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 White HAL Template #4 (low ink version)</Template>
  <TotalTime>886</TotalTime>
  <Words>674</Words>
  <Application>Microsoft Office PowerPoint</Application>
  <PresentationFormat>On-screen Show (4:3)</PresentationFormat>
  <Paragraphs>85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Standard White HAL Template #4 (low ink version)</vt:lpstr>
      <vt:lpstr>San Joaquin Valley  Air Pollution Control District</vt:lpstr>
      <vt:lpstr>Accomplishments</vt:lpstr>
      <vt:lpstr>Heavy-Duty Engine Programs</vt:lpstr>
      <vt:lpstr>Community Based Incentive Programs</vt:lpstr>
      <vt:lpstr>Community Based Incentive Programs (cont.)</vt:lpstr>
      <vt:lpstr>Community Based Incentive Programs (cont.)</vt:lpstr>
      <vt:lpstr>Questions</vt:lpstr>
    </vt:vector>
  </TitlesOfParts>
  <Company>SJVAPCD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Benefit Grants Program</dc:title>
  <dc:creator>Ashley Burrow</dc:creator>
  <cp:lastModifiedBy>Internal Services Agency</cp:lastModifiedBy>
  <cp:revision>39</cp:revision>
  <dcterms:created xsi:type="dcterms:W3CDTF">2015-04-07T21:09:28Z</dcterms:created>
  <dcterms:modified xsi:type="dcterms:W3CDTF">2015-07-13T21:05:12Z</dcterms:modified>
</cp:coreProperties>
</file>